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0" r:id="rId3"/>
    <p:sldId id="260" r:id="rId4"/>
    <p:sldId id="284" r:id="rId5"/>
    <p:sldId id="261" r:id="rId6"/>
    <p:sldId id="283" r:id="rId7"/>
    <p:sldId id="285" r:id="rId8"/>
    <p:sldId id="286" r:id="rId9"/>
    <p:sldId id="266" r:id="rId10"/>
    <p:sldId id="267" r:id="rId11"/>
    <p:sldId id="268" r:id="rId12"/>
    <p:sldId id="269" r:id="rId13"/>
    <p:sldId id="272" r:id="rId14"/>
    <p:sldId id="271" r:id="rId15"/>
    <p:sldId id="270" r:id="rId16"/>
    <p:sldId id="273" r:id="rId17"/>
    <p:sldId id="257" r:id="rId18"/>
    <p:sldId id="275" r:id="rId19"/>
    <p:sldId id="282" r:id="rId20"/>
    <p:sldId id="274" r:id="rId21"/>
    <p:sldId id="281" r:id="rId22"/>
    <p:sldId id="287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4F568-2B7D-4FBF-B404-64ED5E5FF8E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35AB2-F9B6-4FAE-B6F4-8A64BDFD0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45B0B-2D98-4640-AEE9-2BC0BDC24B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5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0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8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6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0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3DF4-6150-4F2D-BDEE-C8FD730D8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D58B6-A413-4CB1-8CB9-971DAFF2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4CF0-C1DE-FB4F-90D0-03D2C0CDCDF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2EEA5-B92E-E341-840D-C02E029B1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Philanthropy is not about money</a:t>
            </a:r>
          </a:p>
        </p:txBody>
      </p:sp>
      <p:pic>
        <p:nvPicPr>
          <p:cNvPr id="27650" name="02d99e04-f255-4a2f-879c-06ce5b41959c" descr="20B628F2-B8B5-42AD-8E53-DA4EC835E9FE@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7526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10551" y="1915985"/>
            <a:ext cx="1998663" cy="123507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5000"/>
              </a:lnSpc>
            </a:pPr>
            <a:r>
              <a:rPr lang="en-US" sz="2400" dirty="0"/>
              <a:t>Caring/</a:t>
            </a:r>
            <a:br>
              <a:rPr lang="en-US" sz="2400" dirty="0"/>
            </a:br>
            <a:r>
              <a:rPr lang="en-US" sz="2400" dirty="0"/>
              <a:t>Sharing</a:t>
            </a:r>
          </a:p>
          <a:p>
            <a:pPr algn="ctr">
              <a:lnSpc>
                <a:spcPct val="85000"/>
              </a:lnSpc>
            </a:pPr>
            <a:r>
              <a:rPr lang="en-US" dirty="0"/>
              <a:t>(Dream makers/</a:t>
            </a:r>
            <a:br>
              <a:rPr lang="en-US" dirty="0"/>
            </a:br>
            <a:r>
              <a:rPr lang="en-US" dirty="0"/>
              <a:t>caretakers)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  <a:t>Four Basic Brain Drives*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976" y="1915985"/>
            <a:ext cx="1998663" cy="12350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5000"/>
              </a:lnSpc>
            </a:pPr>
            <a:r>
              <a:rPr lang="en-US" sz="2400" dirty="0"/>
              <a:t>Acquiring</a:t>
            </a:r>
          </a:p>
          <a:p>
            <a:pPr algn="ctr">
              <a:lnSpc>
                <a:spcPct val="85000"/>
              </a:lnSpc>
            </a:pPr>
            <a:r>
              <a:rPr lang="en-US" dirty="0"/>
              <a:t>(Things/experiences)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11638" y="1915985"/>
            <a:ext cx="2000250" cy="1235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5000"/>
              </a:lnSpc>
            </a:pPr>
            <a:r>
              <a:rPr lang="en-US" sz="2400"/>
              <a:t>Defending</a:t>
            </a:r>
          </a:p>
          <a:p>
            <a:pPr algn="ctr">
              <a:lnSpc>
                <a:spcPct val="85000"/>
              </a:lnSpc>
            </a:pPr>
            <a:r>
              <a:rPr lang="en-US"/>
              <a:t>(Assets/family)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11888" y="1915985"/>
            <a:ext cx="1998662" cy="1235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5000"/>
              </a:lnSpc>
            </a:pPr>
            <a:r>
              <a:rPr lang="en-US" sz="2400"/>
              <a:t>Learning</a:t>
            </a:r>
          </a:p>
          <a:p>
            <a:pPr algn="ctr">
              <a:lnSpc>
                <a:spcPct val="85000"/>
              </a:lnSpc>
            </a:pPr>
            <a:r>
              <a:rPr lang="en-US"/>
              <a:t>(Dreamers/</a:t>
            </a:r>
            <a:br>
              <a:rPr lang="en-US"/>
            </a:br>
            <a:r>
              <a:rPr lang="en-US"/>
              <a:t>innovators/</a:t>
            </a:r>
            <a:br>
              <a:rPr lang="en-US"/>
            </a:br>
            <a:r>
              <a:rPr lang="en-US"/>
              <a:t>entrepreneurs)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212976" y="3214560"/>
            <a:ext cx="3998913" cy="1343025"/>
            <a:chOff x="434" y="2590"/>
            <a:chExt cx="2519" cy="846"/>
          </a:xfrm>
        </p:grpSpPr>
        <p:sp>
          <p:nvSpPr>
            <p:cNvPr id="8" name="AutoShape 8"/>
            <p:cNvSpPr>
              <a:spLocks/>
            </p:cNvSpPr>
            <p:nvPr/>
          </p:nvSpPr>
          <p:spPr bwMode="auto">
            <a:xfrm rot="5400000">
              <a:off x="1534" y="1490"/>
              <a:ext cx="320" cy="2519"/>
            </a:xfrm>
            <a:prstGeom prst="rightBrace">
              <a:avLst>
                <a:gd name="adj1" fmla="val 65599"/>
                <a:gd name="adj2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890" y="2934"/>
              <a:ext cx="1605" cy="50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/>
                <a:t>Propensity toward</a:t>
              </a:r>
              <a:br>
                <a:rPr lang="en-US" sz="2400" dirty="0"/>
              </a:br>
              <a:r>
                <a:rPr lang="en-US" sz="2400" dirty="0"/>
                <a:t>accumulators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6210301" y="3214560"/>
            <a:ext cx="3998913" cy="1343025"/>
            <a:chOff x="2952" y="2590"/>
            <a:chExt cx="2519" cy="846"/>
          </a:xfrm>
        </p:grpSpPr>
        <p:sp>
          <p:nvSpPr>
            <p:cNvPr id="11" name="AutoShape 11"/>
            <p:cNvSpPr>
              <a:spLocks/>
            </p:cNvSpPr>
            <p:nvPr/>
          </p:nvSpPr>
          <p:spPr bwMode="auto">
            <a:xfrm rot="5400000">
              <a:off x="4052" y="1490"/>
              <a:ext cx="320" cy="2519"/>
            </a:xfrm>
            <a:prstGeom prst="rightBrace">
              <a:avLst>
                <a:gd name="adj1" fmla="val 65599"/>
                <a:gd name="adj2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281" y="2934"/>
              <a:ext cx="1864" cy="50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/>
                <a:t>Propensity toward</a:t>
              </a:r>
              <a:br>
                <a:rPr lang="en-US" sz="2400" dirty="0"/>
              </a:br>
              <a:r>
                <a:rPr lang="en-US" sz="2400" dirty="0"/>
                <a:t>givers/philanthropists</a:t>
              </a:r>
            </a:p>
          </p:txBody>
        </p:sp>
      </p:grp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5472782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99B1DB">
                    <a:lumMod val="75000"/>
                  </a:srgbClr>
                </a:solidFill>
              </a:rPr>
              <a:t>*From Driven, Paul R. Lawrence and </a:t>
            </a:r>
            <a:r>
              <a:rPr lang="en-US" dirty="0" err="1">
                <a:solidFill>
                  <a:srgbClr val="99B1DB">
                    <a:lumMod val="75000"/>
                  </a:srgbClr>
                </a:solidFill>
              </a:rPr>
              <a:t>Nitin</a:t>
            </a:r>
            <a:r>
              <a:rPr lang="en-US" dirty="0">
                <a:solidFill>
                  <a:srgbClr val="99B1DB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99B1DB">
                    <a:lumMod val="75000"/>
                  </a:srgbClr>
                </a:solidFill>
              </a:rPr>
              <a:t>Nohria</a:t>
            </a:r>
            <a:r>
              <a:rPr lang="en-US" dirty="0">
                <a:solidFill>
                  <a:srgbClr val="99B1DB">
                    <a:lumMod val="75000"/>
                  </a:srgbClr>
                </a:solidFill>
              </a:rPr>
              <a:t>, Harvard Business School, 2002</a:t>
            </a:r>
          </a:p>
        </p:txBody>
      </p:sp>
    </p:spTree>
    <p:extLst>
      <p:ext uri="{BB962C8B-B14F-4D97-AF65-F5344CB8AC3E}">
        <p14:creationId xmlns:p14="http://schemas.microsoft.com/office/powerpoint/2010/main" val="3384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  <a:t>Stages of Philanthropy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094030" y="3433764"/>
            <a:ext cx="3090863" cy="1081087"/>
            <a:chOff x="434" y="2553"/>
            <a:chExt cx="1947" cy="681"/>
          </a:xfrm>
        </p:grpSpPr>
        <p:sp>
          <p:nvSpPr>
            <p:cNvPr id="4" name="AutoShape 4"/>
            <p:cNvSpPr>
              <a:spLocks/>
            </p:cNvSpPr>
            <p:nvPr/>
          </p:nvSpPr>
          <p:spPr bwMode="auto">
            <a:xfrm rot="5400000">
              <a:off x="1238" y="1749"/>
              <a:ext cx="340" cy="1947"/>
            </a:xfrm>
            <a:prstGeom prst="rightBrace">
              <a:avLst>
                <a:gd name="adj1" fmla="val 47721"/>
                <a:gd name="adj2" fmla="val 50000"/>
              </a:avLst>
            </a:prstGeom>
            <a:solidFill>
              <a:srgbClr val="B2E0F0">
                <a:alpha val="50000"/>
              </a:srgbClr>
            </a:solidFill>
            <a:ln w="12700">
              <a:solidFill>
                <a:srgbClr val="7FCCE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789" y="2919"/>
              <a:ext cx="1234" cy="315"/>
            </a:xfrm>
            <a:prstGeom prst="roundRect">
              <a:avLst>
                <a:gd name="adj" fmla="val 33019"/>
              </a:avLst>
            </a:prstGeom>
            <a:solidFill>
              <a:srgbClr val="E5F5FA"/>
            </a:solidFill>
            <a:ln w="12700">
              <a:solidFill>
                <a:srgbClr val="7FCCE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/>
                <a:t>Transactions</a:t>
              </a:r>
            </a:p>
          </p:txBody>
        </p: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491655" y="2193926"/>
            <a:ext cx="1598613" cy="12350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</a:pPr>
            <a:r>
              <a:rPr lang="en-US" sz="2400"/>
              <a:t>Ownership/</a:t>
            </a:r>
            <a:br>
              <a:rPr lang="en-US" sz="2400"/>
            </a:br>
            <a:r>
              <a:rPr lang="en-US" sz="2400"/>
              <a:t>Partnership</a:t>
            </a: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92642" y="2193926"/>
            <a:ext cx="1598612" cy="12350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</a:pPr>
            <a:r>
              <a:rPr lang="en-US" sz="2400"/>
              <a:t>Obligation</a:t>
            </a: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289668" y="2193926"/>
            <a:ext cx="1601787" cy="1235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</a:pPr>
            <a:r>
              <a:rPr lang="en-US" sz="2400"/>
              <a:t>Gratitude</a:t>
            </a:r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93042" y="2193926"/>
            <a:ext cx="1598612" cy="1235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</a:pPr>
            <a:r>
              <a:rPr lang="en-US" sz="2400" dirty="0"/>
              <a:t>Relationship</a:t>
            </a:r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94030" y="2193926"/>
            <a:ext cx="1598613" cy="12350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</a:pPr>
            <a:r>
              <a:rPr lang="en-US" sz="2400" dirty="0"/>
              <a:t>Quid</a:t>
            </a:r>
            <a:br>
              <a:rPr lang="en-US" sz="2400" dirty="0"/>
            </a:br>
            <a:r>
              <a:rPr lang="en-US" sz="2400" dirty="0"/>
              <a:t>Pro Quo</a:t>
            </a:r>
            <a:endParaRPr lang="en-US" dirty="0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897555" y="3436939"/>
            <a:ext cx="2386013" cy="1093787"/>
            <a:chOff x="2200" y="2555"/>
            <a:chExt cx="1503" cy="689"/>
          </a:xfrm>
        </p:grpSpPr>
        <p:sp>
          <p:nvSpPr>
            <p:cNvPr id="12" name="AutoShape 12"/>
            <p:cNvSpPr>
              <a:spLocks/>
            </p:cNvSpPr>
            <p:nvPr/>
          </p:nvSpPr>
          <p:spPr bwMode="auto">
            <a:xfrm rot="5400000">
              <a:off x="2782" y="1973"/>
              <a:ext cx="340" cy="1503"/>
            </a:xfrm>
            <a:prstGeom prst="rightBrace">
              <a:avLst>
                <a:gd name="adj1" fmla="val 36838"/>
                <a:gd name="adj2" fmla="val 50000"/>
              </a:avLst>
            </a:prstGeom>
            <a:solidFill>
              <a:srgbClr val="B2E0F0">
                <a:alpha val="50000"/>
              </a:srgbClr>
            </a:solidFill>
            <a:ln w="12700">
              <a:solidFill>
                <a:srgbClr val="7FCCE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2391" y="2929"/>
              <a:ext cx="1118" cy="315"/>
            </a:xfrm>
            <a:prstGeom prst="roundRect">
              <a:avLst>
                <a:gd name="adj" fmla="val 33019"/>
              </a:avLst>
            </a:prstGeom>
            <a:solidFill>
              <a:srgbClr val="E5F5FA"/>
            </a:solidFill>
            <a:ln w="12700">
              <a:solidFill>
                <a:srgbClr val="7FCCE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/>
                <a:t>Transitions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761279" y="3433764"/>
            <a:ext cx="3328988" cy="1081087"/>
            <a:chOff x="3374" y="2553"/>
            <a:chExt cx="2097" cy="681"/>
          </a:xfrm>
        </p:grpSpPr>
        <p:sp>
          <p:nvSpPr>
            <p:cNvPr id="15" name="AutoShape 15"/>
            <p:cNvSpPr>
              <a:spLocks/>
            </p:cNvSpPr>
            <p:nvPr/>
          </p:nvSpPr>
          <p:spPr bwMode="auto">
            <a:xfrm rot="5400000">
              <a:off x="4253" y="1674"/>
              <a:ext cx="340" cy="2097"/>
            </a:xfrm>
            <a:prstGeom prst="rightBrace">
              <a:avLst>
                <a:gd name="adj1" fmla="val 51397"/>
                <a:gd name="adj2" fmla="val 50000"/>
              </a:avLst>
            </a:prstGeom>
            <a:solidFill>
              <a:srgbClr val="B2E0F0">
                <a:alpha val="50000"/>
              </a:srgbClr>
            </a:solidFill>
            <a:ln w="12700">
              <a:solidFill>
                <a:srgbClr val="7FCCE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3620" y="2919"/>
              <a:ext cx="1602" cy="315"/>
            </a:xfrm>
            <a:prstGeom prst="roundRect">
              <a:avLst>
                <a:gd name="adj" fmla="val 33019"/>
              </a:avLst>
            </a:prstGeom>
            <a:solidFill>
              <a:srgbClr val="E5F5FA"/>
            </a:solidFill>
            <a:ln w="12700">
              <a:solidFill>
                <a:srgbClr val="7FCCE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/>
                <a:t>Transformations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5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89" y="359606"/>
            <a:ext cx="7855378" cy="4582304"/>
          </a:xfrm>
          <a:prstGeom prst="rect">
            <a:avLst/>
          </a:prstGeom>
          <a:effectLst>
            <a:reflection stA="50000" endPos="1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632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44" y="241906"/>
            <a:ext cx="5642429" cy="56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0843" y="23264"/>
            <a:ext cx="8790739" cy="6160453"/>
            <a:chOff x="716842" y="23263"/>
            <a:chExt cx="8790739" cy="6160453"/>
          </a:xfrm>
        </p:grpSpPr>
        <p:sp>
          <p:nvSpPr>
            <p:cNvPr id="2" name="TextBox 1"/>
            <p:cNvSpPr txBox="1"/>
            <p:nvPr/>
          </p:nvSpPr>
          <p:spPr>
            <a:xfrm>
              <a:off x="1445373" y="23263"/>
              <a:ext cx="806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4A452A"/>
                  </a:solidFill>
                  <a:latin typeface="Helvetica"/>
                  <a:cs typeface="Helvetica"/>
                </a:rPr>
                <a:t>Talking, Selling, Telling</a:t>
              </a:r>
            </a:p>
            <a:p>
              <a:endParaRPr lang="en-US" sz="4400" b="1" dirty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  <p:pic>
          <p:nvPicPr>
            <p:cNvPr id="3" name="Picture 2" descr="BmouthSear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42" y="809454"/>
              <a:ext cx="7665159" cy="53742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40843" y="23263"/>
            <a:ext cx="8065039" cy="6160452"/>
            <a:chOff x="716842" y="23263"/>
            <a:chExt cx="8065039" cy="6160452"/>
          </a:xfrm>
        </p:grpSpPr>
        <p:sp>
          <p:nvSpPr>
            <p:cNvPr id="5" name="TextBox 4"/>
            <p:cNvSpPr txBox="1"/>
            <p:nvPr/>
          </p:nvSpPr>
          <p:spPr>
            <a:xfrm>
              <a:off x="719673" y="23263"/>
              <a:ext cx="80622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42" y="809454"/>
              <a:ext cx="7665159" cy="5374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b="3320"/>
          <a:stretch/>
        </p:blipFill>
        <p:spPr>
          <a:xfrm>
            <a:off x="1096510" y="0"/>
            <a:ext cx="10160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2302992" y="760686"/>
            <a:ext cx="3143273" cy="1310278"/>
          </a:xfrm>
          <a:prstGeom prst="wedgeEllipseCallout">
            <a:avLst>
              <a:gd name="adj1" fmla="val 56551"/>
              <a:gd name="adj2" fmla="val 6196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80000"/>
              </a:lnSpc>
            </a:pPr>
            <a:r>
              <a:rPr lang="en-US" sz="2800" i="1" dirty="0">
                <a:solidFill>
                  <a:srgbClr val="376092"/>
                </a:solidFill>
                <a:latin typeface="Helvetica"/>
                <a:cs typeface="Helvetica"/>
              </a:rPr>
              <a:t>“I have</a:t>
            </a:r>
            <a:br>
              <a:rPr lang="en-US" sz="2800" i="1" dirty="0">
                <a:solidFill>
                  <a:srgbClr val="376092"/>
                </a:solidFill>
                <a:latin typeface="Helvetica"/>
                <a:cs typeface="Helvetica"/>
              </a:rPr>
            </a:br>
            <a:r>
              <a:rPr lang="en-US" sz="2800" i="1" dirty="0">
                <a:solidFill>
                  <a:srgbClr val="376092"/>
                </a:solidFill>
                <a:latin typeface="Helvetica"/>
                <a:cs typeface="Helvetica"/>
              </a:rPr>
              <a:t>a strategic plan!”</a:t>
            </a:r>
          </a:p>
        </p:txBody>
      </p:sp>
      <p:sp>
        <p:nvSpPr>
          <p:cNvPr id="4" name="Oval Callout 3"/>
          <p:cNvSpPr/>
          <p:nvPr/>
        </p:nvSpPr>
        <p:spPr>
          <a:xfrm flipH="1">
            <a:off x="7407679" y="760686"/>
            <a:ext cx="3143273" cy="1310278"/>
          </a:xfrm>
          <a:prstGeom prst="wedgeEllipseCallout">
            <a:avLst>
              <a:gd name="adj1" fmla="val 56551"/>
              <a:gd name="adj2" fmla="val 6196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80000"/>
              </a:lnSpc>
            </a:pPr>
            <a:r>
              <a:rPr lang="en-US" sz="2800" i="1" dirty="0">
                <a:solidFill>
                  <a:srgbClr val="376092"/>
                </a:solidFill>
                <a:latin typeface="Helvetica"/>
                <a:cs typeface="Helvetica"/>
              </a:rPr>
              <a:t>“I have</a:t>
            </a:r>
            <a:br>
              <a:rPr lang="en-US" sz="2800" i="1" dirty="0">
                <a:solidFill>
                  <a:srgbClr val="376092"/>
                </a:solidFill>
                <a:latin typeface="Helvetica"/>
                <a:cs typeface="Helvetica"/>
              </a:rPr>
            </a:br>
            <a:r>
              <a:rPr lang="en-US" sz="2800" i="1" dirty="0">
                <a:solidFill>
                  <a:srgbClr val="376092"/>
                </a:solidFill>
                <a:latin typeface="Helvetica"/>
                <a:cs typeface="Helvetica"/>
              </a:rPr>
              <a:t>a dream!”</a:t>
            </a:r>
          </a:p>
        </p:txBody>
      </p:sp>
    </p:spTree>
    <p:extLst>
      <p:ext uri="{BB962C8B-B14F-4D97-AF65-F5344CB8AC3E}">
        <p14:creationId xmlns:p14="http://schemas.microsoft.com/office/powerpoint/2010/main" val="32143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8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1" y="2838664"/>
            <a:ext cx="919115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4A452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Shift from scheming </a:t>
            </a:r>
          </a:p>
          <a:p>
            <a:r>
              <a:rPr lang="en-US" b="1" i="1" dirty="0">
                <a:solidFill>
                  <a:srgbClr val="4A452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to dreaming</a:t>
            </a:r>
          </a:p>
        </p:txBody>
      </p:sp>
    </p:spTree>
    <p:extLst>
      <p:ext uri="{BB962C8B-B14F-4D97-AF65-F5344CB8AC3E}">
        <p14:creationId xmlns:p14="http://schemas.microsoft.com/office/powerpoint/2010/main" val="404181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84765" y="234031"/>
            <a:ext cx="6542011" cy="279330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A4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Shift from raising dollars </a:t>
            </a:r>
          </a:p>
          <a:p>
            <a:r>
              <a:rPr lang="en-US" sz="3200" b="1" dirty="0">
                <a:solidFill>
                  <a:srgbClr val="4A4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to raising sights</a:t>
            </a:r>
          </a:p>
        </p:txBody>
      </p:sp>
      <p:pic>
        <p:nvPicPr>
          <p:cNvPr id="3" name="9040b354-ad9b-4bb4-a925-8c6ab278d712" descr="02D0A466-9101-4A63-B342-D41B6D68764F@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42" y="1567608"/>
            <a:ext cx="4963269" cy="3613880"/>
          </a:xfrm>
          <a:prstGeom prst="rect">
            <a:avLst/>
          </a:prstGeom>
          <a:noFill/>
          <a:ln>
            <a:noFill/>
          </a:ln>
          <a:effectLst>
            <a:reflection stA="50000" endPos="15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A452A"/>
                </a:solidFill>
              </a:rPr>
              <a:t>Shift from problems and needs to aspirations and possibilities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40"/>
          <a:stretch/>
        </p:blipFill>
        <p:spPr>
          <a:xfrm>
            <a:off x="4394334" y="672370"/>
            <a:ext cx="3373836" cy="6185630"/>
          </a:xfrm>
          <a:prstGeom prst="rect">
            <a:avLst/>
          </a:prstGeom>
          <a:effectLst>
            <a:outerShdw blurRad="127000" dist="88900" dir="8400000" algn="tr" rotWithShape="0">
              <a:prstClr val="black">
                <a:alpha val="7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10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41b2a94-9a15-44cc-bb78-b6a4dde34908" descr="67D4F6BD-CEDA-457F-A480-F9A059054F79@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0342"/>
            <a:ext cx="9144000" cy="4114800"/>
          </a:xfrm>
          <a:prstGeom prst="rect">
            <a:avLst/>
          </a:prstGeom>
          <a:noFill/>
          <a:ln>
            <a:noFill/>
          </a:ln>
          <a:effectLst>
            <a:reflection stA="50000" endPos="15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2541" y="168667"/>
            <a:ext cx="6705600" cy="53339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  <a:t>Inviting and Compelling</a:t>
            </a:r>
          </a:p>
        </p:txBody>
      </p:sp>
    </p:spTree>
    <p:extLst>
      <p:ext uri="{BB962C8B-B14F-4D97-AF65-F5344CB8AC3E}">
        <p14:creationId xmlns:p14="http://schemas.microsoft.com/office/powerpoint/2010/main" val="182770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173" y="256553"/>
            <a:ext cx="545282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  <a:t>Pull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1086566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This is the lure of an attractive goal, or a strongly desired good, recognized by Plato and Aristotle as well as by many other great thinkers of the past … embodying a valued ideal.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It attracts us and calls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us to put forward our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greatest efforts.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The greater the ideal,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the greater the power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it can have in our lives.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797676" y="2963725"/>
          <a:ext cx="3641725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2923920" imgH="2192400" progId="MS_ClipArt_Gallery.2">
                  <p:embed/>
                </p:oleObj>
              </mc:Choice>
              <mc:Fallback>
                <p:oleObj name="Clip" r:id="rId3" imgW="2923920" imgH="2192400" progId="MS_ClipArt_Gallery.2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6" y="2963725"/>
                        <a:ext cx="3641725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4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2978150" y="171150"/>
            <a:ext cx="3467100" cy="346710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1163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362450" y="2647650"/>
            <a:ext cx="3467100" cy="3467100"/>
          </a:xfrm>
          <a:prstGeom prst="ellipse">
            <a:avLst/>
          </a:prstGeom>
          <a:solidFill>
            <a:srgbClr val="FF00FF">
              <a:alpha val="50195"/>
            </a:srgbClr>
          </a:soli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1163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734050" y="171150"/>
            <a:ext cx="3467100" cy="3467100"/>
          </a:xfrm>
          <a:prstGeom prst="ellipse">
            <a:avLst/>
          </a:prstGeom>
          <a:solidFill>
            <a:srgbClr val="00CCFF">
              <a:alpha val="50195"/>
            </a:srgbClr>
          </a:soli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1163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905500" y="2641301"/>
            <a:ext cx="368300" cy="307975"/>
          </a:xfrm>
          <a:custGeom>
            <a:avLst/>
            <a:gdLst>
              <a:gd name="T0" fmla="*/ 0 w 232"/>
              <a:gd name="T1" fmla="*/ 2147483647 h 194"/>
              <a:gd name="T2" fmla="*/ 2147483647 w 232"/>
              <a:gd name="T3" fmla="*/ 0 h 194"/>
              <a:gd name="T4" fmla="*/ 2147483647 w 232"/>
              <a:gd name="T5" fmla="*/ 2147483647 h 194"/>
              <a:gd name="T6" fmla="*/ 2147483647 w 232"/>
              <a:gd name="T7" fmla="*/ 2147483647 h 194"/>
              <a:gd name="T8" fmla="*/ 2147483647 w 232"/>
              <a:gd name="T9" fmla="*/ 2147483647 h 194"/>
              <a:gd name="T10" fmla="*/ 2147483647 w 232"/>
              <a:gd name="T11" fmla="*/ 2147483647 h 194"/>
              <a:gd name="T12" fmla="*/ 0 w 232"/>
              <a:gd name="T13" fmla="*/ 2147483647 h 1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" h="194">
                <a:moveTo>
                  <a:pt x="0" y="8"/>
                </a:moveTo>
                <a:lnTo>
                  <a:pt x="120" y="0"/>
                </a:lnTo>
                <a:lnTo>
                  <a:pt x="232" y="8"/>
                </a:lnTo>
                <a:lnTo>
                  <a:pt x="182" y="102"/>
                </a:lnTo>
                <a:lnTo>
                  <a:pt x="118" y="194"/>
                </a:lnTo>
                <a:lnTo>
                  <a:pt x="50" y="102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163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978150" y="171150"/>
            <a:ext cx="3467100" cy="34671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1163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34050" y="171150"/>
            <a:ext cx="3467100" cy="34671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1163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10338" y="1215725"/>
            <a:ext cx="2425700" cy="1246188"/>
          </a:xfrm>
          <a:prstGeom prst="rect">
            <a:avLst/>
          </a:prstGeom>
          <a:noFill/>
          <a:ln>
            <a:noFill/>
          </a:ln>
          <a:effectLst>
            <a:outerShdw dist="57758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Nonprofit’s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/>
              <a:t>Mission</a:t>
            </a:r>
            <a:br>
              <a:rPr lang="en-US" altLang="en-US" sz="3000" b="1" i="1"/>
            </a:br>
            <a:r>
              <a:rPr lang="en-US" altLang="en-US" sz="3000" b="1" i="1"/>
              <a:t>and Vision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26000" y="3866851"/>
            <a:ext cx="2540000" cy="1660525"/>
          </a:xfrm>
          <a:prstGeom prst="rect">
            <a:avLst/>
          </a:prstGeom>
          <a:noFill/>
          <a:ln>
            <a:noFill/>
          </a:ln>
          <a:effectLst>
            <a:outerShdw dist="57758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Development Officer’s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/>
              <a:t>Integrity</a:t>
            </a:r>
            <a:br>
              <a:rPr lang="en-US" altLang="en-US" sz="3000" b="1" i="1"/>
            </a:br>
            <a:r>
              <a:rPr lang="en-US" altLang="en-US" sz="3000" b="1" i="1"/>
              <a:t>and Passion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362450" y="2647650"/>
            <a:ext cx="3467100" cy="34671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1163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742238" y="2933400"/>
            <a:ext cx="2425700" cy="831850"/>
          </a:xfrm>
          <a:prstGeom prst="rect">
            <a:avLst/>
          </a:prstGeom>
          <a:noFill/>
          <a:ln>
            <a:noFill/>
          </a:ln>
          <a:effectLst>
            <a:outerShdw dist="57758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Gifts of</a:t>
            </a:r>
            <a:br>
              <a:rPr lang="en-US" altLang="en-US" sz="3000" b="1">
                <a:solidFill>
                  <a:srgbClr val="FFFF00"/>
                </a:solidFill>
              </a:rPr>
            </a:br>
            <a:r>
              <a:rPr lang="en-US" altLang="en-US" sz="3000" b="1">
                <a:solidFill>
                  <a:srgbClr val="FFFF00"/>
                </a:solidFill>
              </a:rPr>
              <a:t>Significance</a:t>
            </a:r>
            <a:endParaRPr lang="en-US" altLang="en-US" sz="3000" b="1" i="1">
              <a:solidFill>
                <a:srgbClr val="FFFF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309938" y="1215725"/>
            <a:ext cx="2349500" cy="1246188"/>
          </a:xfrm>
          <a:prstGeom prst="rect">
            <a:avLst/>
          </a:prstGeom>
          <a:noFill/>
          <a:ln>
            <a:noFill/>
          </a:ln>
          <a:effectLst>
            <a:outerShdw dist="57758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</a:rPr>
              <a:t>Benefactor’s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/>
              <a:t>Values and</a:t>
            </a:r>
            <a:br>
              <a:rPr lang="en-US" altLang="en-US" sz="3000" b="1" i="1"/>
            </a:br>
            <a:r>
              <a:rPr lang="en-US" altLang="en-US" sz="3000" b="1" i="1"/>
              <a:t>Aspirations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6324600" y="2825450"/>
            <a:ext cx="1866900" cy="2984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lg" len="lg"/>
          </a:ln>
          <a:effectLst>
            <a:outerShdw dist="67340" dir="315982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82368" y="213772"/>
            <a:ext cx="7827264" cy="1371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  <a:t>Compassion Gauge</a:t>
            </a:r>
            <a:b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</a:br>
            <a:endParaRPr lang="en-US" b="1" dirty="0">
              <a:solidFill>
                <a:srgbClr val="4A452A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98" y="939732"/>
            <a:ext cx="3796913" cy="3796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stA="50000" endPos="1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11600" y="5334001"/>
            <a:ext cx="605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Running on Empathy</a:t>
            </a:r>
          </a:p>
        </p:txBody>
      </p:sp>
    </p:spTree>
    <p:extLst>
      <p:ext uri="{BB962C8B-B14F-4D97-AF65-F5344CB8AC3E}">
        <p14:creationId xmlns:p14="http://schemas.microsoft.com/office/powerpoint/2010/main" val="240591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715" y="2056192"/>
            <a:ext cx="39914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TANK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9993" y="2056192"/>
            <a:ext cx="39914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145" y="2051356"/>
            <a:ext cx="39914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4718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31" y="1124515"/>
            <a:ext cx="7099816" cy="4141559"/>
          </a:xfrm>
          <a:prstGeom prst="rect">
            <a:avLst/>
          </a:prstGeom>
          <a:effectLst>
            <a:reflection stA="50000" endPos="15000" dist="127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90753" y="166946"/>
            <a:ext cx="7761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srgbClr val="4A452A"/>
                </a:solidFill>
                <a:latin typeface="Helvetica"/>
                <a:cs typeface="Helvetica"/>
              </a:rPr>
              <a:t>Philanthropy is </a:t>
            </a:r>
            <a:r>
              <a:rPr lang="en-US" sz="2400" b="1" i="1" dirty="0">
                <a:solidFill>
                  <a:srgbClr val="EEECE1">
                    <a:lumMod val="50000"/>
                  </a:srgbClr>
                </a:solidFill>
                <a:latin typeface="Helvetica"/>
                <a:cs typeface="Helvetica"/>
              </a:rPr>
              <a:t>not</a:t>
            </a:r>
            <a:r>
              <a:rPr lang="en-US" sz="2400" b="1" dirty="0">
                <a:solidFill>
                  <a:srgbClr val="4A452A"/>
                </a:solidFill>
                <a:latin typeface="Helvetica"/>
                <a:cs typeface="Helvetica"/>
              </a:rPr>
              <a:t> about moving money </a:t>
            </a:r>
          </a:p>
          <a:p>
            <a:pPr algn="ctr" defTabSz="457200"/>
            <a:r>
              <a:rPr lang="en-US" sz="2400" b="1" dirty="0">
                <a:solidFill>
                  <a:srgbClr val="4A452A"/>
                </a:solidFill>
                <a:latin typeface="Helvetica"/>
                <a:cs typeface="Helvetica"/>
              </a:rPr>
              <a:t>from a benefactor’s pocket to a fundraiser’s pocket.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7346" y="2501398"/>
            <a:ext cx="962189" cy="705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5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46 -0.00185 " pathEditMode="relative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4" y="0"/>
            <a:ext cx="10154985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1241502"/>
          </a:xfrm>
          <a:prstGeom prst="rect">
            <a:avLst/>
          </a:prstGeom>
          <a:gradFill flip="none" rotWithShape="1">
            <a:gsLst>
              <a:gs pos="0">
                <a:srgbClr val="F7BC65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687454" y="4810320"/>
            <a:ext cx="8980546" cy="875111"/>
          </a:xfrm>
          <a:prstGeom prst="rect">
            <a:avLst/>
          </a:prstGeom>
          <a:gradFill flip="none" rotWithShape="1">
            <a:gsLst>
              <a:gs pos="35000">
                <a:srgbClr val="F6B14C"/>
              </a:gs>
              <a:gs pos="0">
                <a:schemeClr val="bg1">
                  <a:alpha val="0"/>
                </a:schemeClr>
              </a:gs>
              <a:gs pos="65000">
                <a:srgbClr val="F6B14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45720" rIns="0" bIns="45720" rtlCol="0" anchor="ctr" anchorCtr="0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95000"/>
              <a:buFont typeface="Arial" pitchFamily="34" charset="0"/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74675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>
                <a:solidFill>
                  <a:schemeClr val="accent1"/>
                </a:solidFill>
              </a:defRPr>
            </a:lvl2pPr>
            <a:lvl3pPr marL="1031875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>
                <a:solidFill>
                  <a:schemeClr val="accent1"/>
                </a:solidFill>
              </a:defRPr>
            </a:lvl3pPr>
            <a:lvl4pPr marL="1489075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>
                <a:solidFill>
                  <a:schemeClr val="accent1"/>
                </a:solidFill>
              </a:defRPr>
            </a:lvl4pPr>
            <a:lvl5pPr marL="1946275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Clr>
                <a:srgbClr val="99B1DB"/>
              </a:buClr>
            </a:pPr>
            <a:r>
              <a:rPr lang="en-US" sz="2800" dirty="0">
                <a:solidFill>
                  <a:prstClr val="white"/>
                </a:solidFill>
                <a:latin typeface="Helvetica"/>
                <a:cs typeface="Helvetica"/>
              </a:rPr>
              <a:t>“We can either see ourselves</a:t>
            </a:r>
            <a:br>
              <a:rPr lang="en-US" sz="2800" dirty="0">
                <a:solidFill>
                  <a:prstClr val="white"/>
                </a:solidFill>
                <a:latin typeface="Helvetica"/>
                <a:cs typeface="Helvetica"/>
              </a:rPr>
            </a:br>
            <a:r>
              <a:rPr lang="en-US" sz="2800" dirty="0">
                <a:solidFill>
                  <a:prstClr val="white"/>
                </a:solidFill>
                <a:latin typeface="Helvetica"/>
                <a:cs typeface="Helvetica"/>
              </a:rPr>
              <a:t>as mendicants or beggars, or…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2182812" y="1"/>
            <a:ext cx="7826376" cy="13716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views of our work</a:t>
            </a:r>
          </a:p>
          <a:p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1524000" y="4806216"/>
            <a:ext cx="9144000" cy="875111"/>
          </a:xfrm>
          <a:prstGeom prst="rect">
            <a:avLst/>
          </a:prstGeom>
          <a:gradFill flip="none" rotWithShape="1">
            <a:gsLst>
              <a:gs pos="35000">
                <a:srgbClr val="F6B14C"/>
              </a:gs>
              <a:gs pos="0">
                <a:schemeClr val="bg1">
                  <a:alpha val="0"/>
                </a:schemeClr>
              </a:gs>
              <a:gs pos="65000">
                <a:srgbClr val="F6B14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lIns="0" tIns="45720" rIns="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95000"/>
              <a:buFont typeface="Arial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8907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94627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rgbClr val="99B1DB"/>
              </a:buClr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… see ourselves as moral trainers providing benefactors</a:t>
            </a:r>
            <a:b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with the opportunity to be generous and generative.”</a:t>
            </a:r>
          </a:p>
        </p:txBody>
      </p:sp>
    </p:spTree>
    <p:extLst>
      <p:ext uri="{BB962C8B-B14F-4D97-AF65-F5344CB8AC3E}">
        <p14:creationId xmlns:p14="http://schemas.microsoft.com/office/powerpoint/2010/main" val="20244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MartinBube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r="7336" b="6133"/>
          <a:stretch>
            <a:fillRect/>
          </a:stretch>
        </p:blipFill>
        <p:spPr bwMode="auto">
          <a:xfrm>
            <a:off x="1482585" y="-1"/>
            <a:ext cx="9171610" cy="61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38134" y="3345734"/>
            <a:ext cx="62315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DCE6F2"/>
                </a:solidFill>
              </a:rPr>
              <a:t>I – Thou</a:t>
            </a:r>
          </a:p>
          <a:p>
            <a:pPr algn="ctr" eaLnBrk="1" hangingPunct="1"/>
            <a:r>
              <a:rPr lang="en-US" sz="2000" dirty="0">
                <a:solidFill>
                  <a:srgbClr val="DCE6F2"/>
                </a:solidFill>
              </a:rPr>
              <a:t>Authentic existence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038134" y="3338717"/>
            <a:ext cx="62315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DCE6F2"/>
                </a:solidFill>
              </a:rPr>
              <a:t>I – It</a:t>
            </a:r>
          </a:p>
          <a:p>
            <a:pPr algn="ctr" eaLnBrk="1" hangingPunct="1"/>
            <a:r>
              <a:rPr lang="en-US" sz="2000" dirty="0">
                <a:solidFill>
                  <a:srgbClr val="DCE6F2"/>
                </a:solidFill>
              </a:rPr>
              <a:t>Objectification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64447" y="6362184"/>
            <a:ext cx="2243667" cy="268238"/>
          </a:xfrm>
        </p:spPr>
        <p:txBody>
          <a:bodyPr/>
          <a:lstStyle/>
          <a:p>
            <a:r>
              <a:rPr lang="de-DE" dirty="0"/>
              <a:t>Martin Buber,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Paul </a:t>
            </a:r>
            <a:r>
              <a:rPr lang="de-DE" dirty="0" err="1"/>
              <a:t>Schutzer</a:t>
            </a:r>
            <a:r>
              <a:rPr lang="de-DE" dirty="0"/>
              <a:t>, Israel 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A452A"/>
                </a:solidFill>
              </a:rPr>
              <a:t>Benefactor-centric is I-Thou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never ask you for something that doesn’t match your values or passions</a:t>
            </a:r>
          </a:p>
          <a:p>
            <a:r>
              <a:rPr lang="en-US" dirty="0"/>
              <a:t>We would never surprise you with an ask</a:t>
            </a:r>
          </a:p>
          <a:p>
            <a:r>
              <a:rPr lang="en-US" dirty="0"/>
              <a:t>Wherever possible we will co-create a project of interest, and in some circumstances co-create the budget</a:t>
            </a:r>
          </a:p>
        </p:txBody>
      </p:sp>
    </p:spTree>
    <p:extLst>
      <p:ext uri="{BB962C8B-B14F-4D97-AF65-F5344CB8AC3E}">
        <p14:creationId xmlns:p14="http://schemas.microsoft.com/office/powerpoint/2010/main" val="96187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2182368" y="3377840"/>
            <a:ext cx="7827264" cy="1371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It has nothing to do with money and taking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82368" y="1243155"/>
            <a:ext cx="7827264" cy="17448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  <a:t>Philanthropy is all about </a:t>
            </a:r>
          </a:p>
          <a:p>
            <a:pPr algn="l"/>
            <a:r>
              <a:rPr lang="en-US" b="1" dirty="0">
                <a:solidFill>
                  <a:srgbClr val="4A452A"/>
                </a:solidFill>
                <a:latin typeface="Helvetica"/>
                <a:cs typeface="Helvetica"/>
              </a:rPr>
              <a:t>the essence of generosity and giving</a:t>
            </a:r>
          </a:p>
        </p:txBody>
      </p:sp>
    </p:spTree>
    <p:extLst>
      <p:ext uri="{BB962C8B-B14F-4D97-AF65-F5344CB8AC3E}">
        <p14:creationId xmlns:p14="http://schemas.microsoft.com/office/powerpoint/2010/main" val="366992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1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2_lat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43" y="1223908"/>
            <a:ext cx="3286960" cy="3286960"/>
          </a:xfrm>
          <a:prstGeom prst="rect">
            <a:avLst/>
          </a:prstGeom>
          <a:noFill/>
          <a:ln>
            <a:noFill/>
          </a:ln>
          <a:effectLst>
            <a:reflection stA="50000" endPos="15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40559" y="4904739"/>
            <a:ext cx="33688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Drs.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Dharol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Tankersley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, C. Jill Stowe and Scott A.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Huettel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, “Altruism is associated with an increased neural response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to agency,” Journal of Nature Neuroscience, 10:137-138, February 2007.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438400" y="116418"/>
            <a:ext cx="8743950" cy="9357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Helvetica Light"/>
                <a:cs typeface="Helvetica Light"/>
              </a:rPr>
              <a:t>Are We Hardwired for Philanthropy?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Helvetica Light"/>
                <a:cs typeface="Helvetica Light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rPr>
              <a:t>Functional MRI Studies of Altruism</a:t>
            </a:r>
          </a:p>
        </p:txBody>
      </p:sp>
      <p:pic>
        <p:nvPicPr>
          <p:cNvPr id="5" name="Picture 5" descr="large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17" y="1223909"/>
            <a:ext cx="3082906" cy="4064185"/>
          </a:xfrm>
          <a:prstGeom prst="rect">
            <a:avLst/>
          </a:prstGeom>
          <a:noFill/>
          <a:effectLst>
            <a:reflection stA="50000" endPos="15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414</Words>
  <Application>Microsoft Office PowerPoint</Application>
  <PresentationFormat>Widescreen</PresentationFormat>
  <Paragraphs>69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Light</vt:lpstr>
      <vt:lpstr>Office Theme</vt:lpstr>
      <vt:lpstr>1_Office Theme</vt:lpstr>
      <vt:lpstr>Clip</vt:lpstr>
      <vt:lpstr>Philanthropy is not about money</vt:lpstr>
      <vt:lpstr>PowerPoint Presentation</vt:lpstr>
      <vt:lpstr>PowerPoint Presentation</vt:lpstr>
      <vt:lpstr>PowerPoint Presentation</vt:lpstr>
      <vt:lpstr>PowerPoint Presentation</vt:lpstr>
      <vt:lpstr>Benefactor-centric is I-Thou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 from problems and needs to aspirations and possibilities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M. Hodge</dc:creator>
  <cp:lastModifiedBy>Shannon Beth Sunderland</cp:lastModifiedBy>
  <cp:revision>4</cp:revision>
  <dcterms:created xsi:type="dcterms:W3CDTF">2021-12-06T16:59:58Z</dcterms:created>
  <dcterms:modified xsi:type="dcterms:W3CDTF">2022-12-09T17:14:44Z</dcterms:modified>
</cp:coreProperties>
</file>