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57" r:id="rId5"/>
    <p:sldId id="322" r:id="rId6"/>
    <p:sldId id="297" r:id="rId7"/>
    <p:sldId id="331" r:id="rId8"/>
    <p:sldId id="323" r:id="rId9"/>
    <p:sldId id="324" r:id="rId10"/>
    <p:sldId id="325" r:id="rId11"/>
    <p:sldId id="332" r:id="rId12"/>
    <p:sldId id="351" r:id="rId13"/>
    <p:sldId id="328" r:id="rId14"/>
    <p:sldId id="264" r:id="rId15"/>
    <p:sldId id="349" r:id="rId16"/>
    <p:sldId id="262" r:id="rId17"/>
    <p:sldId id="260" r:id="rId18"/>
    <p:sldId id="338" r:id="rId19"/>
    <p:sldId id="345" r:id="rId20"/>
    <p:sldId id="347" r:id="rId21"/>
    <p:sldId id="341" r:id="rId22"/>
    <p:sldId id="34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a:srgbClr val="01A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9BB54-B4C7-4B40-A5F4-D38ADA7598DC}" v="8" dt="2022-11-08T18:19:07.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45814" autoAdjust="0"/>
  </p:normalViewPr>
  <p:slideViewPr>
    <p:cSldViewPr snapToGrid="0">
      <p:cViewPr varScale="1">
        <p:scale>
          <a:sx n="52" d="100"/>
          <a:sy n="52" d="100"/>
        </p:scale>
        <p:origin x="2694"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69DEC-EA8D-47B9-86AC-F1C8D1EECE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EA1197-4390-45C5-BE01-9ECDB71E83BF}">
      <dgm:prSet/>
      <dgm:spPr/>
      <dgm:t>
        <a:bodyPr/>
        <a:lstStyle/>
        <a:p>
          <a:r>
            <a:rPr lang="en-US" b="1" dirty="0">
              <a:latin typeface="Arial" panose="020B0604020202020204" pitchFamily="34" charset="0"/>
              <a:cs typeface="Arial" panose="020B0604020202020204" pitchFamily="34" charset="0"/>
            </a:rPr>
            <a:t>Advancement</a:t>
          </a:r>
          <a:r>
            <a:rPr lang="en-US" b="0" dirty="0">
              <a:latin typeface="Arial" panose="020B0604020202020204" pitchFamily="34" charset="0"/>
              <a:cs typeface="Arial" panose="020B0604020202020204" pitchFamily="34" charset="0"/>
            </a:rPr>
            <a:t> builds and stewards relationships with alumni, patients, businesses, foundations, faculty, staff, parents and other important constituencies. </a:t>
          </a:r>
          <a:endParaRPr lang="en-US" dirty="0">
            <a:latin typeface="Arial" panose="020B0604020202020204" pitchFamily="34" charset="0"/>
            <a:cs typeface="Arial" panose="020B0604020202020204" pitchFamily="34" charset="0"/>
          </a:endParaRPr>
        </a:p>
      </dgm:t>
    </dgm:pt>
    <dgm:pt modelId="{65F7A370-5E35-49CD-A6A4-DA11489AFAB3}" type="parTrans" cxnId="{18957EE0-B227-41FD-BB6B-2AA137A29601}">
      <dgm:prSet/>
      <dgm:spPr/>
      <dgm:t>
        <a:bodyPr/>
        <a:lstStyle/>
        <a:p>
          <a:endParaRPr lang="en-US"/>
        </a:p>
      </dgm:t>
    </dgm:pt>
    <dgm:pt modelId="{0F7BC6D0-1F5E-4170-B2D5-D2B728A243ED}" type="sibTrans" cxnId="{18957EE0-B227-41FD-BB6B-2AA137A29601}">
      <dgm:prSet/>
      <dgm:spPr/>
      <dgm:t>
        <a:bodyPr/>
        <a:lstStyle/>
        <a:p>
          <a:endParaRPr lang="en-US"/>
        </a:p>
      </dgm:t>
    </dgm:pt>
    <dgm:pt modelId="{36ABD26F-B0EB-4E68-BA3F-40AE749F3872}">
      <dgm:prSet/>
      <dgm:spPr/>
      <dgm:t>
        <a:bodyPr/>
        <a:lstStyle/>
        <a:p>
          <a:r>
            <a:rPr lang="en-US" b="0" dirty="0">
              <a:latin typeface="Arial" panose="020B0604020202020204" pitchFamily="34" charset="0"/>
              <a:cs typeface="Arial" panose="020B0604020202020204" pitchFamily="34" charset="0"/>
            </a:rPr>
            <a:t>These relationships are critically important in not only generating much-needed private philanthropic support for the institution, but in supporting a strong base of committed university advocates.</a:t>
          </a:r>
          <a:endParaRPr lang="en-US" dirty="0">
            <a:latin typeface="Arial" panose="020B0604020202020204" pitchFamily="34" charset="0"/>
            <a:cs typeface="Arial" panose="020B0604020202020204" pitchFamily="34" charset="0"/>
          </a:endParaRPr>
        </a:p>
      </dgm:t>
    </dgm:pt>
    <dgm:pt modelId="{5B20FA11-A81A-4C4D-9CAF-B3BD0C4BCC71}" type="parTrans" cxnId="{A7F85DE0-FBF4-418B-8B26-F62C0F342240}">
      <dgm:prSet/>
      <dgm:spPr/>
      <dgm:t>
        <a:bodyPr/>
        <a:lstStyle/>
        <a:p>
          <a:endParaRPr lang="en-US"/>
        </a:p>
      </dgm:t>
    </dgm:pt>
    <dgm:pt modelId="{11FF403F-F74F-4940-8AED-38B791F1791E}" type="sibTrans" cxnId="{A7F85DE0-FBF4-418B-8B26-F62C0F342240}">
      <dgm:prSet/>
      <dgm:spPr/>
      <dgm:t>
        <a:bodyPr/>
        <a:lstStyle/>
        <a:p>
          <a:endParaRPr lang="en-US"/>
        </a:p>
      </dgm:t>
    </dgm:pt>
    <dgm:pt modelId="{D7678389-B677-4BF7-B0B1-2395CE405A7B}" type="pres">
      <dgm:prSet presAssocID="{A0769DEC-EA8D-47B9-86AC-F1C8D1EECE88}" presName="root" presStyleCnt="0">
        <dgm:presLayoutVars>
          <dgm:dir/>
          <dgm:resizeHandles val="exact"/>
        </dgm:presLayoutVars>
      </dgm:prSet>
      <dgm:spPr/>
      <dgm:t>
        <a:bodyPr/>
        <a:lstStyle/>
        <a:p>
          <a:endParaRPr lang="en-US"/>
        </a:p>
      </dgm:t>
    </dgm:pt>
    <dgm:pt modelId="{0B5B97A4-4D06-49D0-9041-A91221E23C2A}" type="pres">
      <dgm:prSet presAssocID="{CBEA1197-4390-45C5-BE01-9ECDB71E83BF}" presName="compNode" presStyleCnt="0"/>
      <dgm:spPr/>
    </dgm:pt>
    <dgm:pt modelId="{4C1F9EC6-3539-48F4-B4BE-09D07ABDD6D6}" type="pres">
      <dgm:prSet presAssocID="{CBEA1197-4390-45C5-BE01-9ECDB71E83BF}" presName="bgRect" presStyleLbl="bgShp" presStyleIdx="0" presStyleCnt="2"/>
      <dgm:spPr/>
    </dgm:pt>
    <dgm:pt modelId="{28AD2C8B-2E6B-4BF1-885A-2A55A93790AD}" type="pres">
      <dgm:prSet presAssocID="{CBEA1197-4390-45C5-BE01-9ECDB71E83BF}" presName="iconRect" presStyleLbl="node1" presStyleIdx="0" presStyleCnt="2" custScaleX="162333" custScaleY="17215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t>
        <a:bodyPr/>
        <a:lstStyle/>
        <a:p>
          <a:endParaRPr lang="en-US"/>
        </a:p>
      </dgm:t>
      <dgm:extLst/>
    </dgm:pt>
    <dgm:pt modelId="{5AF605AD-84FD-4234-B51C-6DFCBC1D9FF9}" type="pres">
      <dgm:prSet presAssocID="{CBEA1197-4390-45C5-BE01-9ECDB71E83BF}" presName="spaceRect" presStyleCnt="0"/>
      <dgm:spPr/>
    </dgm:pt>
    <dgm:pt modelId="{DC65B22C-FDCF-49B2-A4C7-89C411916636}" type="pres">
      <dgm:prSet presAssocID="{CBEA1197-4390-45C5-BE01-9ECDB71E83BF}" presName="parTx" presStyleLbl="revTx" presStyleIdx="0" presStyleCnt="2">
        <dgm:presLayoutVars>
          <dgm:chMax val="0"/>
          <dgm:chPref val="0"/>
        </dgm:presLayoutVars>
      </dgm:prSet>
      <dgm:spPr/>
      <dgm:t>
        <a:bodyPr/>
        <a:lstStyle/>
        <a:p>
          <a:endParaRPr lang="en-US"/>
        </a:p>
      </dgm:t>
    </dgm:pt>
    <dgm:pt modelId="{0DD07D91-51DF-4A66-A864-EA2150AFF9D9}" type="pres">
      <dgm:prSet presAssocID="{0F7BC6D0-1F5E-4170-B2D5-D2B728A243ED}" presName="sibTrans" presStyleCnt="0"/>
      <dgm:spPr/>
    </dgm:pt>
    <dgm:pt modelId="{F9C4A95F-B119-4695-98BF-68CD7D02C8AF}" type="pres">
      <dgm:prSet presAssocID="{36ABD26F-B0EB-4E68-BA3F-40AE749F3872}" presName="compNode" presStyleCnt="0"/>
      <dgm:spPr/>
    </dgm:pt>
    <dgm:pt modelId="{83564D0F-85C9-48CE-B0BC-3DEB9DB1A0F1}" type="pres">
      <dgm:prSet presAssocID="{36ABD26F-B0EB-4E68-BA3F-40AE749F3872}" presName="bgRect" presStyleLbl="bgShp" presStyleIdx="1" presStyleCnt="2"/>
      <dgm:spPr/>
    </dgm:pt>
    <dgm:pt modelId="{5CEBBCBE-ABDA-42F3-9AAF-0F6BA69E95D8}" type="pres">
      <dgm:prSet presAssocID="{36ABD26F-B0EB-4E68-BA3F-40AE749F3872}" presName="iconRect" presStyleLbl="node1" presStyleIdx="1" presStyleCnt="2"/>
      <dgm:spPr>
        <a:blipFill rotWithShape="1">
          <a:blip xmlns:r="http://schemas.openxmlformats.org/officeDocument/2006/relationships" r:embed="rId2"/>
          <a:stretch>
            <a:fillRect/>
          </a:stretch>
        </a:blipFill>
        <a:ln>
          <a:noFill/>
        </a:ln>
      </dgm:spPr>
      <dgm:t>
        <a:bodyPr/>
        <a:lstStyle/>
        <a:p>
          <a:endParaRPr lang="en-US"/>
        </a:p>
      </dgm:t>
      <dgm:extLst/>
    </dgm:pt>
    <dgm:pt modelId="{24D0C5EB-4E56-4A56-B362-814A86907F56}" type="pres">
      <dgm:prSet presAssocID="{36ABD26F-B0EB-4E68-BA3F-40AE749F3872}" presName="spaceRect" presStyleCnt="0"/>
      <dgm:spPr/>
    </dgm:pt>
    <dgm:pt modelId="{786C9794-35CD-4B9A-A4D7-F3DF8945206B}" type="pres">
      <dgm:prSet presAssocID="{36ABD26F-B0EB-4E68-BA3F-40AE749F3872}" presName="parTx" presStyleLbl="revTx" presStyleIdx="1" presStyleCnt="2">
        <dgm:presLayoutVars>
          <dgm:chMax val="0"/>
          <dgm:chPref val="0"/>
        </dgm:presLayoutVars>
      </dgm:prSet>
      <dgm:spPr/>
      <dgm:t>
        <a:bodyPr/>
        <a:lstStyle/>
        <a:p>
          <a:endParaRPr lang="en-US"/>
        </a:p>
      </dgm:t>
    </dgm:pt>
  </dgm:ptLst>
  <dgm:cxnLst>
    <dgm:cxn modelId="{870D23EE-3E14-445A-A3DF-9747BB3563A9}" type="presOf" srcId="{36ABD26F-B0EB-4E68-BA3F-40AE749F3872}" destId="{786C9794-35CD-4B9A-A4D7-F3DF8945206B}" srcOrd="0" destOrd="0" presId="urn:microsoft.com/office/officeart/2018/2/layout/IconVerticalSolidList"/>
    <dgm:cxn modelId="{86FEE43C-D1ED-4E0E-B5DC-D52E1FA89A9C}" type="presOf" srcId="{A0769DEC-EA8D-47B9-86AC-F1C8D1EECE88}" destId="{D7678389-B677-4BF7-B0B1-2395CE405A7B}" srcOrd="0" destOrd="0" presId="urn:microsoft.com/office/officeart/2018/2/layout/IconVerticalSolidList"/>
    <dgm:cxn modelId="{71462F39-6E06-44FF-A3F7-AB4C15C94F2F}" type="presOf" srcId="{CBEA1197-4390-45C5-BE01-9ECDB71E83BF}" destId="{DC65B22C-FDCF-49B2-A4C7-89C411916636}" srcOrd="0" destOrd="0" presId="urn:microsoft.com/office/officeart/2018/2/layout/IconVerticalSolidList"/>
    <dgm:cxn modelId="{18957EE0-B227-41FD-BB6B-2AA137A29601}" srcId="{A0769DEC-EA8D-47B9-86AC-F1C8D1EECE88}" destId="{CBEA1197-4390-45C5-BE01-9ECDB71E83BF}" srcOrd="0" destOrd="0" parTransId="{65F7A370-5E35-49CD-A6A4-DA11489AFAB3}" sibTransId="{0F7BC6D0-1F5E-4170-B2D5-D2B728A243ED}"/>
    <dgm:cxn modelId="{A7F85DE0-FBF4-418B-8B26-F62C0F342240}" srcId="{A0769DEC-EA8D-47B9-86AC-F1C8D1EECE88}" destId="{36ABD26F-B0EB-4E68-BA3F-40AE749F3872}" srcOrd="1" destOrd="0" parTransId="{5B20FA11-A81A-4C4D-9CAF-B3BD0C4BCC71}" sibTransId="{11FF403F-F74F-4940-8AED-38B791F1791E}"/>
    <dgm:cxn modelId="{BC7F6D06-6E7E-49C7-9E44-2E4097A2D115}" type="presParOf" srcId="{D7678389-B677-4BF7-B0B1-2395CE405A7B}" destId="{0B5B97A4-4D06-49D0-9041-A91221E23C2A}" srcOrd="0" destOrd="0" presId="urn:microsoft.com/office/officeart/2018/2/layout/IconVerticalSolidList"/>
    <dgm:cxn modelId="{1E55F8F9-CFCB-4D1B-ACCC-8B42474E2A2B}" type="presParOf" srcId="{0B5B97A4-4D06-49D0-9041-A91221E23C2A}" destId="{4C1F9EC6-3539-48F4-B4BE-09D07ABDD6D6}" srcOrd="0" destOrd="0" presId="urn:microsoft.com/office/officeart/2018/2/layout/IconVerticalSolidList"/>
    <dgm:cxn modelId="{F7F59CC6-5B7B-448D-8E34-A83DF2ABFEC6}" type="presParOf" srcId="{0B5B97A4-4D06-49D0-9041-A91221E23C2A}" destId="{28AD2C8B-2E6B-4BF1-885A-2A55A93790AD}" srcOrd="1" destOrd="0" presId="urn:microsoft.com/office/officeart/2018/2/layout/IconVerticalSolidList"/>
    <dgm:cxn modelId="{006C1882-EF9E-40B1-BAB9-00C89FFF6432}" type="presParOf" srcId="{0B5B97A4-4D06-49D0-9041-A91221E23C2A}" destId="{5AF605AD-84FD-4234-B51C-6DFCBC1D9FF9}" srcOrd="2" destOrd="0" presId="urn:microsoft.com/office/officeart/2018/2/layout/IconVerticalSolidList"/>
    <dgm:cxn modelId="{27DBB825-F080-4050-BD16-F914CACFCF00}" type="presParOf" srcId="{0B5B97A4-4D06-49D0-9041-A91221E23C2A}" destId="{DC65B22C-FDCF-49B2-A4C7-89C411916636}" srcOrd="3" destOrd="0" presId="urn:microsoft.com/office/officeart/2018/2/layout/IconVerticalSolidList"/>
    <dgm:cxn modelId="{BFD19A83-5CDD-4A31-A06B-E3E8E356F18F}" type="presParOf" srcId="{D7678389-B677-4BF7-B0B1-2395CE405A7B}" destId="{0DD07D91-51DF-4A66-A864-EA2150AFF9D9}" srcOrd="1" destOrd="0" presId="urn:microsoft.com/office/officeart/2018/2/layout/IconVerticalSolidList"/>
    <dgm:cxn modelId="{A3CFE2C8-9914-4D72-9EB6-BD694789CC2C}" type="presParOf" srcId="{D7678389-B677-4BF7-B0B1-2395CE405A7B}" destId="{F9C4A95F-B119-4695-98BF-68CD7D02C8AF}" srcOrd="2" destOrd="0" presId="urn:microsoft.com/office/officeart/2018/2/layout/IconVerticalSolidList"/>
    <dgm:cxn modelId="{F6231A61-4C04-4FF8-A0C7-FB939B171A6F}" type="presParOf" srcId="{F9C4A95F-B119-4695-98BF-68CD7D02C8AF}" destId="{83564D0F-85C9-48CE-B0BC-3DEB9DB1A0F1}" srcOrd="0" destOrd="0" presId="urn:microsoft.com/office/officeart/2018/2/layout/IconVerticalSolidList"/>
    <dgm:cxn modelId="{A14CF890-D58A-4969-A247-C010F5B1D9E4}" type="presParOf" srcId="{F9C4A95F-B119-4695-98BF-68CD7D02C8AF}" destId="{5CEBBCBE-ABDA-42F3-9AAF-0F6BA69E95D8}" srcOrd="1" destOrd="0" presId="urn:microsoft.com/office/officeart/2018/2/layout/IconVerticalSolidList"/>
    <dgm:cxn modelId="{3CB52923-FBA5-47A2-8E6D-803070318D07}" type="presParOf" srcId="{F9C4A95F-B119-4695-98BF-68CD7D02C8AF}" destId="{24D0C5EB-4E56-4A56-B362-814A86907F56}" srcOrd="2" destOrd="0" presId="urn:microsoft.com/office/officeart/2018/2/layout/IconVerticalSolidList"/>
    <dgm:cxn modelId="{82BC0AC8-0D9C-44F9-A237-2FC249764867}" type="presParOf" srcId="{F9C4A95F-B119-4695-98BF-68CD7D02C8AF}" destId="{786C9794-35CD-4B9A-A4D7-F3DF894520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F6C4D-5C20-46D2-B00B-EB65948C5C9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A6032CB-D86F-4523-9F6C-89120D49EE51}">
      <dgm:prSet/>
      <dgm:spPr>
        <a:solidFill>
          <a:schemeClr val="tx1"/>
        </a:solidFill>
      </dgm:spPr>
      <dgm:t>
        <a:bodyPr/>
        <a:lstStyle/>
        <a:p>
          <a:r>
            <a:rPr lang="en-US" b="0" i="0" dirty="0">
              <a:latin typeface="Arial" panose="020B0604020202020204" pitchFamily="34" charset="0"/>
              <a:cs typeface="Arial" panose="020B0604020202020204" pitchFamily="34" charset="0"/>
            </a:rPr>
            <a:t>Annual Giving</a:t>
          </a:r>
          <a:endParaRPr lang="en-US" dirty="0">
            <a:latin typeface="Arial" panose="020B0604020202020204" pitchFamily="34" charset="0"/>
            <a:cs typeface="Arial" panose="020B0604020202020204" pitchFamily="34" charset="0"/>
          </a:endParaRPr>
        </a:p>
      </dgm:t>
    </dgm:pt>
    <dgm:pt modelId="{99C6C883-EAC6-46EA-A0E4-852722C1FD65}" type="parTrans" cxnId="{2E9E8649-699C-4396-8554-34E5A4E81A24}">
      <dgm:prSet/>
      <dgm:spPr/>
      <dgm:t>
        <a:bodyPr/>
        <a:lstStyle/>
        <a:p>
          <a:endParaRPr lang="en-US">
            <a:latin typeface="Arial" panose="020B0604020202020204" pitchFamily="34" charset="0"/>
            <a:cs typeface="Arial" panose="020B0604020202020204" pitchFamily="34" charset="0"/>
          </a:endParaRPr>
        </a:p>
      </dgm:t>
    </dgm:pt>
    <dgm:pt modelId="{1BA4E139-8818-4A43-BC32-AE3BFB9764B2}" type="sibTrans" cxnId="{2E9E8649-699C-4396-8554-34E5A4E81A24}">
      <dgm:prSet/>
      <dgm:spPr/>
      <dgm:t>
        <a:bodyPr/>
        <a:lstStyle/>
        <a:p>
          <a:endParaRPr lang="en-US">
            <a:latin typeface="Arial" panose="020B0604020202020204" pitchFamily="34" charset="0"/>
            <a:cs typeface="Arial" panose="020B0604020202020204" pitchFamily="34" charset="0"/>
          </a:endParaRPr>
        </a:p>
      </dgm:t>
    </dgm:pt>
    <dgm:pt modelId="{1F28D9B0-4D2F-4FAC-BE28-29462AF052B0}">
      <dgm:prSet/>
      <dgm:spPr>
        <a:solidFill>
          <a:schemeClr val="tx1"/>
        </a:solidFill>
      </dgm:spPr>
      <dgm:t>
        <a:bodyPr/>
        <a:lstStyle/>
        <a:p>
          <a:r>
            <a:rPr lang="en-US" b="0" i="0" dirty="0">
              <a:latin typeface="Arial" panose="020B0604020202020204" pitchFamily="34" charset="0"/>
              <a:cs typeface="Arial" panose="020B0604020202020204" pitchFamily="34" charset="0"/>
            </a:rPr>
            <a:t>Business Intelligence (reporting)</a:t>
          </a:r>
          <a:endParaRPr lang="en-US" dirty="0">
            <a:latin typeface="Arial" panose="020B0604020202020204" pitchFamily="34" charset="0"/>
            <a:cs typeface="Arial" panose="020B0604020202020204" pitchFamily="34" charset="0"/>
          </a:endParaRPr>
        </a:p>
      </dgm:t>
    </dgm:pt>
    <dgm:pt modelId="{17D26954-1985-4C1C-90A6-5AE724CAA145}" type="parTrans" cxnId="{A56D30B0-051A-4B8F-91A0-28A9BD43E3AA}">
      <dgm:prSet/>
      <dgm:spPr/>
      <dgm:t>
        <a:bodyPr/>
        <a:lstStyle/>
        <a:p>
          <a:endParaRPr lang="en-US">
            <a:latin typeface="Arial" panose="020B0604020202020204" pitchFamily="34" charset="0"/>
            <a:cs typeface="Arial" panose="020B0604020202020204" pitchFamily="34" charset="0"/>
          </a:endParaRPr>
        </a:p>
      </dgm:t>
    </dgm:pt>
    <dgm:pt modelId="{6CF47132-8BAA-422A-970F-7197615301D5}" type="sibTrans" cxnId="{A56D30B0-051A-4B8F-91A0-28A9BD43E3AA}">
      <dgm:prSet/>
      <dgm:spPr/>
      <dgm:t>
        <a:bodyPr/>
        <a:lstStyle/>
        <a:p>
          <a:endParaRPr lang="en-US">
            <a:latin typeface="Arial" panose="020B0604020202020204" pitchFamily="34" charset="0"/>
            <a:cs typeface="Arial" panose="020B0604020202020204" pitchFamily="34" charset="0"/>
          </a:endParaRPr>
        </a:p>
      </dgm:t>
    </dgm:pt>
    <dgm:pt modelId="{A85D541A-87F4-46CC-86D2-E728688A5BBC}">
      <dgm:prSet/>
      <dgm:spPr>
        <a:solidFill>
          <a:schemeClr val="tx1"/>
        </a:solidFill>
      </dgm:spPr>
      <dgm:t>
        <a:bodyPr/>
        <a:lstStyle/>
        <a:p>
          <a:r>
            <a:rPr lang="en-US" b="0" i="0" dirty="0">
              <a:latin typeface="Arial" panose="020B0604020202020204" pitchFamily="34" charset="0"/>
              <a:cs typeface="Arial" panose="020B0604020202020204" pitchFamily="34" charset="0"/>
            </a:rPr>
            <a:t>CRM Architecture and CRM Development</a:t>
          </a:r>
          <a:endParaRPr lang="en-US" dirty="0">
            <a:latin typeface="Arial" panose="020B0604020202020204" pitchFamily="34" charset="0"/>
            <a:cs typeface="Arial" panose="020B0604020202020204" pitchFamily="34" charset="0"/>
          </a:endParaRPr>
        </a:p>
      </dgm:t>
    </dgm:pt>
    <dgm:pt modelId="{AEA588D5-DC36-481E-BC6A-6AA6BE9027E8}" type="parTrans" cxnId="{F21360E7-3086-46D6-9A24-D5E7C60CAB49}">
      <dgm:prSet/>
      <dgm:spPr/>
      <dgm:t>
        <a:bodyPr/>
        <a:lstStyle/>
        <a:p>
          <a:endParaRPr lang="en-US">
            <a:latin typeface="Arial" panose="020B0604020202020204" pitchFamily="34" charset="0"/>
            <a:cs typeface="Arial" panose="020B0604020202020204" pitchFamily="34" charset="0"/>
          </a:endParaRPr>
        </a:p>
      </dgm:t>
    </dgm:pt>
    <dgm:pt modelId="{4F3853E8-774C-4FD2-9C8A-3EABD33E4455}" type="sibTrans" cxnId="{F21360E7-3086-46D6-9A24-D5E7C60CAB49}">
      <dgm:prSet/>
      <dgm:spPr/>
      <dgm:t>
        <a:bodyPr/>
        <a:lstStyle/>
        <a:p>
          <a:endParaRPr lang="en-US">
            <a:latin typeface="Arial" panose="020B0604020202020204" pitchFamily="34" charset="0"/>
            <a:cs typeface="Arial" panose="020B0604020202020204" pitchFamily="34" charset="0"/>
          </a:endParaRPr>
        </a:p>
      </dgm:t>
    </dgm:pt>
    <dgm:pt modelId="{3F763CEE-1C1C-4F3A-8699-A847FD77876E}">
      <dgm:prSet/>
      <dgm:spPr>
        <a:solidFill>
          <a:schemeClr val="tx1"/>
        </a:solidFill>
      </dgm:spPr>
      <dgm:t>
        <a:bodyPr/>
        <a:lstStyle/>
        <a:p>
          <a:r>
            <a:rPr lang="en-US" b="0" i="0" dirty="0">
              <a:latin typeface="Arial" panose="020B0604020202020204" pitchFamily="34" charset="0"/>
              <a:cs typeface="Arial" panose="020B0604020202020204" pitchFamily="34" charset="0"/>
            </a:rPr>
            <a:t>Digital Marketing</a:t>
          </a:r>
          <a:endParaRPr lang="en-US" dirty="0">
            <a:latin typeface="Arial" panose="020B0604020202020204" pitchFamily="34" charset="0"/>
            <a:cs typeface="Arial" panose="020B0604020202020204" pitchFamily="34" charset="0"/>
          </a:endParaRPr>
        </a:p>
      </dgm:t>
    </dgm:pt>
    <dgm:pt modelId="{1116173B-0AEE-45B1-A719-1F59CE9F5AC9}" type="parTrans" cxnId="{41D15AFA-AB72-4F26-A536-F0973AFBB1C0}">
      <dgm:prSet/>
      <dgm:spPr/>
      <dgm:t>
        <a:bodyPr/>
        <a:lstStyle/>
        <a:p>
          <a:endParaRPr lang="en-US">
            <a:latin typeface="Arial" panose="020B0604020202020204" pitchFamily="34" charset="0"/>
            <a:cs typeface="Arial" panose="020B0604020202020204" pitchFamily="34" charset="0"/>
          </a:endParaRPr>
        </a:p>
      </dgm:t>
    </dgm:pt>
    <dgm:pt modelId="{7AB78A12-90E2-49FC-9EE4-315BA47349E7}" type="sibTrans" cxnId="{41D15AFA-AB72-4F26-A536-F0973AFBB1C0}">
      <dgm:prSet/>
      <dgm:spPr/>
      <dgm:t>
        <a:bodyPr/>
        <a:lstStyle/>
        <a:p>
          <a:endParaRPr lang="en-US">
            <a:latin typeface="Arial" panose="020B0604020202020204" pitchFamily="34" charset="0"/>
            <a:cs typeface="Arial" panose="020B0604020202020204" pitchFamily="34" charset="0"/>
          </a:endParaRPr>
        </a:p>
      </dgm:t>
    </dgm:pt>
    <dgm:pt modelId="{F4F3B9BD-A6EE-4DA1-A066-AE87AF128AFD}">
      <dgm:prSet/>
      <dgm:spPr>
        <a:solidFill>
          <a:schemeClr val="tx1"/>
        </a:solidFill>
      </dgm:spPr>
      <dgm:t>
        <a:bodyPr/>
        <a:lstStyle/>
        <a:p>
          <a:r>
            <a:rPr lang="en-US" b="0" i="0" dirty="0">
              <a:latin typeface="Arial" panose="020B0604020202020204" pitchFamily="34" charset="0"/>
              <a:cs typeface="Arial" panose="020B0604020202020204" pitchFamily="34" charset="0"/>
            </a:rPr>
            <a:t>Donor Communications</a:t>
          </a:r>
          <a:endParaRPr lang="en-US" dirty="0">
            <a:latin typeface="Arial" panose="020B0604020202020204" pitchFamily="34" charset="0"/>
            <a:cs typeface="Arial" panose="020B0604020202020204" pitchFamily="34" charset="0"/>
          </a:endParaRPr>
        </a:p>
      </dgm:t>
    </dgm:pt>
    <dgm:pt modelId="{19D92DBC-4E18-4E37-9980-1CA9BD6A1714}" type="parTrans" cxnId="{3D2357FC-8C3E-4BF6-9675-2228649867A2}">
      <dgm:prSet/>
      <dgm:spPr/>
      <dgm:t>
        <a:bodyPr/>
        <a:lstStyle/>
        <a:p>
          <a:endParaRPr lang="en-US">
            <a:latin typeface="Arial" panose="020B0604020202020204" pitchFamily="34" charset="0"/>
            <a:cs typeface="Arial" panose="020B0604020202020204" pitchFamily="34" charset="0"/>
          </a:endParaRPr>
        </a:p>
      </dgm:t>
    </dgm:pt>
    <dgm:pt modelId="{260A1FE0-2634-40C9-A8B3-71835A54E12B}" type="sibTrans" cxnId="{3D2357FC-8C3E-4BF6-9675-2228649867A2}">
      <dgm:prSet/>
      <dgm:spPr/>
      <dgm:t>
        <a:bodyPr/>
        <a:lstStyle/>
        <a:p>
          <a:endParaRPr lang="en-US">
            <a:latin typeface="Arial" panose="020B0604020202020204" pitchFamily="34" charset="0"/>
            <a:cs typeface="Arial" panose="020B0604020202020204" pitchFamily="34" charset="0"/>
          </a:endParaRPr>
        </a:p>
      </dgm:t>
    </dgm:pt>
    <dgm:pt modelId="{764AA329-C80D-4623-BCF3-E1EB11E5B6C2}">
      <dgm:prSet/>
      <dgm:spPr>
        <a:solidFill>
          <a:schemeClr val="tx1"/>
        </a:solidFill>
      </dgm:spPr>
      <dgm:t>
        <a:bodyPr/>
        <a:lstStyle/>
        <a:p>
          <a:r>
            <a:rPr lang="en-US" b="0" i="0" dirty="0">
              <a:latin typeface="Arial" panose="020B0604020202020204" pitchFamily="34" charset="0"/>
              <a:cs typeface="Arial" panose="020B0604020202020204" pitchFamily="34" charset="0"/>
            </a:rPr>
            <a:t>Events and Stewardship</a:t>
          </a:r>
          <a:endParaRPr lang="en-US" dirty="0">
            <a:latin typeface="Arial" panose="020B0604020202020204" pitchFamily="34" charset="0"/>
            <a:cs typeface="Arial" panose="020B0604020202020204" pitchFamily="34" charset="0"/>
          </a:endParaRPr>
        </a:p>
      </dgm:t>
    </dgm:pt>
    <dgm:pt modelId="{E8200153-C8D4-4F8B-9EB4-50FB7961E1E1}" type="parTrans" cxnId="{55BC9DE1-1E2B-4F6E-8619-76CA0FB5DE87}">
      <dgm:prSet/>
      <dgm:spPr/>
      <dgm:t>
        <a:bodyPr/>
        <a:lstStyle/>
        <a:p>
          <a:endParaRPr lang="en-US">
            <a:latin typeface="Arial" panose="020B0604020202020204" pitchFamily="34" charset="0"/>
            <a:cs typeface="Arial" panose="020B0604020202020204" pitchFamily="34" charset="0"/>
          </a:endParaRPr>
        </a:p>
      </dgm:t>
    </dgm:pt>
    <dgm:pt modelId="{910D159C-9988-454E-A538-30F5C53A0C14}" type="sibTrans" cxnId="{55BC9DE1-1E2B-4F6E-8619-76CA0FB5DE87}">
      <dgm:prSet/>
      <dgm:spPr/>
      <dgm:t>
        <a:bodyPr/>
        <a:lstStyle/>
        <a:p>
          <a:endParaRPr lang="en-US">
            <a:latin typeface="Arial" panose="020B0604020202020204" pitchFamily="34" charset="0"/>
            <a:cs typeface="Arial" panose="020B0604020202020204" pitchFamily="34" charset="0"/>
          </a:endParaRPr>
        </a:p>
      </dgm:t>
    </dgm:pt>
    <dgm:pt modelId="{AF201461-7690-467B-9B4A-E268863F0762}">
      <dgm:prSet/>
      <dgm:spPr>
        <a:solidFill>
          <a:schemeClr val="tx1"/>
        </a:solidFill>
      </dgm:spPr>
      <dgm:t>
        <a:bodyPr/>
        <a:lstStyle/>
        <a:p>
          <a:r>
            <a:rPr lang="en-US" b="0" i="0" dirty="0">
              <a:latin typeface="Arial" panose="020B0604020202020204" pitchFamily="34" charset="0"/>
              <a:cs typeface="Arial" panose="020B0604020202020204" pitchFamily="34" charset="0"/>
            </a:rPr>
            <a:t>Finance and Administration</a:t>
          </a:r>
          <a:endParaRPr lang="en-US" dirty="0">
            <a:latin typeface="Arial" panose="020B0604020202020204" pitchFamily="34" charset="0"/>
            <a:cs typeface="Arial" panose="020B0604020202020204" pitchFamily="34" charset="0"/>
          </a:endParaRPr>
        </a:p>
      </dgm:t>
    </dgm:pt>
    <dgm:pt modelId="{27121FD4-755F-460E-A066-BC91BAC36833}" type="parTrans" cxnId="{B9882AA2-7238-49B0-A684-25803A76E6F4}">
      <dgm:prSet/>
      <dgm:spPr/>
      <dgm:t>
        <a:bodyPr/>
        <a:lstStyle/>
        <a:p>
          <a:endParaRPr lang="en-US">
            <a:latin typeface="Arial" panose="020B0604020202020204" pitchFamily="34" charset="0"/>
            <a:cs typeface="Arial" panose="020B0604020202020204" pitchFamily="34" charset="0"/>
          </a:endParaRPr>
        </a:p>
      </dgm:t>
    </dgm:pt>
    <dgm:pt modelId="{94F667BB-B60C-4C3A-9BAE-80636F9D2010}" type="sibTrans" cxnId="{B9882AA2-7238-49B0-A684-25803A76E6F4}">
      <dgm:prSet/>
      <dgm:spPr/>
      <dgm:t>
        <a:bodyPr/>
        <a:lstStyle/>
        <a:p>
          <a:endParaRPr lang="en-US">
            <a:latin typeface="Arial" panose="020B0604020202020204" pitchFamily="34" charset="0"/>
            <a:cs typeface="Arial" panose="020B0604020202020204" pitchFamily="34" charset="0"/>
          </a:endParaRPr>
        </a:p>
      </dgm:t>
    </dgm:pt>
    <dgm:pt modelId="{3028B9A4-306A-452D-9387-A47F4A8E9223}">
      <dgm:prSet/>
      <dgm:spPr>
        <a:solidFill>
          <a:schemeClr val="tx1"/>
        </a:solidFill>
      </dgm:spPr>
      <dgm:t>
        <a:bodyPr/>
        <a:lstStyle/>
        <a:p>
          <a:r>
            <a:rPr lang="en-US" b="0" i="0" dirty="0">
              <a:latin typeface="Arial" panose="020B0604020202020204" pitchFamily="34" charset="0"/>
              <a:cs typeface="Arial" panose="020B0604020202020204" pitchFamily="34" charset="0"/>
            </a:rPr>
            <a:t>Gift Agreement Administration</a:t>
          </a:r>
          <a:endParaRPr lang="en-US" dirty="0">
            <a:latin typeface="Arial" panose="020B0604020202020204" pitchFamily="34" charset="0"/>
            <a:cs typeface="Arial" panose="020B0604020202020204" pitchFamily="34" charset="0"/>
          </a:endParaRPr>
        </a:p>
      </dgm:t>
    </dgm:pt>
    <dgm:pt modelId="{EC835660-97E8-4D28-8748-00F0F6B9CF5A}" type="parTrans" cxnId="{504BBDDE-F785-4303-9EF5-A0A8EDDDD481}">
      <dgm:prSet/>
      <dgm:spPr/>
      <dgm:t>
        <a:bodyPr/>
        <a:lstStyle/>
        <a:p>
          <a:endParaRPr lang="en-US">
            <a:latin typeface="Arial" panose="020B0604020202020204" pitchFamily="34" charset="0"/>
            <a:cs typeface="Arial" panose="020B0604020202020204" pitchFamily="34" charset="0"/>
          </a:endParaRPr>
        </a:p>
      </dgm:t>
    </dgm:pt>
    <dgm:pt modelId="{07C90685-246E-4F39-A298-B33E1FD9ABEF}" type="sibTrans" cxnId="{504BBDDE-F785-4303-9EF5-A0A8EDDDD481}">
      <dgm:prSet/>
      <dgm:spPr/>
      <dgm:t>
        <a:bodyPr/>
        <a:lstStyle/>
        <a:p>
          <a:endParaRPr lang="en-US">
            <a:latin typeface="Arial" panose="020B0604020202020204" pitchFamily="34" charset="0"/>
            <a:cs typeface="Arial" panose="020B0604020202020204" pitchFamily="34" charset="0"/>
          </a:endParaRPr>
        </a:p>
      </dgm:t>
    </dgm:pt>
    <dgm:pt modelId="{5054BCF8-0576-4336-9DBC-C42BF7D2200B}">
      <dgm:prSet/>
      <dgm:spPr>
        <a:solidFill>
          <a:schemeClr val="tx1"/>
        </a:solidFill>
      </dgm:spPr>
      <dgm:t>
        <a:bodyPr/>
        <a:lstStyle/>
        <a:p>
          <a:r>
            <a:rPr lang="en-US" b="0" i="0" dirty="0">
              <a:latin typeface="Arial" panose="020B0604020202020204" pitchFamily="34" charset="0"/>
              <a:cs typeface="Arial" panose="020B0604020202020204" pitchFamily="34" charset="0"/>
            </a:rPr>
            <a:t>Gift Planning</a:t>
          </a:r>
          <a:endParaRPr lang="en-US" dirty="0">
            <a:latin typeface="Arial" panose="020B0604020202020204" pitchFamily="34" charset="0"/>
            <a:cs typeface="Arial" panose="020B0604020202020204" pitchFamily="34" charset="0"/>
          </a:endParaRPr>
        </a:p>
      </dgm:t>
    </dgm:pt>
    <dgm:pt modelId="{B4458ECB-BEDB-4D74-9F6E-A007B727AB87}" type="parTrans" cxnId="{6766564C-6F8E-42B7-B5A2-E3775DE38F7D}">
      <dgm:prSet/>
      <dgm:spPr/>
      <dgm:t>
        <a:bodyPr/>
        <a:lstStyle/>
        <a:p>
          <a:endParaRPr lang="en-US">
            <a:latin typeface="Arial" panose="020B0604020202020204" pitchFamily="34" charset="0"/>
            <a:cs typeface="Arial" panose="020B0604020202020204" pitchFamily="34" charset="0"/>
          </a:endParaRPr>
        </a:p>
      </dgm:t>
    </dgm:pt>
    <dgm:pt modelId="{78D183C4-110E-4588-98B0-D1F8FD2FC502}" type="sibTrans" cxnId="{6766564C-6F8E-42B7-B5A2-E3775DE38F7D}">
      <dgm:prSet/>
      <dgm:spPr/>
      <dgm:t>
        <a:bodyPr/>
        <a:lstStyle/>
        <a:p>
          <a:endParaRPr lang="en-US">
            <a:latin typeface="Arial" panose="020B0604020202020204" pitchFamily="34" charset="0"/>
            <a:cs typeface="Arial" panose="020B0604020202020204" pitchFamily="34" charset="0"/>
          </a:endParaRPr>
        </a:p>
      </dgm:t>
    </dgm:pt>
    <dgm:pt modelId="{AB87FDC7-A7F0-45AB-8ED6-D4CA4B6703F8}">
      <dgm:prSet/>
      <dgm:spPr>
        <a:solidFill>
          <a:schemeClr val="tx1"/>
        </a:solidFill>
      </dgm:spPr>
      <dgm:t>
        <a:bodyPr/>
        <a:lstStyle/>
        <a:p>
          <a:r>
            <a:rPr lang="en-US" b="0" i="0" dirty="0">
              <a:latin typeface="Arial" panose="020B0604020202020204" pitchFamily="34" charset="0"/>
              <a:cs typeface="Arial" panose="020B0604020202020204" pitchFamily="34" charset="0"/>
            </a:rPr>
            <a:t>Information Technology</a:t>
          </a:r>
          <a:endParaRPr lang="en-US" dirty="0">
            <a:latin typeface="Arial" panose="020B0604020202020204" pitchFamily="34" charset="0"/>
            <a:cs typeface="Arial" panose="020B0604020202020204" pitchFamily="34" charset="0"/>
          </a:endParaRPr>
        </a:p>
      </dgm:t>
    </dgm:pt>
    <dgm:pt modelId="{17F5F27C-C116-4140-B890-BBF6E09EE72B}" type="parTrans" cxnId="{311FF67F-84CB-4942-A743-E9A95A4DFEE3}">
      <dgm:prSet/>
      <dgm:spPr/>
      <dgm:t>
        <a:bodyPr/>
        <a:lstStyle/>
        <a:p>
          <a:endParaRPr lang="en-US">
            <a:latin typeface="Arial" panose="020B0604020202020204" pitchFamily="34" charset="0"/>
            <a:cs typeface="Arial" panose="020B0604020202020204" pitchFamily="34" charset="0"/>
          </a:endParaRPr>
        </a:p>
      </dgm:t>
    </dgm:pt>
    <dgm:pt modelId="{F9CD27AA-7BE6-4F35-94D1-4A3CD081FDCE}" type="sibTrans" cxnId="{311FF67F-84CB-4942-A743-E9A95A4DFEE3}">
      <dgm:prSet/>
      <dgm:spPr/>
      <dgm:t>
        <a:bodyPr/>
        <a:lstStyle/>
        <a:p>
          <a:endParaRPr lang="en-US">
            <a:latin typeface="Arial" panose="020B0604020202020204" pitchFamily="34" charset="0"/>
            <a:cs typeface="Arial" panose="020B0604020202020204" pitchFamily="34" charset="0"/>
          </a:endParaRPr>
        </a:p>
      </dgm:t>
    </dgm:pt>
    <dgm:pt modelId="{F6B5B95C-694C-4EDB-B9A0-B7722E12DFD9}">
      <dgm:prSet/>
      <dgm:spPr>
        <a:solidFill>
          <a:schemeClr val="tx1"/>
        </a:solidFill>
      </dgm:spPr>
      <dgm:t>
        <a:bodyPr/>
        <a:lstStyle/>
        <a:p>
          <a:r>
            <a:rPr lang="en-US" b="0" i="0" dirty="0">
              <a:latin typeface="Arial" panose="020B0604020202020204" pitchFamily="34" charset="0"/>
              <a:cs typeface="Arial" panose="020B0604020202020204" pitchFamily="34" charset="0"/>
            </a:rPr>
            <a:t>Internal Communications</a:t>
          </a:r>
          <a:endParaRPr lang="en-US" dirty="0">
            <a:latin typeface="Arial" panose="020B0604020202020204" pitchFamily="34" charset="0"/>
            <a:cs typeface="Arial" panose="020B0604020202020204" pitchFamily="34" charset="0"/>
          </a:endParaRPr>
        </a:p>
      </dgm:t>
    </dgm:pt>
    <dgm:pt modelId="{EA9D00E3-258E-45B2-ABC3-640894E87BFC}" type="parTrans" cxnId="{2A11BE4F-438F-4C03-B262-CDD1C2C5BB53}">
      <dgm:prSet/>
      <dgm:spPr/>
      <dgm:t>
        <a:bodyPr/>
        <a:lstStyle/>
        <a:p>
          <a:endParaRPr lang="en-US">
            <a:latin typeface="Arial" panose="020B0604020202020204" pitchFamily="34" charset="0"/>
            <a:cs typeface="Arial" panose="020B0604020202020204" pitchFamily="34" charset="0"/>
          </a:endParaRPr>
        </a:p>
      </dgm:t>
    </dgm:pt>
    <dgm:pt modelId="{1E356443-2D97-4076-8BF8-FACB23178147}" type="sibTrans" cxnId="{2A11BE4F-438F-4C03-B262-CDD1C2C5BB53}">
      <dgm:prSet/>
      <dgm:spPr/>
      <dgm:t>
        <a:bodyPr/>
        <a:lstStyle/>
        <a:p>
          <a:endParaRPr lang="en-US">
            <a:latin typeface="Arial" panose="020B0604020202020204" pitchFamily="34" charset="0"/>
            <a:cs typeface="Arial" panose="020B0604020202020204" pitchFamily="34" charset="0"/>
          </a:endParaRPr>
        </a:p>
      </dgm:t>
    </dgm:pt>
    <dgm:pt modelId="{DEDB6EE2-39E8-46EE-B5BE-D99D48F954D2}">
      <dgm:prSet/>
      <dgm:spPr>
        <a:solidFill>
          <a:schemeClr val="tx1"/>
        </a:solidFill>
      </dgm:spPr>
      <dgm:t>
        <a:bodyPr/>
        <a:lstStyle/>
        <a:p>
          <a:r>
            <a:rPr lang="en-US" b="0" i="0" dirty="0">
              <a:latin typeface="Arial" panose="020B0604020202020204" pitchFamily="34" charset="0"/>
              <a:cs typeface="Arial" panose="020B0604020202020204" pitchFamily="34" charset="0"/>
            </a:rPr>
            <a:t>Prospect Development</a:t>
          </a:r>
          <a:endParaRPr lang="en-US" dirty="0">
            <a:latin typeface="Arial" panose="020B0604020202020204" pitchFamily="34" charset="0"/>
            <a:cs typeface="Arial" panose="020B0604020202020204" pitchFamily="34" charset="0"/>
          </a:endParaRPr>
        </a:p>
      </dgm:t>
    </dgm:pt>
    <dgm:pt modelId="{211C4E8D-A710-4C0E-84C2-EB48E1307F03}" type="parTrans" cxnId="{D79D3251-7F18-4C1B-AFF9-980054D3005A}">
      <dgm:prSet/>
      <dgm:spPr/>
      <dgm:t>
        <a:bodyPr/>
        <a:lstStyle/>
        <a:p>
          <a:endParaRPr lang="en-US">
            <a:latin typeface="Arial" panose="020B0604020202020204" pitchFamily="34" charset="0"/>
            <a:cs typeface="Arial" panose="020B0604020202020204" pitchFamily="34" charset="0"/>
          </a:endParaRPr>
        </a:p>
      </dgm:t>
    </dgm:pt>
    <dgm:pt modelId="{AE8A4FC9-7D0D-4EA6-A038-CA39466B655A}" type="sibTrans" cxnId="{D79D3251-7F18-4C1B-AFF9-980054D3005A}">
      <dgm:prSet/>
      <dgm:spPr/>
      <dgm:t>
        <a:bodyPr/>
        <a:lstStyle/>
        <a:p>
          <a:endParaRPr lang="en-US">
            <a:latin typeface="Arial" panose="020B0604020202020204" pitchFamily="34" charset="0"/>
            <a:cs typeface="Arial" panose="020B0604020202020204" pitchFamily="34" charset="0"/>
          </a:endParaRPr>
        </a:p>
      </dgm:t>
    </dgm:pt>
    <dgm:pt modelId="{4B1F38B9-B128-4E05-8DE6-B7DE514B167B}">
      <dgm:prSet/>
      <dgm:spPr>
        <a:solidFill>
          <a:schemeClr val="tx1"/>
        </a:solidFill>
      </dgm:spPr>
      <dgm:t>
        <a:bodyPr/>
        <a:lstStyle/>
        <a:p>
          <a:r>
            <a:rPr lang="en-US" b="0" i="0" dirty="0">
              <a:latin typeface="Arial" panose="020B0604020202020204" pitchFamily="34" charset="0"/>
              <a:cs typeface="Arial" panose="020B0604020202020204" pitchFamily="34" charset="0"/>
            </a:rPr>
            <a:t>Data Management</a:t>
          </a:r>
          <a:endParaRPr lang="en-US" dirty="0">
            <a:latin typeface="Arial" panose="020B0604020202020204" pitchFamily="34" charset="0"/>
            <a:cs typeface="Arial" panose="020B0604020202020204" pitchFamily="34" charset="0"/>
          </a:endParaRPr>
        </a:p>
      </dgm:t>
    </dgm:pt>
    <dgm:pt modelId="{82D5C62E-73F4-4D44-AE8C-37701FC71E76}" type="parTrans" cxnId="{C2B267A8-3B64-4F20-A732-BD8FDDC6673E}">
      <dgm:prSet/>
      <dgm:spPr/>
      <dgm:t>
        <a:bodyPr/>
        <a:lstStyle/>
        <a:p>
          <a:endParaRPr lang="en-US">
            <a:latin typeface="Arial" panose="020B0604020202020204" pitchFamily="34" charset="0"/>
            <a:cs typeface="Arial" panose="020B0604020202020204" pitchFamily="34" charset="0"/>
          </a:endParaRPr>
        </a:p>
      </dgm:t>
    </dgm:pt>
    <dgm:pt modelId="{EC80C829-D814-4495-9154-EDEF930E8A3F}" type="sibTrans" cxnId="{C2B267A8-3B64-4F20-A732-BD8FDDC6673E}">
      <dgm:prSet/>
      <dgm:spPr/>
      <dgm:t>
        <a:bodyPr/>
        <a:lstStyle/>
        <a:p>
          <a:endParaRPr lang="en-US">
            <a:latin typeface="Arial" panose="020B0604020202020204" pitchFamily="34" charset="0"/>
            <a:cs typeface="Arial" panose="020B0604020202020204" pitchFamily="34" charset="0"/>
          </a:endParaRPr>
        </a:p>
      </dgm:t>
    </dgm:pt>
    <dgm:pt modelId="{5E87C6AD-3B6C-45E9-B376-BD190EA4AF5D}">
      <dgm:prSet/>
      <dgm:spPr>
        <a:solidFill>
          <a:schemeClr val="tx1"/>
        </a:solidFill>
      </dgm:spPr>
      <dgm:t>
        <a:bodyPr/>
        <a:lstStyle/>
        <a:p>
          <a:r>
            <a:rPr lang="en-US" b="0" i="0" dirty="0">
              <a:latin typeface="Arial" panose="020B0604020202020204" pitchFamily="34" charset="0"/>
              <a:cs typeface="Arial" panose="020B0604020202020204" pitchFamily="34" charset="0"/>
            </a:rPr>
            <a:t>Research &amp; Analytics </a:t>
          </a:r>
          <a:endParaRPr lang="en-US" dirty="0">
            <a:latin typeface="Arial" panose="020B0604020202020204" pitchFamily="34" charset="0"/>
            <a:cs typeface="Arial" panose="020B0604020202020204" pitchFamily="34" charset="0"/>
          </a:endParaRPr>
        </a:p>
      </dgm:t>
    </dgm:pt>
    <dgm:pt modelId="{52E24B21-E152-45C4-8643-9F69ACAE30D5}" type="parTrans" cxnId="{7D2E8ECD-DBB0-4261-B705-A027D304D67C}">
      <dgm:prSet/>
      <dgm:spPr/>
      <dgm:t>
        <a:bodyPr/>
        <a:lstStyle/>
        <a:p>
          <a:endParaRPr lang="en-US">
            <a:latin typeface="Arial" panose="020B0604020202020204" pitchFamily="34" charset="0"/>
            <a:cs typeface="Arial" panose="020B0604020202020204" pitchFamily="34" charset="0"/>
          </a:endParaRPr>
        </a:p>
      </dgm:t>
    </dgm:pt>
    <dgm:pt modelId="{FDA20A25-EDB4-4077-9F68-10405404ADA0}" type="sibTrans" cxnId="{7D2E8ECD-DBB0-4261-B705-A027D304D67C}">
      <dgm:prSet/>
      <dgm:spPr/>
      <dgm:t>
        <a:bodyPr/>
        <a:lstStyle/>
        <a:p>
          <a:endParaRPr lang="en-US">
            <a:latin typeface="Arial" panose="020B0604020202020204" pitchFamily="34" charset="0"/>
            <a:cs typeface="Arial" panose="020B0604020202020204" pitchFamily="34" charset="0"/>
          </a:endParaRPr>
        </a:p>
      </dgm:t>
    </dgm:pt>
    <dgm:pt modelId="{A3D460EC-393B-478C-B5EC-46BB4109C1C9}">
      <dgm:prSet/>
      <dgm:spPr>
        <a:solidFill>
          <a:schemeClr val="tx1"/>
        </a:solidFill>
      </dgm:spPr>
      <dgm:t>
        <a:bodyPr/>
        <a:lstStyle/>
        <a:p>
          <a:r>
            <a:rPr lang="en-US" b="0" i="0" dirty="0">
              <a:latin typeface="Arial" panose="020B0604020202020204" pitchFamily="34" charset="0"/>
              <a:cs typeface="Arial" panose="020B0604020202020204" pitchFamily="34" charset="0"/>
            </a:rPr>
            <a:t>Training &amp; Outreach</a:t>
          </a:r>
          <a:endParaRPr lang="en-US" dirty="0">
            <a:latin typeface="Arial" panose="020B0604020202020204" pitchFamily="34" charset="0"/>
            <a:cs typeface="Arial" panose="020B0604020202020204" pitchFamily="34" charset="0"/>
          </a:endParaRPr>
        </a:p>
      </dgm:t>
    </dgm:pt>
    <dgm:pt modelId="{C299ECC2-AAC8-4697-A721-D216F77F56D1}" type="parTrans" cxnId="{79F63005-6472-42E3-9BA1-23F6D797B653}">
      <dgm:prSet/>
      <dgm:spPr/>
      <dgm:t>
        <a:bodyPr/>
        <a:lstStyle/>
        <a:p>
          <a:endParaRPr lang="en-US">
            <a:latin typeface="Arial" panose="020B0604020202020204" pitchFamily="34" charset="0"/>
            <a:cs typeface="Arial" panose="020B0604020202020204" pitchFamily="34" charset="0"/>
          </a:endParaRPr>
        </a:p>
      </dgm:t>
    </dgm:pt>
    <dgm:pt modelId="{437365C2-3AF0-422A-9B3D-FF3AD40E5437}" type="sibTrans" cxnId="{79F63005-6472-42E3-9BA1-23F6D797B653}">
      <dgm:prSet/>
      <dgm:spPr/>
      <dgm:t>
        <a:bodyPr/>
        <a:lstStyle/>
        <a:p>
          <a:endParaRPr lang="en-US">
            <a:latin typeface="Arial" panose="020B0604020202020204" pitchFamily="34" charset="0"/>
            <a:cs typeface="Arial" panose="020B0604020202020204" pitchFamily="34" charset="0"/>
          </a:endParaRPr>
        </a:p>
      </dgm:t>
    </dgm:pt>
    <dgm:pt modelId="{A1DADB76-DE31-40AC-93E7-4799661028C9}">
      <dgm:prSet/>
      <dgm:spPr>
        <a:solidFill>
          <a:schemeClr val="tx1"/>
        </a:solidFill>
      </dgm:spPr>
      <dgm:t>
        <a:bodyPr/>
        <a:lstStyle/>
        <a:p>
          <a:r>
            <a:rPr lang="en-US" dirty="0">
              <a:latin typeface="Arial" panose="020B0604020202020204" pitchFamily="34" charset="0"/>
              <a:cs typeface="Arial" panose="020B0604020202020204" pitchFamily="34" charset="0"/>
            </a:rPr>
            <a:t>Service Delivery &amp; Project Management Office</a:t>
          </a:r>
        </a:p>
      </dgm:t>
    </dgm:pt>
    <dgm:pt modelId="{A4B40C99-824B-418D-A7B3-CD8B57D1A427}" type="parTrans" cxnId="{327D058C-71B9-41CE-86A5-FC738DA71CA5}">
      <dgm:prSet/>
      <dgm:spPr/>
      <dgm:t>
        <a:bodyPr/>
        <a:lstStyle/>
        <a:p>
          <a:endParaRPr lang="en-US">
            <a:latin typeface="Arial" panose="020B0604020202020204" pitchFamily="34" charset="0"/>
            <a:cs typeface="Arial" panose="020B0604020202020204" pitchFamily="34" charset="0"/>
          </a:endParaRPr>
        </a:p>
      </dgm:t>
    </dgm:pt>
    <dgm:pt modelId="{78FF6EF1-1182-422F-B57E-46B475144711}" type="sibTrans" cxnId="{327D058C-71B9-41CE-86A5-FC738DA71CA5}">
      <dgm:prSet/>
      <dgm:spPr/>
      <dgm:t>
        <a:bodyPr/>
        <a:lstStyle/>
        <a:p>
          <a:endParaRPr lang="en-US">
            <a:latin typeface="Arial" panose="020B0604020202020204" pitchFamily="34" charset="0"/>
            <a:cs typeface="Arial" panose="020B0604020202020204" pitchFamily="34" charset="0"/>
          </a:endParaRPr>
        </a:p>
      </dgm:t>
    </dgm:pt>
    <dgm:pt modelId="{B669FEE6-C5EE-4221-A818-0FC3F155B4C1}" type="pres">
      <dgm:prSet presAssocID="{6A3F6C4D-5C20-46D2-B00B-EB65948C5C95}" presName="diagram" presStyleCnt="0">
        <dgm:presLayoutVars>
          <dgm:dir/>
          <dgm:resizeHandles val="exact"/>
        </dgm:presLayoutVars>
      </dgm:prSet>
      <dgm:spPr/>
      <dgm:t>
        <a:bodyPr/>
        <a:lstStyle/>
        <a:p>
          <a:endParaRPr lang="en-US"/>
        </a:p>
      </dgm:t>
    </dgm:pt>
    <dgm:pt modelId="{5115FE82-2A05-42AC-8BCE-7F1BE7EA7149}" type="pres">
      <dgm:prSet presAssocID="{9A6032CB-D86F-4523-9F6C-89120D49EE51}" presName="node" presStyleLbl="node1" presStyleIdx="0" presStyleCnt="16">
        <dgm:presLayoutVars>
          <dgm:bulletEnabled val="1"/>
        </dgm:presLayoutVars>
      </dgm:prSet>
      <dgm:spPr/>
      <dgm:t>
        <a:bodyPr/>
        <a:lstStyle/>
        <a:p>
          <a:endParaRPr lang="en-US"/>
        </a:p>
      </dgm:t>
    </dgm:pt>
    <dgm:pt modelId="{A42E3995-1D8C-42B2-A543-E530278D54E2}" type="pres">
      <dgm:prSet presAssocID="{1BA4E139-8818-4A43-BC32-AE3BFB9764B2}" presName="sibTrans" presStyleCnt="0"/>
      <dgm:spPr/>
    </dgm:pt>
    <dgm:pt modelId="{C4E748AC-C6E2-4984-A856-6344492A4B62}" type="pres">
      <dgm:prSet presAssocID="{1F28D9B0-4D2F-4FAC-BE28-29462AF052B0}" presName="node" presStyleLbl="node1" presStyleIdx="1" presStyleCnt="16">
        <dgm:presLayoutVars>
          <dgm:bulletEnabled val="1"/>
        </dgm:presLayoutVars>
      </dgm:prSet>
      <dgm:spPr/>
      <dgm:t>
        <a:bodyPr/>
        <a:lstStyle/>
        <a:p>
          <a:endParaRPr lang="en-US"/>
        </a:p>
      </dgm:t>
    </dgm:pt>
    <dgm:pt modelId="{96EBFA49-CF53-49AB-862B-96E8DF4EC2DC}" type="pres">
      <dgm:prSet presAssocID="{6CF47132-8BAA-422A-970F-7197615301D5}" presName="sibTrans" presStyleCnt="0"/>
      <dgm:spPr/>
    </dgm:pt>
    <dgm:pt modelId="{8DC9AA8B-699A-4469-9A95-9F45DF9BCA57}" type="pres">
      <dgm:prSet presAssocID="{A85D541A-87F4-46CC-86D2-E728688A5BBC}" presName="node" presStyleLbl="node1" presStyleIdx="2" presStyleCnt="16">
        <dgm:presLayoutVars>
          <dgm:bulletEnabled val="1"/>
        </dgm:presLayoutVars>
      </dgm:prSet>
      <dgm:spPr/>
      <dgm:t>
        <a:bodyPr/>
        <a:lstStyle/>
        <a:p>
          <a:endParaRPr lang="en-US"/>
        </a:p>
      </dgm:t>
    </dgm:pt>
    <dgm:pt modelId="{D28F711C-3143-4507-A1B2-BBFFDA28E84A}" type="pres">
      <dgm:prSet presAssocID="{4F3853E8-774C-4FD2-9C8A-3EABD33E4455}" presName="sibTrans" presStyleCnt="0"/>
      <dgm:spPr/>
    </dgm:pt>
    <dgm:pt modelId="{32EBD11A-BE50-40FF-A0B8-0B43C97BAE33}" type="pres">
      <dgm:prSet presAssocID="{3F763CEE-1C1C-4F3A-8699-A847FD77876E}" presName="node" presStyleLbl="node1" presStyleIdx="3" presStyleCnt="16">
        <dgm:presLayoutVars>
          <dgm:bulletEnabled val="1"/>
        </dgm:presLayoutVars>
      </dgm:prSet>
      <dgm:spPr/>
      <dgm:t>
        <a:bodyPr/>
        <a:lstStyle/>
        <a:p>
          <a:endParaRPr lang="en-US"/>
        </a:p>
      </dgm:t>
    </dgm:pt>
    <dgm:pt modelId="{0836B8A9-AD12-4FDC-9243-6E256A1C5C42}" type="pres">
      <dgm:prSet presAssocID="{7AB78A12-90E2-49FC-9EE4-315BA47349E7}" presName="sibTrans" presStyleCnt="0"/>
      <dgm:spPr/>
    </dgm:pt>
    <dgm:pt modelId="{64FAF829-EE56-47AE-9532-A164456323F1}" type="pres">
      <dgm:prSet presAssocID="{F4F3B9BD-A6EE-4DA1-A066-AE87AF128AFD}" presName="node" presStyleLbl="node1" presStyleIdx="4" presStyleCnt="16">
        <dgm:presLayoutVars>
          <dgm:bulletEnabled val="1"/>
        </dgm:presLayoutVars>
      </dgm:prSet>
      <dgm:spPr/>
      <dgm:t>
        <a:bodyPr/>
        <a:lstStyle/>
        <a:p>
          <a:endParaRPr lang="en-US"/>
        </a:p>
      </dgm:t>
    </dgm:pt>
    <dgm:pt modelId="{B2DC6C9E-70F4-4877-B3CF-FF197F66BAF1}" type="pres">
      <dgm:prSet presAssocID="{260A1FE0-2634-40C9-A8B3-71835A54E12B}" presName="sibTrans" presStyleCnt="0"/>
      <dgm:spPr/>
    </dgm:pt>
    <dgm:pt modelId="{43895F13-C75E-4867-807A-89E82A762BDF}" type="pres">
      <dgm:prSet presAssocID="{764AA329-C80D-4623-BCF3-E1EB11E5B6C2}" presName="node" presStyleLbl="node1" presStyleIdx="5" presStyleCnt="16">
        <dgm:presLayoutVars>
          <dgm:bulletEnabled val="1"/>
        </dgm:presLayoutVars>
      </dgm:prSet>
      <dgm:spPr/>
      <dgm:t>
        <a:bodyPr/>
        <a:lstStyle/>
        <a:p>
          <a:endParaRPr lang="en-US"/>
        </a:p>
      </dgm:t>
    </dgm:pt>
    <dgm:pt modelId="{83B26459-D44E-46E0-8C07-F45627AD9CD0}" type="pres">
      <dgm:prSet presAssocID="{910D159C-9988-454E-A538-30F5C53A0C14}" presName="sibTrans" presStyleCnt="0"/>
      <dgm:spPr/>
    </dgm:pt>
    <dgm:pt modelId="{263FE6FB-3512-4C0D-B962-ADF8DEF977C9}" type="pres">
      <dgm:prSet presAssocID="{AF201461-7690-467B-9B4A-E268863F0762}" presName="node" presStyleLbl="node1" presStyleIdx="6" presStyleCnt="16" custLinFactNeighborX="2059">
        <dgm:presLayoutVars>
          <dgm:bulletEnabled val="1"/>
        </dgm:presLayoutVars>
      </dgm:prSet>
      <dgm:spPr/>
      <dgm:t>
        <a:bodyPr/>
        <a:lstStyle/>
        <a:p>
          <a:endParaRPr lang="en-US"/>
        </a:p>
      </dgm:t>
    </dgm:pt>
    <dgm:pt modelId="{1F70F74C-0723-42F2-AF77-6F9D916D327A}" type="pres">
      <dgm:prSet presAssocID="{94F667BB-B60C-4C3A-9BAE-80636F9D2010}" presName="sibTrans" presStyleCnt="0"/>
      <dgm:spPr/>
    </dgm:pt>
    <dgm:pt modelId="{38692967-3173-4441-BA00-D71BE7C260E9}" type="pres">
      <dgm:prSet presAssocID="{3028B9A4-306A-452D-9387-A47F4A8E9223}" presName="node" presStyleLbl="node1" presStyleIdx="7" presStyleCnt="16">
        <dgm:presLayoutVars>
          <dgm:bulletEnabled val="1"/>
        </dgm:presLayoutVars>
      </dgm:prSet>
      <dgm:spPr/>
      <dgm:t>
        <a:bodyPr/>
        <a:lstStyle/>
        <a:p>
          <a:endParaRPr lang="en-US"/>
        </a:p>
      </dgm:t>
    </dgm:pt>
    <dgm:pt modelId="{B8CF3517-AEED-4832-9C05-72A0C23F8B5D}" type="pres">
      <dgm:prSet presAssocID="{07C90685-246E-4F39-A298-B33E1FD9ABEF}" presName="sibTrans" presStyleCnt="0"/>
      <dgm:spPr/>
    </dgm:pt>
    <dgm:pt modelId="{AE54D5A0-0281-47B2-8077-628DC9D13DDB}" type="pres">
      <dgm:prSet presAssocID="{5054BCF8-0576-4336-9DBC-C42BF7D2200B}" presName="node" presStyleLbl="node1" presStyleIdx="8" presStyleCnt="16">
        <dgm:presLayoutVars>
          <dgm:bulletEnabled val="1"/>
        </dgm:presLayoutVars>
      </dgm:prSet>
      <dgm:spPr/>
      <dgm:t>
        <a:bodyPr/>
        <a:lstStyle/>
        <a:p>
          <a:endParaRPr lang="en-US"/>
        </a:p>
      </dgm:t>
    </dgm:pt>
    <dgm:pt modelId="{8CD39CC7-04EC-448B-B7B4-9327D8868602}" type="pres">
      <dgm:prSet presAssocID="{78D183C4-110E-4588-98B0-D1F8FD2FC502}" presName="sibTrans" presStyleCnt="0"/>
      <dgm:spPr/>
    </dgm:pt>
    <dgm:pt modelId="{6277314F-4846-4674-B034-B73C7119142F}" type="pres">
      <dgm:prSet presAssocID="{AB87FDC7-A7F0-45AB-8ED6-D4CA4B6703F8}" presName="node" presStyleLbl="node1" presStyleIdx="9" presStyleCnt="16">
        <dgm:presLayoutVars>
          <dgm:bulletEnabled val="1"/>
        </dgm:presLayoutVars>
      </dgm:prSet>
      <dgm:spPr/>
      <dgm:t>
        <a:bodyPr/>
        <a:lstStyle/>
        <a:p>
          <a:endParaRPr lang="en-US"/>
        </a:p>
      </dgm:t>
    </dgm:pt>
    <dgm:pt modelId="{176A21B2-093F-4E6F-90A8-116B56E7FC96}" type="pres">
      <dgm:prSet presAssocID="{F9CD27AA-7BE6-4F35-94D1-4A3CD081FDCE}" presName="sibTrans" presStyleCnt="0"/>
      <dgm:spPr/>
    </dgm:pt>
    <dgm:pt modelId="{FD50541B-5D30-43AA-B739-9E39C7698C80}" type="pres">
      <dgm:prSet presAssocID="{F6B5B95C-694C-4EDB-B9A0-B7722E12DFD9}" presName="node" presStyleLbl="node1" presStyleIdx="10" presStyleCnt="16">
        <dgm:presLayoutVars>
          <dgm:bulletEnabled val="1"/>
        </dgm:presLayoutVars>
      </dgm:prSet>
      <dgm:spPr/>
      <dgm:t>
        <a:bodyPr/>
        <a:lstStyle/>
        <a:p>
          <a:endParaRPr lang="en-US"/>
        </a:p>
      </dgm:t>
    </dgm:pt>
    <dgm:pt modelId="{9A6B9C7D-B710-4E33-9E85-CF9B3CFD5BB8}" type="pres">
      <dgm:prSet presAssocID="{1E356443-2D97-4076-8BF8-FACB23178147}" presName="sibTrans" presStyleCnt="0"/>
      <dgm:spPr/>
    </dgm:pt>
    <dgm:pt modelId="{9DFA3DC0-2497-459E-823F-1CD03A634418}" type="pres">
      <dgm:prSet presAssocID="{DEDB6EE2-39E8-46EE-B5BE-D99D48F954D2}" presName="node" presStyleLbl="node1" presStyleIdx="11" presStyleCnt="16" custLinFactNeighborX="-749" custLinFactNeighborY="-8738">
        <dgm:presLayoutVars>
          <dgm:bulletEnabled val="1"/>
        </dgm:presLayoutVars>
      </dgm:prSet>
      <dgm:spPr/>
      <dgm:t>
        <a:bodyPr/>
        <a:lstStyle/>
        <a:p>
          <a:endParaRPr lang="en-US"/>
        </a:p>
      </dgm:t>
    </dgm:pt>
    <dgm:pt modelId="{36B3C118-A1E2-44A1-90A9-009EAAB9E8C0}" type="pres">
      <dgm:prSet presAssocID="{AE8A4FC9-7D0D-4EA6-A038-CA39466B655A}" presName="sibTrans" presStyleCnt="0"/>
      <dgm:spPr/>
    </dgm:pt>
    <dgm:pt modelId="{CA875964-3C03-4B95-B61E-CCD2EA92815B}" type="pres">
      <dgm:prSet presAssocID="{4B1F38B9-B128-4E05-8DE6-B7DE514B167B}" presName="node" presStyleLbl="node1" presStyleIdx="12" presStyleCnt="16">
        <dgm:presLayoutVars>
          <dgm:bulletEnabled val="1"/>
        </dgm:presLayoutVars>
      </dgm:prSet>
      <dgm:spPr/>
      <dgm:t>
        <a:bodyPr/>
        <a:lstStyle/>
        <a:p>
          <a:endParaRPr lang="en-US"/>
        </a:p>
      </dgm:t>
    </dgm:pt>
    <dgm:pt modelId="{81468569-4E6B-45C4-A41E-8E666202311A}" type="pres">
      <dgm:prSet presAssocID="{EC80C829-D814-4495-9154-EDEF930E8A3F}" presName="sibTrans" presStyleCnt="0"/>
      <dgm:spPr/>
    </dgm:pt>
    <dgm:pt modelId="{EE9400B8-DB82-4AA5-84CE-90ED0B048F42}" type="pres">
      <dgm:prSet presAssocID="{5E87C6AD-3B6C-45E9-B376-BD190EA4AF5D}" presName="node" presStyleLbl="node1" presStyleIdx="13" presStyleCnt="16">
        <dgm:presLayoutVars>
          <dgm:bulletEnabled val="1"/>
        </dgm:presLayoutVars>
      </dgm:prSet>
      <dgm:spPr/>
      <dgm:t>
        <a:bodyPr/>
        <a:lstStyle/>
        <a:p>
          <a:endParaRPr lang="en-US"/>
        </a:p>
      </dgm:t>
    </dgm:pt>
    <dgm:pt modelId="{5091A633-1A79-4A7B-BCE1-2960DD491D8A}" type="pres">
      <dgm:prSet presAssocID="{FDA20A25-EDB4-4077-9F68-10405404ADA0}" presName="sibTrans" presStyleCnt="0"/>
      <dgm:spPr/>
    </dgm:pt>
    <dgm:pt modelId="{6BA4CE34-48A0-407E-A1FD-FA3711AE1A69}" type="pres">
      <dgm:prSet presAssocID="{A3D460EC-393B-478C-B5EC-46BB4109C1C9}" presName="node" presStyleLbl="node1" presStyleIdx="14" presStyleCnt="16">
        <dgm:presLayoutVars>
          <dgm:bulletEnabled val="1"/>
        </dgm:presLayoutVars>
      </dgm:prSet>
      <dgm:spPr/>
      <dgm:t>
        <a:bodyPr/>
        <a:lstStyle/>
        <a:p>
          <a:endParaRPr lang="en-US"/>
        </a:p>
      </dgm:t>
    </dgm:pt>
    <dgm:pt modelId="{CC66B02B-78B9-434D-93FD-2773CCE188A0}" type="pres">
      <dgm:prSet presAssocID="{437365C2-3AF0-422A-9B3D-FF3AD40E5437}" presName="sibTrans" presStyleCnt="0"/>
      <dgm:spPr/>
    </dgm:pt>
    <dgm:pt modelId="{C17E3872-1F57-4F26-AD31-956C1B2DA727}" type="pres">
      <dgm:prSet presAssocID="{A1DADB76-DE31-40AC-93E7-4799661028C9}" presName="node" presStyleLbl="node1" presStyleIdx="15" presStyleCnt="16">
        <dgm:presLayoutVars>
          <dgm:bulletEnabled val="1"/>
        </dgm:presLayoutVars>
      </dgm:prSet>
      <dgm:spPr/>
      <dgm:t>
        <a:bodyPr/>
        <a:lstStyle/>
        <a:p>
          <a:endParaRPr lang="en-US"/>
        </a:p>
      </dgm:t>
    </dgm:pt>
  </dgm:ptLst>
  <dgm:cxnLst>
    <dgm:cxn modelId="{39229613-1AD9-4522-952F-F66FA637A20C}" type="presOf" srcId="{5E87C6AD-3B6C-45E9-B376-BD190EA4AF5D}" destId="{EE9400B8-DB82-4AA5-84CE-90ED0B048F42}" srcOrd="0" destOrd="0" presId="urn:microsoft.com/office/officeart/2005/8/layout/default"/>
    <dgm:cxn modelId="{71245DA6-2A91-4FE5-8642-AD103243595C}" type="presOf" srcId="{764AA329-C80D-4623-BCF3-E1EB11E5B6C2}" destId="{43895F13-C75E-4867-807A-89E82A762BDF}" srcOrd="0" destOrd="0" presId="urn:microsoft.com/office/officeart/2005/8/layout/default"/>
    <dgm:cxn modelId="{2DD41BCB-5306-4C24-B1BB-E580F61DA57B}" type="presOf" srcId="{3F763CEE-1C1C-4F3A-8699-A847FD77876E}" destId="{32EBD11A-BE50-40FF-A0B8-0B43C97BAE33}" srcOrd="0" destOrd="0" presId="urn:microsoft.com/office/officeart/2005/8/layout/default"/>
    <dgm:cxn modelId="{55BC9DE1-1E2B-4F6E-8619-76CA0FB5DE87}" srcId="{6A3F6C4D-5C20-46D2-B00B-EB65948C5C95}" destId="{764AA329-C80D-4623-BCF3-E1EB11E5B6C2}" srcOrd="5" destOrd="0" parTransId="{E8200153-C8D4-4F8B-9EB4-50FB7961E1E1}" sibTransId="{910D159C-9988-454E-A538-30F5C53A0C14}"/>
    <dgm:cxn modelId="{D79D3251-7F18-4C1B-AFF9-980054D3005A}" srcId="{6A3F6C4D-5C20-46D2-B00B-EB65948C5C95}" destId="{DEDB6EE2-39E8-46EE-B5BE-D99D48F954D2}" srcOrd="11" destOrd="0" parTransId="{211C4E8D-A710-4C0E-84C2-EB48E1307F03}" sibTransId="{AE8A4FC9-7D0D-4EA6-A038-CA39466B655A}"/>
    <dgm:cxn modelId="{A8735192-7B0D-45CE-8678-276051128446}" type="presOf" srcId="{A85D541A-87F4-46CC-86D2-E728688A5BBC}" destId="{8DC9AA8B-699A-4469-9A95-9F45DF9BCA57}" srcOrd="0" destOrd="0" presId="urn:microsoft.com/office/officeart/2005/8/layout/default"/>
    <dgm:cxn modelId="{1D26A5D6-16E6-4B41-B89E-E5C6F84D1240}" type="presOf" srcId="{AF201461-7690-467B-9B4A-E268863F0762}" destId="{263FE6FB-3512-4C0D-B962-ADF8DEF977C9}" srcOrd="0" destOrd="0" presId="urn:microsoft.com/office/officeart/2005/8/layout/default"/>
    <dgm:cxn modelId="{B9882AA2-7238-49B0-A684-25803A76E6F4}" srcId="{6A3F6C4D-5C20-46D2-B00B-EB65948C5C95}" destId="{AF201461-7690-467B-9B4A-E268863F0762}" srcOrd="6" destOrd="0" parTransId="{27121FD4-755F-460E-A066-BC91BAC36833}" sibTransId="{94F667BB-B60C-4C3A-9BAE-80636F9D2010}"/>
    <dgm:cxn modelId="{79F63005-6472-42E3-9BA1-23F6D797B653}" srcId="{6A3F6C4D-5C20-46D2-B00B-EB65948C5C95}" destId="{A3D460EC-393B-478C-B5EC-46BB4109C1C9}" srcOrd="14" destOrd="0" parTransId="{C299ECC2-AAC8-4697-A721-D216F77F56D1}" sibTransId="{437365C2-3AF0-422A-9B3D-FF3AD40E5437}"/>
    <dgm:cxn modelId="{2364C8BC-6952-4D14-9E54-F9566DAC80F6}" type="presOf" srcId="{F6B5B95C-694C-4EDB-B9A0-B7722E12DFD9}" destId="{FD50541B-5D30-43AA-B739-9E39C7698C80}" srcOrd="0" destOrd="0" presId="urn:microsoft.com/office/officeart/2005/8/layout/default"/>
    <dgm:cxn modelId="{C2B267A8-3B64-4F20-A732-BD8FDDC6673E}" srcId="{6A3F6C4D-5C20-46D2-B00B-EB65948C5C95}" destId="{4B1F38B9-B128-4E05-8DE6-B7DE514B167B}" srcOrd="12" destOrd="0" parTransId="{82D5C62E-73F4-4D44-AE8C-37701FC71E76}" sibTransId="{EC80C829-D814-4495-9154-EDEF930E8A3F}"/>
    <dgm:cxn modelId="{B77DB081-591D-4600-BE0B-9E92F706A872}" type="presOf" srcId="{3028B9A4-306A-452D-9387-A47F4A8E9223}" destId="{38692967-3173-4441-BA00-D71BE7C260E9}" srcOrd="0" destOrd="0" presId="urn:microsoft.com/office/officeart/2005/8/layout/default"/>
    <dgm:cxn modelId="{E169C603-806D-4704-AB81-9EEE65227BC3}" type="presOf" srcId="{AB87FDC7-A7F0-45AB-8ED6-D4CA4B6703F8}" destId="{6277314F-4846-4674-B034-B73C7119142F}" srcOrd="0" destOrd="0" presId="urn:microsoft.com/office/officeart/2005/8/layout/default"/>
    <dgm:cxn modelId="{A56D30B0-051A-4B8F-91A0-28A9BD43E3AA}" srcId="{6A3F6C4D-5C20-46D2-B00B-EB65948C5C95}" destId="{1F28D9B0-4D2F-4FAC-BE28-29462AF052B0}" srcOrd="1" destOrd="0" parTransId="{17D26954-1985-4C1C-90A6-5AE724CAA145}" sibTransId="{6CF47132-8BAA-422A-970F-7197615301D5}"/>
    <dgm:cxn modelId="{6766564C-6F8E-42B7-B5A2-E3775DE38F7D}" srcId="{6A3F6C4D-5C20-46D2-B00B-EB65948C5C95}" destId="{5054BCF8-0576-4336-9DBC-C42BF7D2200B}" srcOrd="8" destOrd="0" parTransId="{B4458ECB-BEDB-4D74-9F6E-A007B727AB87}" sibTransId="{78D183C4-110E-4588-98B0-D1F8FD2FC502}"/>
    <dgm:cxn modelId="{557CF069-7D46-48C1-AF3A-444E639146AD}" type="presOf" srcId="{1F28D9B0-4D2F-4FAC-BE28-29462AF052B0}" destId="{C4E748AC-C6E2-4984-A856-6344492A4B62}" srcOrd="0" destOrd="0" presId="urn:microsoft.com/office/officeart/2005/8/layout/default"/>
    <dgm:cxn modelId="{7D2E8ECD-DBB0-4261-B705-A027D304D67C}" srcId="{6A3F6C4D-5C20-46D2-B00B-EB65948C5C95}" destId="{5E87C6AD-3B6C-45E9-B376-BD190EA4AF5D}" srcOrd="13" destOrd="0" parTransId="{52E24B21-E152-45C4-8643-9F69ACAE30D5}" sibTransId="{FDA20A25-EDB4-4077-9F68-10405404ADA0}"/>
    <dgm:cxn modelId="{E5A17CFD-A5F7-4178-A7A3-0E9D6C320117}" type="presOf" srcId="{DEDB6EE2-39E8-46EE-B5BE-D99D48F954D2}" destId="{9DFA3DC0-2497-459E-823F-1CD03A634418}" srcOrd="0" destOrd="0" presId="urn:microsoft.com/office/officeart/2005/8/layout/default"/>
    <dgm:cxn modelId="{327D058C-71B9-41CE-86A5-FC738DA71CA5}" srcId="{6A3F6C4D-5C20-46D2-B00B-EB65948C5C95}" destId="{A1DADB76-DE31-40AC-93E7-4799661028C9}" srcOrd="15" destOrd="0" parTransId="{A4B40C99-824B-418D-A7B3-CD8B57D1A427}" sibTransId="{78FF6EF1-1182-422F-B57E-46B475144711}"/>
    <dgm:cxn modelId="{690158FF-9008-4A7B-9612-9BF5FA97E19B}" type="presOf" srcId="{F4F3B9BD-A6EE-4DA1-A066-AE87AF128AFD}" destId="{64FAF829-EE56-47AE-9532-A164456323F1}" srcOrd="0" destOrd="0" presId="urn:microsoft.com/office/officeart/2005/8/layout/default"/>
    <dgm:cxn modelId="{F21360E7-3086-46D6-9A24-D5E7C60CAB49}" srcId="{6A3F6C4D-5C20-46D2-B00B-EB65948C5C95}" destId="{A85D541A-87F4-46CC-86D2-E728688A5BBC}" srcOrd="2" destOrd="0" parTransId="{AEA588D5-DC36-481E-BC6A-6AA6BE9027E8}" sibTransId="{4F3853E8-774C-4FD2-9C8A-3EABD33E4455}"/>
    <dgm:cxn modelId="{3D2357FC-8C3E-4BF6-9675-2228649867A2}" srcId="{6A3F6C4D-5C20-46D2-B00B-EB65948C5C95}" destId="{F4F3B9BD-A6EE-4DA1-A066-AE87AF128AFD}" srcOrd="4" destOrd="0" parTransId="{19D92DBC-4E18-4E37-9980-1CA9BD6A1714}" sibTransId="{260A1FE0-2634-40C9-A8B3-71835A54E12B}"/>
    <dgm:cxn modelId="{504BBDDE-F785-4303-9EF5-A0A8EDDDD481}" srcId="{6A3F6C4D-5C20-46D2-B00B-EB65948C5C95}" destId="{3028B9A4-306A-452D-9387-A47F4A8E9223}" srcOrd="7" destOrd="0" parTransId="{EC835660-97E8-4D28-8748-00F0F6B9CF5A}" sibTransId="{07C90685-246E-4F39-A298-B33E1FD9ABEF}"/>
    <dgm:cxn modelId="{D306BCE5-F402-49C2-B9AD-5B4DE015E114}" type="presOf" srcId="{6A3F6C4D-5C20-46D2-B00B-EB65948C5C95}" destId="{B669FEE6-C5EE-4221-A818-0FC3F155B4C1}" srcOrd="0" destOrd="0" presId="urn:microsoft.com/office/officeart/2005/8/layout/default"/>
    <dgm:cxn modelId="{B3B29FEF-74B9-421D-AE7F-771BE23FA36A}" type="presOf" srcId="{4B1F38B9-B128-4E05-8DE6-B7DE514B167B}" destId="{CA875964-3C03-4B95-B61E-CCD2EA92815B}" srcOrd="0" destOrd="0" presId="urn:microsoft.com/office/officeart/2005/8/layout/default"/>
    <dgm:cxn modelId="{7ED90901-BFA7-4C86-BE24-B6C96D28C43C}" type="presOf" srcId="{A1DADB76-DE31-40AC-93E7-4799661028C9}" destId="{C17E3872-1F57-4F26-AD31-956C1B2DA727}" srcOrd="0" destOrd="0" presId="urn:microsoft.com/office/officeart/2005/8/layout/default"/>
    <dgm:cxn modelId="{2A11BE4F-438F-4C03-B262-CDD1C2C5BB53}" srcId="{6A3F6C4D-5C20-46D2-B00B-EB65948C5C95}" destId="{F6B5B95C-694C-4EDB-B9A0-B7722E12DFD9}" srcOrd="10" destOrd="0" parTransId="{EA9D00E3-258E-45B2-ABC3-640894E87BFC}" sibTransId="{1E356443-2D97-4076-8BF8-FACB23178147}"/>
    <dgm:cxn modelId="{1CCDC7AB-EA21-4FD7-90E1-04ED17C583C4}" type="presOf" srcId="{A3D460EC-393B-478C-B5EC-46BB4109C1C9}" destId="{6BA4CE34-48A0-407E-A1FD-FA3711AE1A69}" srcOrd="0" destOrd="0" presId="urn:microsoft.com/office/officeart/2005/8/layout/default"/>
    <dgm:cxn modelId="{496567FF-4DB8-4F9F-90D8-E303016B1457}" type="presOf" srcId="{9A6032CB-D86F-4523-9F6C-89120D49EE51}" destId="{5115FE82-2A05-42AC-8BCE-7F1BE7EA7149}" srcOrd="0" destOrd="0" presId="urn:microsoft.com/office/officeart/2005/8/layout/default"/>
    <dgm:cxn modelId="{57618200-1BAA-458B-B648-8391AEBF7BD5}" type="presOf" srcId="{5054BCF8-0576-4336-9DBC-C42BF7D2200B}" destId="{AE54D5A0-0281-47B2-8077-628DC9D13DDB}" srcOrd="0" destOrd="0" presId="urn:microsoft.com/office/officeart/2005/8/layout/default"/>
    <dgm:cxn modelId="{311FF67F-84CB-4942-A743-E9A95A4DFEE3}" srcId="{6A3F6C4D-5C20-46D2-B00B-EB65948C5C95}" destId="{AB87FDC7-A7F0-45AB-8ED6-D4CA4B6703F8}" srcOrd="9" destOrd="0" parTransId="{17F5F27C-C116-4140-B890-BBF6E09EE72B}" sibTransId="{F9CD27AA-7BE6-4F35-94D1-4A3CD081FDCE}"/>
    <dgm:cxn modelId="{41D15AFA-AB72-4F26-A536-F0973AFBB1C0}" srcId="{6A3F6C4D-5C20-46D2-B00B-EB65948C5C95}" destId="{3F763CEE-1C1C-4F3A-8699-A847FD77876E}" srcOrd="3" destOrd="0" parTransId="{1116173B-0AEE-45B1-A719-1F59CE9F5AC9}" sibTransId="{7AB78A12-90E2-49FC-9EE4-315BA47349E7}"/>
    <dgm:cxn modelId="{2E9E8649-699C-4396-8554-34E5A4E81A24}" srcId="{6A3F6C4D-5C20-46D2-B00B-EB65948C5C95}" destId="{9A6032CB-D86F-4523-9F6C-89120D49EE51}" srcOrd="0" destOrd="0" parTransId="{99C6C883-EAC6-46EA-A0E4-852722C1FD65}" sibTransId="{1BA4E139-8818-4A43-BC32-AE3BFB9764B2}"/>
    <dgm:cxn modelId="{280E385B-EC82-44F0-90D5-873639E42B3F}" type="presParOf" srcId="{B669FEE6-C5EE-4221-A818-0FC3F155B4C1}" destId="{5115FE82-2A05-42AC-8BCE-7F1BE7EA7149}" srcOrd="0" destOrd="0" presId="urn:microsoft.com/office/officeart/2005/8/layout/default"/>
    <dgm:cxn modelId="{62D297C9-D67E-4457-A83F-DB23931B5328}" type="presParOf" srcId="{B669FEE6-C5EE-4221-A818-0FC3F155B4C1}" destId="{A42E3995-1D8C-42B2-A543-E530278D54E2}" srcOrd="1" destOrd="0" presId="urn:microsoft.com/office/officeart/2005/8/layout/default"/>
    <dgm:cxn modelId="{7A203ED2-8C13-4A0B-BA18-08C3D7CBA4B3}" type="presParOf" srcId="{B669FEE6-C5EE-4221-A818-0FC3F155B4C1}" destId="{C4E748AC-C6E2-4984-A856-6344492A4B62}" srcOrd="2" destOrd="0" presId="urn:microsoft.com/office/officeart/2005/8/layout/default"/>
    <dgm:cxn modelId="{F6C04E2E-07C7-411C-BB12-F3DC7A7A4209}" type="presParOf" srcId="{B669FEE6-C5EE-4221-A818-0FC3F155B4C1}" destId="{96EBFA49-CF53-49AB-862B-96E8DF4EC2DC}" srcOrd="3" destOrd="0" presId="urn:microsoft.com/office/officeart/2005/8/layout/default"/>
    <dgm:cxn modelId="{DE6A829D-FA9E-4073-9FB6-108741F42376}" type="presParOf" srcId="{B669FEE6-C5EE-4221-A818-0FC3F155B4C1}" destId="{8DC9AA8B-699A-4469-9A95-9F45DF9BCA57}" srcOrd="4" destOrd="0" presId="urn:microsoft.com/office/officeart/2005/8/layout/default"/>
    <dgm:cxn modelId="{EB15ABEF-2A75-4C2C-8BD8-F279F9BAD5FC}" type="presParOf" srcId="{B669FEE6-C5EE-4221-A818-0FC3F155B4C1}" destId="{D28F711C-3143-4507-A1B2-BBFFDA28E84A}" srcOrd="5" destOrd="0" presId="urn:microsoft.com/office/officeart/2005/8/layout/default"/>
    <dgm:cxn modelId="{CA665CC5-57C1-4C5B-90DF-20FC12446592}" type="presParOf" srcId="{B669FEE6-C5EE-4221-A818-0FC3F155B4C1}" destId="{32EBD11A-BE50-40FF-A0B8-0B43C97BAE33}" srcOrd="6" destOrd="0" presId="urn:microsoft.com/office/officeart/2005/8/layout/default"/>
    <dgm:cxn modelId="{21261473-030D-424F-9117-BBE0331AC46C}" type="presParOf" srcId="{B669FEE6-C5EE-4221-A818-0FC3F155B4C1}" destId="{0836B8A9-AD12-4FDC-9243-6E256A1C5C42}" srcOrd="7" destOrd="0" presId="urn:microsoft.com/office/officeart/2005/8/layout/default"/>
    <dgm:cxn modelId="{BA06DE2F-6802-40D1-B61F-11367DC37102}" type="presParOf" srcId="{B669FEE6-C5EE-4221-A818-0FC3F155B4C1}" destId="{64FAF829-EE56-47AE-9532-A164456323F1}" srcOrd="8" destOrd="0" presId="urn:microsoft.com/office/officeart/2005/8/layout/default"/>
    <dgm:cxn modelId="{2D913C7E-ABA4-43B0-848D-D416046D3469}" type="presParOf" srcId="{B669FEE6-C5EE-4221-A818-0FC3F155B4C1}" destId="{B2DC6C9E-70F4-4877-B3CF-FF197F66BAF1}" srcOrd="9" destOrd="0" presId="urn:microsoft.com/office/officeart/2005/8/layout/default"/>
    <dgm:cxn modelId="{0A0A97FD-6780-4037-8364-05DB900D2662}" type="presParOf" srcId="{B669FEE6-C5EE-4221-A818-0FC3F155B4C1}" destId="{43895F13-C75E-4867-807A-89E82A762BDF}" srcOrd="10" destOrd="0" presId="urn:microsoft.com/office/officeart/2005/8/layout/default"/>
    <dgm:cxn modelId="{EC161FA1-BB37-4B8C-B04D-6817B5243789}" type="presParOf" srcId="{B669FEE6-C5EE-4221-A818-0FC3F155B4C1}" destId="{83B26459-D44E-46E0-8C07-F45627AD9CD0}" srcOrd="11" destOrd="0" presId="urn:microsoft.com/office/officeart/2005/8/layout/default"/>
    <dgm:cxn modelId="{C8644E33-EE20-4A05-B4BB-B3701E78251B}" type="presParOf" srcId="{B669FEE6-C5EE-4221-A818-0FC3F155B4C1}" destId="{263FE6FB-3512-4C0D-B962-ADF8DEF977C9}" srcOrd="12" destOrd="0" presId="urn:microsoft.com/office/officeart/2005/8/layout/default"/>
    <dgm:cxn modelId="{30D63577-C178-44EE-8B2D-5AA5E6E663FB}" type="presParOf" srcId="{B669FEE6-C5EE-4221-A818-0FC3F155B4C1}" destId="{1F70F74C-0723-42F2-AF77-6F9D916D327A}" srcOrd="13" destOrd="0" presId="urn:microsoft.com/office/officeart/2005/8/layout/default"/>
    <dgm:cxn modelId="{E77AC7CF-01C6-49F0-912E-A4FEFD5A47BC}" type="presParOf" srcId="{B669FEE6-C5EE-4221-A818-0FC3F155B4C1}" destId="{38692967-3173-4441-BA00-D71BE7C260E9}" srcOrd="14" destOrd="0" presId="urn:microsoft.com/office/officeart/2005/8/layout/default"/>
    <dgm:cxn modelId="{6B9C5D41-D0AC-48FA-A4B0-4B457C77678B}" type="presParOf" srcId="{B669FEE6-C5EE-4221-A818-0FC3F155B4C1}" destId="{B8CF3517-AEED-4832-9C05-72A0C23F8B5D}" srcOrd="15" destOrd="0" presId="urn:microsoft.com/office/officeart/2005/8/layout/default"/>
    <dgm:cxn modelId="{1C34846E-EFB5-424E-B35F-A6E362A322BF}" type="presParOf" srcId="{B669FEE6-C5EE-4221-A818-0FC3F155B4C1}" destId="{AE54D5A0-0281-47B2-8077-628DC9D13DDB}" srcOrd="16" destOrd="0" presId="urn:microsoft.com/office/officeart/2005/8/layout/default"/>
    <dgm:cxn modelId="{6266F0E6-5F6D-4F54-8900-2EC021FF1A2C}" type="presParOf" srcId="{B669FEE6-C5EE-4221-A818-0FC3F155B4C1}" destId="{8CD39CC7-04EC-448B-B7B4-9327D8868602}" srcOrd="17" destOrd="0" presId="urn:microsoft.com/office/officeart/2005/8/layout/default"/>
    <dgm:cxn modelId="{BD0042F5-BDA7-46A9-9C83-75C4B0238CD0}" type="presParOf" srcId="{B669FEE6-C5EE-4221-A818-0FC3F155B4C1}" destId="{6277314F-4846-4674-B034-B73C7119142F}" srcOrd="18" destOrd="0" presId="urn:microsoft.com/office/officeart/2005/8/layout/default"/>
    <dgm:cxn modelId="{26AFC367-AB62-4E75-955F-914F112F3FF1}" type="presParOf" srcId="{B669FEE6-C5EE-4221-A818-0FC3F155B4C1}" destId="{176A21B2-093F-4E6F-90A8-116B56E7FC96}" srcOrd="19" destOrd="0" presId="urn:microsoft.com/office/officeart/2005/8/layout/default"/>
    <dgm:cxn modelId="{E3448759-3BEA-4E45-A379-B12725B890AF}" type="presParOf" srcId="{B669FEE6-C5EE-4221-A818-0FC3F155B4C1}" destId="{FD50541B-5D30-43AA-B739-9E39C7698C80}" srcOrd="20" destOrd="0" presId="urn:microsoft.com/office/officeart/2005/8/layout/default"/>
    <dgm:cxn modelId="{1949B2D5-B1BC-4689-94CC-309802D5B7CE}" type="presParOf" srcId="{B669FEE6-C5EE-4221-A818-0FC3F155B4C1}" destId="{9A6B9C7D-B710-4E33-9E85-CF9B3CFD5BB8}" srcOrd="21" destOrd="0" presId="urn:microsoft.com/office/officeart/2005/8/layout/default"/>
    <dgm:cxn modelId="{25E5B183-8AAC-44AD-A087-CB9FB1B33DFB}" type="presParOf" srcId="{B669FEE6-C5EE-4221-A818-0FC3F155B4C1}" destId="{9DFA3DC0-2497-459E-823F-1CD03A634418}" srcOrd="22" destOrd="0" presId="urn:microsoft.com/office/officeart/2005/8/layout/default"/>
    <dgm:cxn modelId="{D516681D-F36B-42B5-AC0D-C0DAAC87AD0E}" type="presParOf" srcId="{B669FEE6-C5EE-4221-A818-0FC3F155B4C1}" destId="{36B3C118-A1E2-44A1-90A9-009EAAB9E8C0}" srcOrd="23" destOrd="0" presId="urn:microsoft.com/office/officeart/2005/8/layout/default"/>
    <dgm:cxn modelId="{6F9F8813-B71D-4D86-BF7E-688FFDD4320A}" type="presParOf" srcId="{B669FEE6-C5EE-4221-A818-0FC3F155B4C1}" destId="{CA875964-3C03-4B95-B61E-CCD2EA92815B}" srcOrd="24" destOrd="0" presId="urn:microsoft.com/office/officeart/2005/8/layout/default"/>
    <dgm:cxn modelId="{8DE6E4FB-1DDB-4C17-9A15-9CCCF21FB189}" type="presParOf" srcId="{B669FEE6-C5EE-4221-A818-0FC3F155B4C1}" destId="{81468569-4E6B-45C4-A41E-8E666202311A}" srcOrd="25" destOrd="0" presId="urn:microsoft.com/office/officeart/2005/8/layout/default"/>
    <dgm:cxn modelId="{6B63F30E-3FBA-4198-9018-46B26FCCB6F1}" type="presParOf" srcId="{B669FEE6-C5EE-4221-A818-0FC3F155B4C1}" destId="{EE9400B8-DB82-4AA5-84CE-90ED0B048F42}" srcOrd="26" destOrd="0" presId="urn:microsoft.com/office/officeart/2005/8/layout/default"/>
    <dgm:cxn modelId="{FE49F07A-B3C1-4BF7-85AE-4FCF394F4640}" type="presParOf" srcId="{B669FEE6-C5EE-4221-A818-0FC3F155B4C1}" destId="{5091A633-1A79-4A7B-BCE1-2960DD491D8A}" srcOrd="27" destOrd="0" presId="urn:microsoft.com/office/officeart/2005/8/layout/default"/>
    <dgm:cxn modelId="{98CD801C-1757-4BC3-9AC1-44E8DAAC57CE}" type="presParOf" srcId="{B669FEE6-C5EE-4221-A818-0FC3F155B4C1}" destId="{6BA4CE34-48A0-407E-A1FD-FA3711AE1A69}" srcOrd="28" destOrd="0" presId="urn:microsoft.com/office/officeart/2005/8/layout/default"/>
    <dgm:cxn modelId="{639B7152-88B1-41FE-999E-797A5F315066}" type="presParOf" srcId="{B669FEE6-C5EE-4221-A818-0FC3F155B4C1}" destId="{CC66B02B-78B9-434D-93FD-2773CCE188A0}" srcOrd="29" destOrd="0" presId="urn:microsoft.com/office/officeart/2005/8/layout/default"/>
    <dgm:cxn modelId="{C9984B62-7A03-41D9-92A5-DE92FE04562C}" type="presParOf" srcId="{B669FEE6-C5EE-4221-A818-0FC3F155B4C1}" destId="{C17E3872-1F57-4F26-AD31-956C1B2DA727}"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F9EC6-3539-48F4-B4BE-09D07ABDD6D6}">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D2C8B-2E6B-4BF1-885A-2A55A93790AD}">
      <dsp:nvSpPr>
        <dsp:cNvPr id="0" name=""/>
        <dsp:cNvSpPr/>
      </dsp:nvSpPr>
      <dsp:spPr>
        <a:xfrm>
          <a:off x="231891" y="1005220"/>
          <a:ext cx="1579439" cy="16750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5B22C-FDCF-49B2-A4C7-89C411916636}">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800100">
            <a:lnSpc>
              <a:spcPct val="90000"/>
            </a:lnSpc>
            <a:spcBef>
              <a:spcPct val="0"/>
            </a:spcBef>
            <a:spcAft>
              <a:spcPct val="35000"/>
            </a:spcAft>
          </a:pPr>
          <a:r>
            <a:rPr lang="en-US" sz="1800" b="1" kern="1200" dirty="0">
              <a:latin typeface="Arial" panose="020B0604020202020204" pitchFamily="34" charset="0"/>
              <a:cs typeface="Arial" panose="020B0604020202020204" pitchFamily="34" charset="0"/>
            </a:rPr>
            <a:t>Advancement</a:t>
          </a:r>
          <a:r>
            <a:rPr lang="en-US" sz="1800" b="0" kern="1200" dirty="0">
              <a:latin typeface="Arial" panose="020B0604020202020204" pitchFamily="34" charset="0"/>
              <a:cs typeface="Arial" panose="020B0604020202020204" pitchFamily="34" charset="0"/>
            </a:rPr>
            <a:t> builds and stewards relationships with alumni, patients, businesses, foundations, faculty, staff, parents and other important constituencies. </a:t>
          </a:r>
          <a:endParaRPr lang="en-US" sz="1800" kern="1200" dirty="0">
            <a:latin typeface="Arial" panose="020B0604020202020204" pitchFamily="34" charset="0"/>
            <a:cs typeface="Arial" panose="020B0604020202020204" pitchFamily="34" charset="0"/>
          </a:endParaRPr>
        </a:p>
      </dsp:txBody>
      <dsp:txXfrm>
        <a:off x="2043221" y="958220"/>
        <a:ext cx="4545469" cy="1769022"/>
      </dsp:txXfrm>
    </dsp:sp>
    <dsp:sp modelId="{83564D0F-85C9-48CE-B0BC-3DEB9DB1A0F1}">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BBCBE-ABDA-42F3-9AAF-0F6BA69E95D8}">
      <dsp:nvSpPr>
        <dsp:cNvPr id="0" name=""/>
        <dsp:cNvSpPr/>
      </dsp:nvSpPr>
      <dsp:spPr>
        <a:xfrm>
          <a:off x="535129" y="3567529"/>
          <a:ext cx="972962" cy="972962"/>
        </a:xfrm>
        <a:prstGeom prst="rect">
          <a:avLst/>
        </a:prstGeom>
        <a:blipFill rotWithShape="1">
          <a:blip xmlns:r="http://schemas.openxmlformats.org/officeDocument/2006/relationships" r:embed="rId2"/>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6C9794-35CD-4B9A-A4D7-F3DF8945206B}">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lvl="0" algn="l"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These relationships are critically important in not only generating much-needed private philanthropic support for the institution, but in supporting a strong base of committed university advocates.</a:t>
          </a:r>
          <a:endParaRPr lang="en-US" sz="1800" kern="1200" dirty="0">
            <a:latin typeface="Arial" panose="020B0604020202020204" pitchFamily="34" charset="0"/>
            <a:cs typeface="Arial" panose="020B0604020202020204" pitchFamily="34" charset="0"/>
          </a:endParaRPr>
        </a:p>
      </dsp:txBody>
      <dsp:txXfrm>
        <a:off x="2043221" y="3169499"/>
        <a:ext cx="4545469" cy="1769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5FE82-2A05-42AC-8BCE-7F1BE7EA7149}">
      <dsp:nvSpPr>
        <dsp:cNvPr id="0" name=""/>
        <dsp:cNvSpPr/>
      </dsp:nvSpPr>
      <dsp:spPr>
        <a:xfrm>
          <a:off x="827453" y="2575"/>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Annual Giving</a:t>
          </a:r>
          <a:endParaRPr lang="en-US" sz="1500" kern="1200" dirty="0">
            <a:latin typeface="Arial" panose="020B0604020202020204" pitchFamily="34" charset="0"/>
            <a:cs typeface="Arial" panose="020B0604020202020204" pitchFamily="34" charset="0"/>
          </a:endParaRPr>
        </a:p>
      </dsp:txBody>
      <dsp:txXfrm>
        <a:off x="827453" y="2575"/>
        <a:ext cx="1606485" cy="963891"/>
      </dsp:txXfrm>
    </dsp:sp>
    <dsp:sp modelId="{C4E748AC-C6E2-4984-A856-6344492A4B62}">
      <dsp:nvSpPr>
        <dsp:cNvPr id="0" name=""/>
        <dsp:cNvSpPr/>
      </dsp:nvSpPr>
      <dsp:spPr>
        <a:xfrm>
          <a:off x="2594587" y="2575"/>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Business Intelligence (reporting)</a:t>
          </a:r>
          <a:endParaRPr lang="en-US" sz="1500" kern="1200" dirty="0">
            <a:latin typeface="Arial" panose="020B0604020202020204" pitchFamily="34" charset="0"/>
            <a:cs typeface="Arial" panose="020B0604020202020204" pitchFamily="34" charset="0"/>
          </a:endParaRPr>
        </a:p>
      </dsp:txBody>
      <dsp:txXfrm>
        <a:off x="2594587" y="2575"/>
        <a:ext cx="1606485" cy="963891"/>
      </dsp:txXfrm>
    </dsp:sp>
    <dsp:sp modelId="{8DC9AA8B-699A-4469-9A95-9F45DF9BCA57}">
      <dsp:nvSpPr>
        <dsp:cNvPr id="0" name=""/>
        <dsp:cNvSpPr/>
      </dsp:nvSpPr>
      <dsp:spPr>
        <a:xfrm>
          <a:off x="4361721" y="2575"/>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CRM Architecture and CRM Development</a:t>
          </a:r>
          <a:endParaRPr lang="en-US" sz="1500" kern="1200" dirty="0">
            <a:latin typeface="Arial" panose="020B0604020202020204" pitchFamily="34" charset="0"/>
            <a:cs typeface="Arial" panose="020B0604020202020204" pitchFamily="34" charset="0"/>
          </a:endParaRPr>
        </a:p>
      </dsp:txBody>
      <dsp:txXfrm>
        <a:off x="4361721" y="2575"/>
        <a:ext cx="1606485" cy="963891"/>
      </dsp:txXfrm>
    </dsp:sp>
    <dsp:sp modelId="{32EBD11A-BE50-40FF-A0B8-0B43C97BAE33}">
      <dsp:nvSpPr>
        <dsp:cNvPr id="0" name=""/>
        <dsp:cNvSpPr/>
      </dsp:nvSpPr>
      <dsp:spPr>
        <a:xfrm>
          <a:off x="6128855" y="2575"/>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Digital Marketing</a:t>
          </a:r>
          <a:endParaRPr lang="en-US" sz="1500" kern="1200" dirty="0">
            <a:latin typeface="Arial" panose="020B0604020202020204" pitchFamily="34" charset="0"/>
            <a:cs typeface="Arial" panose="020B0604020202020204" pitchFamily="34" charset="0"/>
          </a:endParaRPr>
        </a:p>
      </dsp:txBody>
      <dsp:txXfrm>
        <a:off x="6128855" y="2575"/>
        <a:ext cx="1606485" cy="963891"/>
      </dsp:txXfrm>
    </dsp:sp>
    <dsp:sp modelId="{64FAF829-EE56-47AE-9532-A164456323F1}">
      <dsp:nvSpPr>
        <dsp:cNvPr id="0" name=""/>
        <dsp:cNvSpPr/>
      </dsp:nvSpPr>
      <dsp:spPr>
        <a:xfrm>
          <a:off x="7895989" y="2575"/>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Donor Communications</a:t>
          </a:r>
          <a:endParaRPr lang="en-US" sz="1500" kern="1200" dirty="0">
            <a:latin typeface="Arial" panose="020B0604020202020204" pitchFamily="34" charset="0"/>
            <a:cs typeface="Arial" panose="020B0604020202020204" pitchFamily="34" charset="0"/>
          </a:endParaRPr>
        </a:p>
      </dsp:txBody>
      <dsp:txXfrm>
        <a:off x="7895989" y="2575"/>
        <a:ext cx="1606485" cy="963891"/>
      </dsp:txXfrm>
    </dsp:sp>
    <dsp:sp modelId="{43895F13-C75E-4867-807A-89E82A762BDF}">
      <dsp:nvSpPr>
        <dsp:cNvPr id="0" name=""/>
        <dsp:cNvSpPr/>
      </dsp:nvSpPr>
      <dsp:spPr>
        <a:xfrm>
          <a:off x="827453" y="112711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Events and Stewardship</a:t>
          </a:r>
          <a:endParaRPr lang="en-US" sz="1500" kern="1200" dirty="0">
            <a:latin typeface="Arial" panose="020B0604020202020204" pitchFamily="34" charset="0"/>
            <a:cs typeface="Arial" panose="020B0604020202020204" pitchFamily="34" charset="0"/>
          </a:endParaRPr>
        </a:p>
      </dsp:txBody>
      <dsp:txXfrm>
        <a:off x="827453" y="1127114"/>
        <a:ext cx="1606485" cy="963891"/>
      </dsp:txXfrm>
    </dsp:sp>
    <dsp:sp modelId="{263FE6FB-3512-4C0D-B962-ADF8DEF977C9}">
      <dsp:nvSpPr>
        <dsp:cNvPr id="0" name=""/>
        <dsp:cNvSpPr/>
      </dsp:nvSpPr>
      <dsp:spPr>
        <a:xfrm>
          <a:off x="2627665" y="112711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Finance and Administration</a:t>
          </a:r>
          <a:endParaRPr lang="en-US" sz="1500" kern="1200" dirty="0">
            <a:latin typeface="Arial" panose="020B0604020202020204" pitchFamily="34" charset="0"/>
            <a:cs typeface="Arial" panose="020B0604020202020204" pitchFamily="34" charset="0"/>
          </a:endParaRPr>
        </a:p>
      </dsp:txBody>
      <dsp:txXfrm>
        <a:off x="2627665" y="1127114"/>
        <a:ext cx="1606485" cy="963891"/>
      </dsp:txXfrm>
    </dsp:sp>
    <dsp:sp modelId="{38692967-3173-4441-BA00-D71BE7C260E9}">
      <dsp:nvSpPr>
        <dsp:cNvPr id="0" name=""/>
        <dsp:cNvSpPr/>
      </dsp:nvSpPr>
      <dsp:spPr>
        <a:xfrm>
          <a:off x="4361721" y="112711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Gift Agreement Administration</a:t>
          </a:r>
          <a:endParaRPr lang="en-US" sz="1500" kern="1200" dirty="0">
            <a:latin typeface="Arial" panose="020B0604020202020204" pitchFamily="34" charset="0"/>
            <a:cs typeface="Arial" panose="020B0604020202020204" pitchFamily="34" charset="0"/>
          </a:endParaRPr>
        </a:p>
      </dsp:txBody>
      <dsp:txXfrm>
        <a:off x="4361721" y="1127114"/>
        <a:ext cx="1606485" cy="963891"/>
      </dsp:txXfrm>
    </dsp:sp>
    <dsp:sp modelId="{AE54D5A0-0281-47B2-8077-628DC9D13DDB}">
      <dsp:nvSpPr>
        <dsp:cNvPr id="0" name=""/>
        <dsp:cNvSpPr/>
      </dsp:nvSpPr>
      <dsp:spPr>
        <a:xfrm>
          <a:off x="6128855" y="112711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Gift Planning</a:t>
          </a:r>
          <a:endParaRPr lang="en-US" sz="1500" kern="1200" dirty="0">
            <a:latin typeface="Arial" panose="020B0604020202020204" pitchFamily="34" charset="0"/>
            <a:cs typeface="Arial" panose="020B0604020202020204" pitchFamily="34" charset="0"/>
          </a:endParaRPr>
        </a:p>
      </dsp:txBody>
      <dsp:txXfrm>
        <a:off x="6128855" y="1127114"/>
        <a:ext cx="1606485" cy="963891"/>
      </dsp:txXfrm>
    </dsp:sp>
    <dsp:sp modelId="{6277314F-4846-4674-B034-B73C7119142F}">
      <dsp:nvSpPr>
        <dsp:cNvPr id="0" name=""/>
        <dsp:cNvSpPr/>
      </dsp:nvSpPr>
      <dsp:spPr>
        <a:xfrm>
          <a:off x="7895989" y="112711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Information Technology</a:t>
          </a:r>
          <a:endParaRPr lang="en-US" sz="1500" kern="1200" dirty="0">
            <a:latin typeface="Arial" panose="020B0604020202020204" pitchFamily="34" charset="0"/>
            <a:cs typeface="Arial" panose="020B0604020202020204" pitchFamily="34" charset="0"/>
          </a:endParaRPr>
        </a:p>
      </dsp:txBody>
      <dsp:txXfrm>
        <a:off x="7895989" y="1127114"/>
        <a:ext cx="1606485" cy="963891"/>
      </dsp:txXfrm>
    </dsp:sp>
    <dsp:sp modelId="{FD50541B-5D30-43AA-B739-9E39C7698C80}">
      <dsp:nvSpPr>
        <dsp:cNvPr id="0" name=""/>
        <dsp:cNvSpPr/>
      </dsp:nvSpPr>
      <dsp:spPr>
        <a:xfrm>
          <a:off x="827453" y="225165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Internal Communications</a:t>
          </a:r>
          <a:endParaRPr lang="en-US" sz="1500" kern="1200" dirty="0">
            <a:latin typeface="Arial" panose="020B0604020202020204" pitchFamily="34" charset="0"/>
            <a:cs typeface="Arial" panose="020B0604020202020204" pitchFamily="34" charset="0"/>
          </a:endParaRPr>
        </a:p>
      </dsp:txBody>
      <dsp:txXfrm>
        <a:off x="827453" y="2251654"/>
        <a:ext cx="1606485" cy="963891"/>
      </dsp:txXfrm>
    </dsp:sp>
    <dsp:sp modelId="{9DFA3DC0-2497-459E-823F-1CD03A634418}">
      <dsp:nvSpPr>
        <dsp:cNvPr id="0" name=""/>
        <dsp:cNvSpPr/>
      </dsp:nvSpPr>
      <dsp:spPr>
        <a:xfrm>
          <a:off x="2582555" y="2167429"/>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Prospect Development</a:t>
          </a:r>
          <a:endParaRPr lang="en-US" sz="1500" kern="1200" dirty="0">
            <a:latin typeface="Arial" panose="020B0604020202020204" pitchFamily="34" charset="0"/>
            <a:cs typeface="Arial" panose="020B0604020202020204" pitchFamily="34" charset="0"/>
          </a:endParaRPr>
        </a:p>
      </dsp:txBody>
      <dsp:txXfrm>
        <a:off x="2582555" y="2167429"/>
        <a:ext cx="1606485" cy="963891"/>
      </dsp:txXfrm>
    </dsp:sp>
    <dsp:sp modelId="{CA875964-3C03-4B95-B61E-CCD2EA92815B}">
      <dsp:nvSpPr>
        <dsp:cNvPr id="0" name=""/>
        <dsp:cNvSpPr/>
      </dsp:nvSpPr>
      <dsp:spPr>
        <a:xfrm>
          <a:off x="4361721" y="225165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Data Management</a:t>
          </a:r>
          <a:endParaRPr lang="en-US" sz="1500" kern="1200" dirty="0">
            <a:latin typeface="Arial" panose="020B0604020202020204" pitchFamily="34" charset="0"/>
            <a:cs typeface="Arial" panose="020B0604020202020204" pitchFamily="34" charset="0"/>
          </a:endParaRPr>
        </a:p>
      </dsp:txBody>
      <dsp:txXfrm>
        <a:off x="4361721" y="2251654"/>
        <a:ext cx="1606485" cy="963891"/>
      </dsp:txXfrm>
    </dsp:sp>
    <dsp:sp modelId="{EE9400B8-DB82-4AA5-84CE-90ED0B048F42}">
      <dsp:nvSpPr>
        <dsp:cNvPr id="0" name=""/>
        <dsp:cNvSpPr/>
      </dsp:nvSpPr>
      <dsp:spPr>
        <a:xfrm>
          <a:off x="6128855" y="225165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Research &amp; Analytics </a:t>
          </a:r>
          <a:endParaRPr lang="en-US" sz="1500" kern="1200" dirty="0">
            <a:latin typeface="Arial" panose="020B0604020202020204" pitchFamily="34" charset="0"/>
            <a:cs typeface="Arial" panose="020B0604020202020204" pitchFamily="34" charset="0"/>
          </a:endParaRPr>
        </a:p>
      </dsp:txBody>
      <dsp:txXfrm>
        <a:off x="6128855" y="2251654"/>
        <a:ext cx="1606485" cy="963891"/>
      </dsp:txXfrm>
    </dsp:sp>
    <dsp:sp modelId="{6BA4CE34-48A0-407E-A1FD-FA3711AE1A69}">
      <dsp:nvSpPr>
        <dsp:cNvPr id="0" name=""/>
        <dsp:cNvSpPr/>
      </dsp:nvSpPr>
      <dsp:spPr>
        <a:xfrm>
          <a:off x="7895989" y="225165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a:latin typeface="Arial" panose="020B0604020202020204" pitchFamily="34" charset="0"/>
              <a:cs typeface="Arial" panose="020B0604020202020204" pitchFamily="34" charset="0"/>
            </a:rPr>
            <a:t>Training &amp; Outreach</a:t>
          </a:r>
          <a:endParaRPr lang="en-US" sz="1500" kern="1200" dirty="0">
            <a:latin typeface="Arial" panose="020B0604020202020204" pitchFamily="34" charset="0"/>
            <a:cs typeface="Arial" panose="020B0604020202020204" pitchFamily="34" charset="0"/>
          </a:endParaRPr>
        </a:p>
      </dsp:txBody>
      <dsp:txXfrm>
        <a:off x="7895989" y="2251654"/>
        <a:ext cx="1606485" cy="963891"/>
      </dsp:txXfrm>
    </dsp:sp>
    <dsp:sp modelId="{C17E3872-1F57-4F26-AD31-956C1B2DA727}">
      <dsp:nvSpPr>
        <dsp:cNvPr id="0" name=""/>
        <dsp:cNvSpPr/>
      </dsp:nvSpPr>
      <dsp:spPr>
        <a:xfrm>
          <a:off x="4361721" y="3376194"/>
          <a:ext cx="1606485" cy="963891"/>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Service Delivery &amp; Project Management Office</a:t>
          </a:r>
        </a:p>
      </dsp:txBody>
      <dsp:txXfrm>
        <a:off x="4361721" y="3376194"/>
        <a:ext cx="1606485" cy="9638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B9EC3A-E13F-074F-941F-6A83889A6E15}" type="datetimeFigureOut">
              <a:rPr lang="en-US" smtClean="0"/>
              <a:t>12/6/2022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0ACFBB-BA4F-304C-820C-DE0A21CB69C9}" type="slidenum">
              <a:rPr lang="en-US" smtClean="0"/>
              <a:t>‹#›</a:t>
            </a:fld>
            <a:endParaRPr lang="en-US"/>
          </a:p>
        </p:txBody>
      </p:sp>
    </p:spTree>
    <p:extLst>
      <p:ext uri="{BB962C8B-B14F-4D97-AF65-F5344CB8AC3E}">
        <p14:creationId xmlns:p14="http://schemas.microsoft.com/office/powerpoint/2010/main" val="120809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Ca9M2CswhOQ&amp;t=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Thanks so much for having me today. </a:t>
            </a:r>
            <a:r>
              <a:rPr lang="en-US" baseline="0" dirty="0" smtClean="0"/>
              <a:t>We have a slight shift in our agenda today. We are actually going to take our break from 9:45-10:00 where we will have our CU </a:t>
            </a:r>
            <a:r>
              <a:rPr lang="en-US" baseline="0" smtClean="0"/>
              <a:t>Foundation update at 10:00. </a:t>
            </a:r>
            <a:endParaRPr lang="en-US" baseline="0" dirty="0" smtClean="0"/>
          </a:p>
          <a:p>
            <a:endParaRPr lang="en-US" baseline="0" dirty="0" smtClean="0"/>
          </a:p>
          <a:p>
            <a:r>
              <a:rPr lang="en-US" baseline="0" dirty="0" smtClean="0"/>
              <a:t>As </a:t>
            </a:r>
            <a:r>
              <a:rPr lang="en-US" baseline="0" dirty="0"/>
              <a:t>you might remember from the business of higher education session, my boss Annie Baccary leads the system advancement office and is also an ELP alum. Annie generally does this presentation but had a conflict today. </a:t>
            </a:r>
          </a:p>
          <a:p>
            <a:endParaRPr lang="en-US" baseline="0" dirty="0"/>
          </a:p>
          <a:p>
            <a:r>
              <a:rPr lang="en-US" baseline="0" dirty="0"/>
              <a:t>While you are stuck with me instead, I will share that I am always excited to talk about advancement work, which I have dedicated almost 18 years of my life to. I’m also excited for you to participate in today’s session with one of the most passionate and visionary fundraisers out there, Jim Hodge as well as a some of the most talented fundraising professionals at CU. What you are going to hear from me this morning is more about the operations of advancement at CU and more of a general overview around our giving statistics, which as leaders within CU, you should be familiar with, but the individuals like Jim, Kyle, Christian, Jason, Audra, and Tom whom you will interact with today, they do the hard but incredible work of building relationships to unlock philanthropic passion from people who love CU and see it as a good investment. </a:t>
            </a:r>
          </a:p>
          <a:p>
            <a:endParaRPr lang="en-US" baseline="0" dirty="0" smtClean="0"/>
          </a:p>
          <a:p>
            <a:r>
              <a:rPr lang="en-US" baseline="0" dirty="0" smtClean="0"/>
              <a:t>Feel free to pop questions in chat or stop me if I say something that doesn’t make sense or needs clarity. There is a lot of jargon in the advancement world.</a:t>
            </a:r>
            <a:endParaRPr lang="en-US" baseline="0" dirty="0"/>
          </a:p>
          <a:p>
            <a:r>
              <a:rPr lang="en-US" baseline="0" dirty="0"/>
              <a:t>[The Next Slide is the agenda].</a:t>
            </a:r>
          </a:p>
        </p:txBody>
      </p:sp>
      <p:sp>
        <p:nvSpPr>
          <p:cNvPr id="4" name="Slide Number Placeholder 3"/>
          <p:cNvSpPr>
            <a:spLocks noGrp="1"/>
          </p:cNvSpPr>
          <p:nvPr>
            <p:ph type="sldNum" sz="quarter" idx="10"/>
          </p:nvPr>
        </p:nvSpPr>
        <p:spPr/>
        <p:txBody>
          <a:bodyPr/>
          <a:lstStyle/>
          <a:p>
            <a:fld id="{9D0ACFBB-BA4F-304C-820C-DE0A21CB69C9}" type="slidenum">
              <a:rPr lang="en-US" smtClean="0"/>
              <a:t>1</a:t>
            </a:fld>
            <a:endParaRPr lang="en-US"/>
          </a:p>
        </p:txBody>
      </p:sp>
    </p:spTree>
    <p:extLst>
      <p:ext uri="{BB962C8B-B14F-4D97-AF65-F5344CB8AC3E}">
        <p14:creationId xmlns:p14="http://schemas.microsoft.com/office/powerpoint/2010/main" val="24879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pause. Are there any questions about what</a:t>
            </a:r>
            <a:r>
              <a:rPr lang="en-US" baseline="0" dirty="0" smtClean="0"/>
              <a:t> I have covered so far before we take an in </a:t>
            </a:r>
            <a:r>
              <a:rPr lang="en-US" baseline="0" dirty="0"/>
              <a:t>depth look at last fiscal </a:t>
            </a:r>
            <a:r>
              <a:rPr lang="en-US" baseline="0" dirty="0" smtClean="0"/>
              <a:t>year?</a:t>
            </a:r>
          </a:p>
          <a:p>
            <a:endParaRPr lang="en-US" baseline="0" dirty="0" smtClean="0"/>
          </a:p>
          <a:p>
            <a:r>
              <a:rPr lang="en-US" baseline="0" dirty="0" smtClean="0"/>
              <a:t>Before we </a:t>
            </a:r>
            <a:r>
              <a:rPr lang="en-US" baseline="0" dirty="0"/>
              <a:t>look at the FY22 gift data, I’m curious about our higher education philanthropist in this room.</a:t>
            </a:r>
          </a:p>
          <a:p>
            <a:endParaRPr lang="en-US" baseline="0" dirty="0"/>
          </a:p>
          <a:p>
            <a:r>
              <a:rPr lang="en-US" b="1" baseline="0" dirty="0"/>
              <a:t>I’m going to ask you to complete this poll. </a:t>
            </a:r>
          </a:p>
          <a:p>
            <a:endParaRPr lang="en-US" b="1" baseline="0" dirty="0"/>
          </a:p>
          <a:p>
            <a:r>
              <a:rPr lang="en-US" b="1" baseline="0" dirty="0"/>
              <a:t>Did you make a gift to CU </a:t>
            </a:r>
            <a:r>
              <a:rPr lang="en-US" b="1" baseline="0" dirty="0" smtClean="0"/>
              <a:t>or other universities such as </a:t>
            </a:r>
            <a:r>
              <a:rPr lang="en-US" b="1" baseline="0" dirty="0"/>
              <a:t>your alma </a:t>
            </a:r>
            <a:r>
              <a:rPr lang="en-US" b="1" baseline="0" dirty="0" smtClean="0"/>
              <a:t>matters </a:t>
            </a:r>
            <a:r>
              <a:rPr lang="en-US" b="1" baseline="0" dirty="0"/>
              <a:t>in the last year?</a:t>
            </a:r>
          </a:p>
          <a:p>
            <a:endParaRPr lang="en-US" b="1" baseline="0" dirty="0"/>
          </a:p>
          <a:p>
            <a:r>
              <a:rPr lang="en-US" b="1" baseline="0" dirty="0"/>
              <a:t>Yes or </a:t>
            </a:r>
            <a:r>
              <a:rPr lang="en-US" b="1" baseline="0" dirty="0" smtClean="0"/>
              <a:t>No</a:t>
            </a:r>
            <a:endParaRPr lang="en-US" b="1" baseline="0" dirty="0"/>
          </a:p>
          <a:p>
            <a:endParaRPr lang="en-US" baseline="0" dirty="0"/>
          </a:p>
          <a:p>
            <a:r>
              <a:rPr lang="en-US" baseline="0" dirty="0"/>
              <a:t>Well so many of you are in good company, because in the last fiscal year, 4,727 current faculty and staff </a:t>
            </a:r>
            <a:r>
              <a:rPr lang="en-US" baseline="0" dirty="0" smtClean="0"/>
              <a:t>gave gifts totaling </a:t>
            </a:r>
            <a:r>
              <a:rPr lang="en-US" baseline="0" dirty="0"/>
              <a:t>$</a:t>
            </a:r>
            <a:r>
              <a:rPr lang="en-US" baseline="0" dirty="0" smtClean="0"/>
              <a:t>5,635,468 for the benefit of </a:t>
            </a:r>
            <a:r>
              <a:rPr lang="en-US" baseline="0" dirty="0" smtClean="0"/>
              <a:t>CU last fiscal year, including a $1M bequest from a faculty member. </a:t>
            </a:r>
            <a:endParaRPr lang="en-US" baseline="0" dirty="0"/>
          </a:p>
          <a:p>
            <a:endParaRPr lang="en-US" baseline="0" dirty="0"/>
          </a:p>
          <a:p>
            <a:r>
              <a:rPr lang="en-US" baseline="0" dirty="0"/>
              <a:t>While I’m not a CU alum, I do support UCCS’s bridge forward scholarship. As a first generation college student who grew up in Colorado Springs, UCCS’s mission and commitment to making education affordable and assessable to first generation students resonate with me</a:t>
            </a:r>
            <a:r>
              <a:rPr lang="en-US" baseline="0" dirty="0" smtClean="0"/>
              <a:t>. </a:t>
            </a:r>
            <a:endParaRPr lang="en-US" baseline="0" dirty="0"/>
          </a:p>
          <a:p>
            <a:endParaRPr lang="en-US" baseline="0" dirty="0"/>
          </a:p>
          <a:p>
            <a:r>
              <a:rPr lang="en-US" baseline="0" dirty="0"/>
              <a:t>Next slide, please.</a:t>
            </a:r>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10</a:t>
            </a:fld>
            <a:endParaRPr lang="en-US"/>
          </a:p>
        </p:txBody>
      </p:sp>
    </p:spTree>
    <p:extLst>
      <p:ext uri="{BB962C8B-B14F-4D97-AF65-F5344CB8AC3E}">
        <p14:creationId xmlns:p14="http://schemas.microsoft.com/office/powerpoint/2010/main" val="69044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Fiscal year 2022 was</a:t>
            </a:r>
            <a:r>
              <a:rPr lang="en-US" sz="1200" kern="1200" baseline="0" dirty="0">
                <a:solidFill>
                  <a:schemeClr val="tx1"/>
                </a:solidFill>
                <a:effectLst/>
                <a:latin typeface="+mn-lt"/>
                <a:ea typeface="+mn-ea"/>
                <a:cs typeface="+mn-cs"/>
              </a:rPr>
              <a:t> remarkable year. UCCS and CU Boulder achieved record breaking fundraising totals last year despite a volatile market and the great resignation. </a:t>
            </a:r>
            <a:endParaRPr lang="en-US" sz="1200" kern="1200" baseline="0" dirty="0" smtClean="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$377 million is a big number. I wanted to break that down a few ways to show how dedicated CU’s base of supporters are.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total, more than 44,000 donors made over 69,000 gifts to CU, which equated to nearly $1M in private support each day of last year. In this</a:t>
            </a:r>
            <a:r>
              <a:rPr lang="en-US" sz="1200" kern="1200" baseline="0" dirty="0">
                <a:solidFill>
                  <a:schemeClr val="tx1"/>
                </a:solidFill>
                <a:effectLst/>
                <a:latin typeface="+mn-lt"/>
                <a:ea typeface="+mn-ea"/>
                <a:cs typeface="+mn-cs"/>
              </a:rPr>
              <a:t> last fiscal year, we had nearly 15,000 more donors give in 2022 than the previous year. It’s important to note that </a:t>
            </a:r>
            <a:r>
              <a:rPr lang="en-US" sz="1200" kern="1200" dirty="0">
                <a:solidFill>
                  <a:schemeClr val="tx1"/>
                </a:solidFill>
                <a:effectLst/>
                <a:latin typeface="+mn-lt"/>
                <a:ea typeface="+mn-ea"/>
                <a:cs typeface="+mn-cs"/>
              </a:rPr>
              <a:t>93% of our gifts are less than $2,500, so it is the accumulation</a:t>
            </a:r>
            <a:r>
              <a:rPr lang="en-US" sz="1200" kern="1200" baseline="0" dirty="0">
                <a:solidFill>
                  <a:schemeClr val="tx1"/>
                </a:solidFill>
                <a:effectLst/>
                <a:latin typeface="+mn-lt"/>
                <a:ea typeface="+mn-ea"/>
                <a:cs typeface="+mn-cs"/>
              </a:rPr>
              <a:t> of a large number of smaller gifts as well as a small number of very large principal gifts that make up our annual fundraising totals.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0329DA9-C5D0-8B41-8CB7-0E27CAB03627}" type="slidenum">
              <a:rPr lang="en-US" smtClean="0"/>
              <a:t>11</a:t>
            </a:fld>
            <a:endParaRPr lang="en-US"/>
          </a:p>
        </p:txBody>
      </p:sp>
    </p:spTree>
    <p:extLst>
      <p:ext uri="{BB962C8B-B14F-4D97-AF65-F5344CB8AC3E}">
        <p14:creationId xmlns:p14="http://schemas.microsoft.com/office/powerpoint/2010/main" val="400389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take a quick second to recognize the hard work done by advancement to achieve these results. Collectively, the advancement organization at CU is responsible for garnering over$1M in private support per advancement employee each year. </a:t>
            </a:r>
            <a:r>
              <a:rPr lang="en-US" sz="1200" kern="1200" dirty="0" smtClean="0">
                <a:solidFill>
                  <a:schemeClr val="tx1"/>
                </a:solidFill>
                <a:effectLst/>
                <a:latin typeface="+mn-lt"/>
                <a:ea typeface="+mn-ea"/>
                <a:cs typeface="+mn-cs"/>
              </a:rPr>
              <a:t>This is an</a:t>
            </a:r>
            <a:r>
              <a:rPr lang="en-US" sz="1200" kern="1200" baseline="0" dirty="0" smtClean="0">
                <a:solidFill>
                  <a:schemeClr val="tx1"/>
                </a:solidFill>
                <a:effectLst/>
                <a:latin typeface="+mn-lt"/>
                <a:ea typeface="+mn-ea"/>
                <a:cs typeface="+mn-cs"/>
              </a:rPr>
              <a:t> overly simplistic way to show our work because it takes a lot more of the CU community to realize these gifts, it’s the students, faculty, staff and leadership </a:t>
            </a:r>
            <a:r>
              <a:rPr lang="en-US" sz="1200" kern="1200" baseline="0" dirty="0" err="1" smtClean="0">
                <a:solidFill>
                  <a:schemeClr val="tx1"/>
                </a:solidFill>
                <a:effectLst/>
                <a:latin typeface="+mn-lt"/>
                <a:ea typeface="+mn-ea"/>
                <a:cs typeface="+mn-cs"/>
              </a:rPr>
              <a:t>whow</a:t>
            </a:r>
            <a:r>
              <a:rPr lang="en-US" sz="1200" kern="1200" baseline="0" dirty="0" smtClean="0">
                <a:solidFill>
                  <a:schemeClr val="tx1"/>
                </a:solidFill>
                <a:effectLst/>
                <a:latin typeface="+mn-lt"/>
                <a:ea typeface="+mn-ea"/>
                <a:cs typeface="+mn-cs"/>
              </a:rPr>
              <a:t> are inspiring our donors and also building relationships with them. Our frontline fundraisers are really stewards and facilitators of these relationships to the university. </a:t>
            </a:r>
            <a:endParaRPr lang="en-US" dirty="0" smtClean="0"/>
          </a:p>
          <a:p>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12</a:t>
            </a:fld>
            <a:endParaRPr lang="en-US"/>
          </a:p>
        </p:txBody>
      </p:sp>
    </p:spTree>
    <p:extLst>
      <p:ext uri="{BB962C8B-B14F-4D97-AF65-F5344CB8AC3E}">
        <p14:creationId xmlns:p14="http://schemas.microsoft.com/office/powerpoint/2010/main" val="377519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it takes a lot of work to inspire that kind of private support. Last year, 1,772 proposals went under </a:t>
            </a:r>
            <a:r>
              <a:rPr lang="en-US" sz="1200" kern="1200" dirty="0" smtClean="0">
                <a:solidFill>
                  <a:schemeClr val="tx1"/>
                </a:solidFill>
                <a:effectLst/>
                <a:latin typeface="+mn-lt"/>
                <a:ea typeface="+mn-ea"/>
                <a:cs typeface="+mn-cs"/>
              </a:rPr>
              <a:t>consideration (so these were asks to donors made my development</a:t>
            </a:r>
            <a:r>
              <a:rPr lang="en-US" sz="1200" kern="1200" baseline="0" dirty="0" smtClean="0">
                <a:solidFill>
                  <a:schemeClr val="tx1"/>
                </a:solidFill>
                <a:effectLst/>
                <a:latin typeface="+mn-lt"/>
                <a:ea typeface="+mn-ea"/>
                <a:cs typeface="+mn-cs"/>
              </a:rPr>
              <a:t> office</a:t>
            </a:r>
            <a:r>
              <a:rPr lang="en-US" sz="1200" kern="1200" dirty="0" smtClean="0">
                <a:solidFill>
                  <a:schemeClr val="tx1"/>
                </a:solidFill>
                <a:effectLst/>
                <a:latin typeface="+mn-lt"/>
                <a:ea typeface="+mn-ea"/>
                <a:cs typeface="+mn-cs"/>
              </a:rPr>
              <a:t> for</a:t>
            </a:r>
            <a:r>
              <a:rPr lang="en-US" sz="1200" kern="1200" baseline="0" dirty="0" smtClean="0">
                <a:solidFill>
                  <a:schemeClr val="tx1"/>
                </a:solidFill>
                <a:effectLst/>
                <a:latin typeface="+mn-lt"/>
                <a:ea typeface="+mn-ea"/>
                <a:cs typeface="+mn-cs"/>
              </a:rPr>
              <a:t> philanthropic support to CU)</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and 1,030 were granted. Both figures are relatively flat from </a:t>
            </a:r>
            <a:r>
              <a:rPr lang="en-US" sz="1200" kern="1200" dirty="0" smtClean="0">
                <a:solidFill>
                  <a:schemeClr val="tx1"/>
                </a:solidFill>
                <a:effectLst/>
                <a:latin typeface="+mn-lt"/>
                <a:ea typeface="+mn-ea"/>
                <a:cs typeface="+mn-cs"/>
              </a:rPr>
              <a:t>2021, </a:t>
            </a:r>
            <a:r>
              <a:rPr lang="en-US" sz="1200" kern="1200" dirty="0">
                <a:solidFill>
                  <a:schemeClr val="tx1"/>
                </a:solidFill>
                <a:effectLst/>
                <a:latin typeface="+mn-lt"/>
                <a:ea typeface="+mn-ea"/>
                <a:cs typeface="+mn-cs"/>
              </a:rPr>
              <a:t>which is incredible considering</a:t>
            </a:r>
            <a:r>
              <a:rPr lang="en-US" sz="1200" kern="1200" baseline="0" dirty="0">
                <a:solidFill>
                  <a:schemeClr val="tx1"/>
                </a:solidFill>
                <a:effectLst/>
                <a:latin typeface="+mn-lt"/>
                <a:ea typeface="+mn-ea"/>
                <a:cs typeface="+mn-cs"/>
              </a:rPr>
              <a:t> that each campus was impacted by the great resignation and saw substantial turnover on some of their frontline teams. In addition to highlighting the incredible effort our frontline fundraisers, this also shows donors continue to be engaged and open to making major gifts to CU. The average size of the proposal was $306,000.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0329DA9-C5D0-8B41-8CB7-0E27CAB03627}" type="slidenum">
              <a:rPr lang="en-US" smtClean="0"/>
              <a:t>13</a:t>
            </a:fld>
            <a:endParaRPr lang="en-US"/>
          </a:p>
        </p:txBody>
      </p:sp>
    </p:spTree>
    <p:extLst>
      <p:ext uri="{BB962C8B-B14F-4D97-AF65-F5344CB8AC3E}">
        <p14:creationId xmlns:p14="http://schemas.microsoft.com/office/powerpoint/2010/main" val="329045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a:t>
            </a:r>
            <a:r>
              <a:rPr lang="en-US" sz="1200" kern="1200" dirty="0">
                <a:solidFill>
                  <a:schemeClr val="tx1"/>
                </a:solidFill>
                <a:effectLst/>
                <a:latin typeface="+mn-lt"/>
                <a:ea typeface="+mn-ea"/>
                <a:cs typeface="+mn-cs"/>
              </a:rPr>
              <a:t>all of those numbers are great, but philanthropy is really about impact and the impact that donors have on lives is real. We inspire donors not to get a big number. We do it so that donors can have an enduring and significant effect on what’s important to them.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Here are some tangible ways you can look at our fundraising totals. $65 million to support outcomes related to student success like scholarships and fellowships; $137 million for funds related to research and discovery; donors invested $43 million in CU’s </a:t>
            </a:r>
            <a:r>
              <a:rPr lang="en-US" sz="1200" kern="1200" dirty="0" smtClean="0">
                <a:solidFill>
                  <a:schemeClr val="tx1"/>
                </a:solidFill>
                <a:effectLst/>
                <a:latin typeface="+mn-lt"/>
                <a:ea typeface="+mn-ea"/>
                <a:cs typeface="+mn-cs"/>
              </a:rPr>
              <a:t>faculty through chairs and professorships; </a:t>
            </a:r>
            <a:r>
              <a:rPr lang="en-US" sz="1200" kern="1200" dirty="0">
                <a:solidFill>
                  <a:schemeClr val="tx1"/>
                </a:solidFill>
                <a:effectLst/>
                <a:latin typeface="+mn-lt"/>
                <a:ea typeface="+mn-ea"/>
                <a:cs typeface="+mn-cs"/>
              </a:rPr>
              <a:t>and with $180 million in support, health care initiatives across CU continue to be a major passion for our donors. </a:t>
            </a:r>
          </a:p>
          <a:p>
            <a:endParaRPr lang="en-US" dirty="0" smtClean="0"/>
          </a:p>
          <a:p>
            <a:r>
              <a:rPr lang="en-US" dirty="0" smtClean="0"/>
              <a:t>While</a:t>
            </a:r>
            <a:r>
              <a:rPr lang="en-US" baseline="0" dirty="0" smtClean="0"/>
              <a:t> not the largest category of giving last year, we are particular proud of the $65 million raised around student success. In fact, scholarships were the focus of an impact video that was shared at our Heritage Society luncheon last year. The Heritage Society is a giving society for donors who have informed us they have left CU in their estate plans. You will learn more about CU’s gift planning program in a moment when I turn things over to Jason Sprinkle our Executive Director shortly. I would like to share this three minute video with you. The students in these videos benefited from scholarships funded by some of our planned gift donors. For example the Eaton Family scholarship highlighted in this video the donors fund this scholarship through current giving and also have a large bequest to that same scholarship.</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rgbClr val="0563C1"/>
                </a:solidFill>
                <a:latin typeface="Californian FB" panose="0207040306080B030204" pitchFamily="18" charset="0"/>
                <a:ea typeface="Calibri" panose="020F0502020204030204" pitchFamily="34" charset="0"/>
                <a:hlinkClick r:id="rId3"/>
              </a:rPr>
              <a:t>https://www.youtube.com/watch?v=Ca9M2CswhOQ&amp;t=3</a:t>
            </a:r>
            <a:endParaRPr lang="en-US" u="sng" dirty="0" smtClean="0">
              <a:solidFill>
                <a:srgbClr val="0563C1"/>
              </a:solidFill>
              <a:latin typeface="Californian FB" panose="0207040306080B0302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https://giftplanning.cu.edu/cu-heritage-society  </a:t>
            </a:r>
          </a:p>
          <a:p>
            <a:endParaRPr lang="en-US" dirty="0"/>
          </a:p>
        </p:txBody>
      </p:sp>
      <p:sp>
        <p:nvSpPr>
          <p:cNvPr id="4" name="Slide Number Placeholder 3"/>
          <p:cNvSpPr>
            <a:spLocks noGrp="1"/>
          </p:cNvSpPr>
          <p:nvPr>
            <p:ph type="sldNum" sz="quarter" idx="5"/>
          </p:nvPr>
        </p:nvSpPr>
        <p:spPr/>
        <p:txBody>
          <a:bodyPr/>
          <a:lstStyle/>
          <a:p>
            <a:fld id="{E0329DA9-C5D0-8B41-8CB7-0E27CAB03627}" type="slidenum">
              <a:rPr lang="en-US" smtClean="0"/>
              <a:t>14</a:t>
            </a:fld>
            <a:endParaRPr lang="en-US"/>
          </a:p>
        </p:txBody>
      </p:sp>
    </p:spTree>
    <p:extLst>
      <p:ext uri="{BB962C8B-B14F-4D97-AF65-F5344CB8AC3E}">
        <p14:creationId xmlns:p14="http://schemas.microsoft.com/office/powerpoint/2010/main" val="176323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a:t>
            </a:r>
            <a:r>
              <a:rPr lang="en-US" baseline="0" dirty="0"/>
              <a:t> let’s spend some time looking forward.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CU’s consistent fundraising performance over the past three </a:t>
            </a:r>
            <a:r>
              <a:rPr lang="en-US" sz="1200" kern="1200" baseline="0" dirty="0" smtClean="0">
                <a:solidFill>
                  <a:schemeClr val="tx1"/>
                </a:solidFill>
                <a:effectLst/>
                <a:latin typeface="+mn-lt"/>
                <a:ea typeface="+mn-ea"/>
                <a:cs typeface="+mn-cs"/>
              </a:rPr>
              <a:t>years (in 2021 we raised 371M </a:t>
            </a:r>
            <a:r>
              <a:rPr lang="en-US" sz="1200" kern="1200" baseline="0" dirty="0">
                <a:solidFill>
                  <a:schemeClr val="tx1"/>
                </a:solidFill>
                <a:effectLst/>
                <a:latin typeface="+mn-lt"/>
                <a:ea typeface="+mn-ea"/>
                <a:cs typeface="+mn-cs"/>
              </a:rPr>
              <a:t>and in 2020 raised </a:t>
            </a:r>
            <a:r>
              <a:rPr lang="en-US" sz="1200" kern="1200" baseline="0" dirty="0" smtClean="0">
                <a:solidFill>
                  <a:schemeClr val="tx1"/>
                </a:solidFill>
                <a:effectLst/>
                <a:latin typeface="+mn-lt"/>
                <a:ea typeface="+mn-ea"/>
                <a:cs typeface="+mn-cs"/>
              </a:rPr>
              <a:t>456M) </a:t>
            </a:r>
            <a:r>
              <a:rPr lang="en-US" sz="1200" kern="1200" baseline="0" dirty="0">
                <a:solidFill>
                  <a:schemeClr val="tx1"/>
                </a:solidFill>
                <a:effectLst/>
                <a:latin typeface="+mn-lt"/>
                <a:ea typeface="+mn-ea"/>
                <a:cs typeface="+mn-cs"/>
              </a:rPr>
              <a:t>aligns with the pandemic inspired and social unrest giving that lead to record breaking years for institutions across the nation since 2020. Our campuses have set aggressive fundraising goals for this year but have some concerns over inflation and the possibility of a recession and our ability to recruit and retain talent.</a:t>
            </a:r>
          </a:p>
          <a:p>
            <a:endParaRPr lang="en-US" baseline="0" dirty="0"/>
          </a:p>
        </p:txBody>
      </p:sp>
      <p:sp>
        <p:nvSpPr>
          <p:cNvPr id="4" name="Slide Number Placeholder 3"/>
          <p:cNvSpPr>
            <a:spLocks noGrp="1"/>
          </p:cNvSpPr>
          <p:nvPr>
            <p:ph type="sldNum" sz="quarter" idx="10"/>
          </p:nvPr>
        </p:nvSpPr>
        <p:spPr/>
        <p:txBody>
          <a:bodyPr/>
          <a:lstStyle/>
          <a:p>
            <a:fld id="{9D0ACFBB-BA4F-304C-820C-DE0A21CB69C9}" type="slidenum">
              <a:rPr lang="en-US" smtClean="0"/>
              <a:t>15</a:t>
            </a:fld>
            <a:endParaRPr lang="en-US"/>
          </a:p>
        </p:txBody>
      </p:sp>
    </p:spTree>
    <p:extLst>
      <p:ext uri="{BB962C8B-B14F-4D97-AF65-F5344CB8AC3E}">
        <p14:creationId xmlns:p14="http://schemas.microsoft.com/office/powerpoint/2010/main" val="109465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55759"/>
                </a:solidFill>
                <a:latin typeface="Minion Pro"/>
              </a:rPr>
              <a:t>Research has found a statistically significant correlation between changes in total giving and values on the Standard &amp; Poor’s 500 Index (S&amp;P 500). Because stock market values are an indicator of financial and economic security, households and corporations are more likely to give when the stock market is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2008, the recession impacted giving and fundraising, from a macroeconomic standpoint, was down for several years before bouncing back to its previous high around 2013. But, philanthropists are charitable people by nature, so they continue to be as generous as their means enable them to be, even in down times. </a:t>
            </a:r>
            <a:r>
              <a:rPr lang="en-US" sz="1200" b="0" i="0" kern="1200" dirty="0" smtClean="0">
                <a:solidFill>
                  <a:schemeClr val="tx1"/>
                </a:solidFill>
                <a:effectLst/>
                <a:latin typeface="+mn-lt"/>
                <a:ea typeface="+mn-ea"/>
                <a:cs typeface="+mn-cs"/>
              </a:rPr>
              <a:t>Anecdotally,</a:t>
            </a:r>
            <a:r>
              <a:rPr lang="en-US" sz="1200" b="0" i="0" kern="1200" baseline="0" dirty="0" smtClean="0">
                <a:solidFill>
                  <a:schemeClr val="tx1"/>
                </a:solidFill>
                <a:effectLst/>
                <a:latin typeface="+mn-lt"/>
                <a:ea typeface="+mn-ea"/>
                <a:cs typeface="+mn-cs"/>
              </a:rPr>
              <a:t> many of our fundraising leadership are saying that they don’t feel their donors scaling back just yet. </a:t>
            </a:r>
            <a:r>
              <a:rPr lang="en-US" sz="1200" b="0" i="0" kern="1200" dirty="0" smtClean="0">
                <a:solidFill>
                  <a:schemeClr val="tx1"/>
                </a:solidFill>
                <a:effectLst/>
                <a:latin typeface="+mn-lt"/>
                <a:ea typeface="+mn-ea"/>
                <a:cs typeface="+mn-cs"/>
              </a:rPr>
              <a:t>Giving </a:t>
            </a:r>
            <a:r>
              <a:rPr lang="en-US" sz="1200" b="0" i="0" kern="1200" dirty="0">
                <a:solidFill>
                  <a:schemeClr val="tx1"/>
                </a:solidFill>
                <a:effectLst/>
                <a:latin typeface="+mn-lt"/>
                <a:ea typeface="+mn-ea"/>
                <a:cs typeface="+mn-cs"/>
              </a:rPr>
              <a:t>is ultimately driven by wealth and individual situations and is a very personal decision based on a lot of factors.</a:t>
            </a: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a recession, the base of donors shrinks. I mentioned that 93% of our donors give less than $2,500. That group starts to give less or stops giving. </a:t>
            </a:r>
            <a:r>
              <a:rPr lang="en-US" sz="1200" kern="1200" baseline="0" dirty="0" smtClean="0">
                <a:solidFill>
                  <a:schemeClr val="tx1"/>
                </a:solidFill>
                <a:effectLst/>
                <a:latin typeface="+mn-lt"/>
                <a:ea typeface="+mn-ea"/>
                <a:cs typeface="+mn-cs"/>
              </a:rPr>
              <a:t>We then become </a:t>
            </a:r>
            <a:r>
              <a:rPr lang="en-US" sz="1200" kern="1200" baseline="0" dirty="0">
                <a:solidFill>
                  <a:schemeClr val="tx1"/>
                </a:solidFill>
                <a:effectLst/>
                <a:latin typeface="+mn-lt"/>
                <a:ea typeface="+mn-ea"/>
                <a:cs typeface="+mn-cs"/>
              </a:rPr>
              <a:t>more reliant on principal </a:t>
            </a:r>
            <a:r>
              <a:rPr lang="en-US" sz="1200" kern="1200" baseline="0" dirty="0" smtClean="0">
                <a:solidFill>
                  <a:schemeClr val="tx1"/>
                </a:solidFill>
                <a:effectLst/>
                <a:latin typeface="+mn-lt"/>
                <a:ea typeface="+mn-ea"/>
                <a:cs typeface="+mn-cs"/>
              </a:rPr>
              <a:t>gifts, or gifts $1M+ </a:t>
            </a:r>
            <a:r>
              <a:rPr lang="en-US" sz="1200" kern="1200" baseline="0" dirty="0">
                <a:solidFill>
                  <a:schemeClr val="tx1"/>
                </a:solidFill>
                <a:effectLst/>
                <a:latin typeface="+mn-lt"/>
                <a:ea typeface="+mn-ea"/>
                <a:cs typeface="+mn-cs"/>
              </a:rPr>
              <a:t>to achieve fundraising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EB1E18-6A13-4027-BB95-238E02652E01}" type="slidenum">
              <a:rPr lang="en-US" smtClean="0"/>
              <a:t>16</a:t>
            </a:fld>
            <a:endParaRPr lang="en-US"/>
          </a:p>
        </p:txBody>
      </p:sp>
    </p:spTree>
    <p:extLst>
      <p:ext uri="{BB962C8B-B14F-4D97-AF65-F5344CB8AC3E}">
        <p14:creationId xmlns:p14="http://schemas.microsoft.com/office/powerpoint/2010/main" val="3205416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Philanthropy</a:t>
            </a:r>
            <a:r>
              <a:rPr lang="en-US" baseline="0" dirty="0" smtClean="0"/>
              <a:t> is a people business. </a:t>
            </a:r>
            <a:r>
              <a:rPr lang="en-US" dirty="0" smtClean="0"/>
              <a:t>The </a:t>
            </a:r>
            <a:r>
              <a:rPr lang="en-US" dirty="0"/>
              <a:t>great resignation</a:t>
            </a:r>
            <a:r>
              <a:rPr lang="en-US" baseline="0" dirty="0"/>
              <a:t> or rethink continues to impact staffing at every campus and system advancement. Turnover is as high as 30%, which is in line with advancement shops across the country. Advancement is continuing to refine recruitment and retention strategies to retain our talent. It’s becoming increasingly harder to recruit to Colorado with the cost of living what it is. At system advancement, we have had to shift to having more fully remote staff. </a:t>
            </a:r>
            <a:endParaRPr lang="en-US" dirty="0"/>
          </a:p>
        </p:txBody>
      </p:sp>
      <p:sp>
        <p:nvSpPr>
          <p:cNvPr id="4" name="Slide Number Placeholder 3"/>
          <p:cNvSpPr>
            <a:spLocks noGrp="1"/>
          </p:cNvSpPr>
          <p:nvPr>
            <p:ph type="sldNum" sz="quarter" idx="10"/>
          </p:nvPr>
        </p:nvSpPr>
        <p:spPr/>
        <p:txBody>
          <a:bodyPr/>
          <a:lstStyle/>
          <a:p>
            <a:fld id="{A7EB1E18-6A13-4027-BB95-238E02652E01}" type="slidenum">
              <a:rPr lang="en-US" smtClean="0"/>
              <a:t>17</a:t>
            </a:fld>
            <a:endParaRPr lang="en-US"/>
          </a:p>
        </p:txBody>
      </p:sp>
    </p:spTree>
    <p:extLst>
      <p:ext uri="{BB962C8B-B14F-4D97-AF65-F5344CB8AC3E}">
        <p14:creationId xmlns:p14="http://schemas.microsoft.com/office/powerpoint/2010/main" val="96311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It’s not all doom and gloom. </a:t>
            </a:r>
            <a:r>
              <a:rPr lang="en-US" baseline="0" dirty="0" smtClean="0"/>
              <a:t>Advancement remains cautiously optimistic in our ability to meet our system-wide goal of $394M this year, up from $377 last year. Like many of you, we are focusing on retention of </a:t>
            </a:r>
            <a:r>
              <a:rPr lang="en-US" baseline="0" dirty="0" smtClean="0"/>
              <a:t>talent, </a:t>
            </a:r>
            <a:r>
              <a:rPr lang="en-US" baseline="0" dirty="0" smtClean="0"/>
              <a:t>onboarding new staff, evolving our hybrid remote work and putting energy and focus into DEI practices through targeted goals, trainings, new hiring practices. </a:t>
            </a:r>
            <a:r>
              <a:rPr lang="en-US" baseline="0" dirty="0" smtClean="0"/>
              <a:t>We are </a:t>
            </a:r>
            <a:r>
              <a:rPr lang="en-US" baseline="0" dirty="0" smtClean="0"/>
              <a:t>collectively focused on building our pipeline of future donors through our alumni relations teams, annual giving practices and analytics. In time of economic uncertainty our development offices begin to pivot to work with donors on strategic and highly tax advantageous giving as well as more blended giving such as outright and planned gifts to maximize the current and future impact. Most importantly, we double down on our stewardship of those loyal donors who keep CU at the top of their philanthropic priorities. </a:t>
            </a:r>
            <a:endParaRPr lang="en-US" baseline="0" dirty="0"/>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9D0ACFBB-BA4F-304C-820C-DE0A21CB69C9}" type="slidenum">
              <a:rPr lang="en-US" smtClean="0"/>
              <a:t>18</a:t>
            </a:fld>
            <a:endParaRPr lang="en-US"/>
          </a:p>
        </p:txBody>
      </p:sp>
    </p:spTree>
    <p:extLst>
      <p:ext uri="{BB962C8B-B14F-4D97-AF65-F5344CB8AC3E}">
        <p14:creationId xmlns:p14="http://schemas.microsoft.com/office/powerpoint/2010/main" val="1791293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Any questions before Jason and I walk through some of our resources available online and the impact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19</a:t>
            </a:fld>
            <a:endParaRPr lang="en-US"/>
          </a:p>
        </p:txBody>
      </p:sp>
    </p:spTree>
    <p:extLst>
      <p:ext uri="{BB962C8B-B14F-4D97-AF65-F5344CB8AC3E}">
        <p14:creationId xmlns:p14="http://schemas.microsoft.com/office/powerpoint/2010/main" val="348600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today is to give</a:t>
            </a:r>
            <a:r>
              <a:rPr lang="en-US" baseline="0" dirty="0"/>
              <a:t> you an overview of the advancement organization at CU so you have a good basis of understanding as my colleagues take a deeper dive into our work throughout the morning. </a:t>
            </a:r>
          </a:p>
          <a:p>
            <a:endParaRPr lang="en-US" baseline="0" dirty="0"/>
          </a:p>
          <a:p>
            <a:r>
              <a:rPr lang="en-US" baseline="0" dirty="0"/>
              <a:t>I’ll start with a high level overview of the organization, give you a review of fiscal year 2022</a:t>
            </a:r>
          </a:p>
          <a:p>
            <a:endParaRPr lang="en-US" baseline="0" dirty="0">
              <a:solidFill>
                <a:srgbClr val="FF0000"/>
              </a:solidFill>
            </a:endParaRPr>
          </a:p>
          <a:p>
            <a:r>
              <a:rPr lang="en-US" baseline="0" dirty="0">
                <a:solidFill>
                  <a:srgbClr val="FF0000"/>
                </a:solidFill>
              </a:rPr>
              <a:t>and then share with you some thoughts about this year and why my colleagues and I are cautiously optimistic as we look forward. </a:t>
            </a:r>
          </a:p>
          <a:p>
            <a:endParaRPr lang="en-US" baseline="0" dirty="0">
              <a:solidFill>
                <a:srgbClr val="FF0000"/>
              </a:solidFill>
            </a:endParaRPr>
          </a:p>
          <a:p>
            <a:r>
              <a:rPr lang="en-US" baseline="0" dirty="0">
                <a:solidFill>
                  <a:srgbClr val="FF0000"/>
                </a:solidFill>
              </a:rPr>
              <a:t>[next slide]</a:t>
            </a:r>
          </a:p>
        </p:txBody>
      </p:sp>
      <p:sp>
        <p:nvSpPr>
          <p:cNvPr id="4" name="Slide Number Placeholder 3"/>
          <p:cNvSpPr>
            <a:spLocks noGrp="1"/>
          </p:cNvSpPr>
          <p:nvPr>
            <p:ph type="sldNum" sz="quarter" idx="10"/>
          </p:nvPr>
        </p:nvSpPr>
        <p:spPr/>
        <p:txBody>
          <a:bodyPr/>
          <a:lstStyle/>
          <a:p>
            <a:fld id="{9D0ACFBB-BA4F-304C-820C-DE0A21CB69C9}" type="slidenum">
              <a:rPr lang="en-US" smtClean="0"/>
              <a:t>2</a:t>
            </a:fld>
            <a:endParaRPr lang="en-US"/>
          </a:p>
        </p:txBody>
      </p:sp>
    </p:spTree>
    <p:extLst>
      <p:ext uri="{BB962C8B-B14F-4D97-AF65-F5344CB8AC3E}">
        <p14:creationId xmlns:p14="http://schemas.microsoft.com/office/powerpoint/2010/main" val="335795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a:t>
            </a:r>
            <a:r>
              <a:rPr lang="en-US" baseline="0" dirty="0"/>
              <a:t> by giving you an overview </a:t>
            </a:r>
            <a:r>
              <a:rPr lang="en-US" baseline="0" dirty="0" smtClean="0"/>
              <a:t>of advancement. </a:t>
            </a:r>
            <a:r>
              <a:rPr lang="en-US" baseline="0" dirty="0"/>
              <a:t>I also </a:t>
            </a:r>
            <a:r>
              <a:rPr lang="en-US" baseline="0" dirty="0" smtClean="0"/>
              <a:t>will provide more </a:t>
            </a:r>
            <a:r>
              <a:rPr lang="en-US" baseline="0" dirty="0"/>
              <a:t>clarity on my role and how I support </a:t>
            </a:r>
            <a:r>
              <a:rPr lang="en-US" baseline="0" dirty="0" smtClean="0"/>
              <a:t>CU a little further along in the presentation. </a:t>
            </a:r>
            <a:endParaRPr lang="en-US" baseline="0" dirty="0" smtClean="0"/>
          </a:p>
          <a:p>
            <a:endParaRPr lang="en-US" baseline="0" dirty="0" smtClean="0"/>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3</a:t>
            </a:fld>
            <a:endParaRPr lang="en-US"/>
          </a:p>
        </p:txBody>
      </p:sp>
    </p:spTree>
    <p:extLst>
      <p:ext uri="{BB962C8B-B14F-4D97-AF65-F5344CB8AC3E}">
        <p14:creationId xmlns:p14="http://schemas.microsoft.com/office/powerpoint/2010/main" val="31339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b="0" dirty="0"/>
              <a:t>What is advancement? There are a lot of definitions</a:t>
            </a:r>
            <a:r>
              <a:rPr lang="en-US" altLang="ja-JP" b="0" baseline="0" dirty="0"/>
              <a:t> of advancement out there, but I like this one because it defines advancement at CU today. </a:t>
            </a:r>
            <a:endParaRPr lang="en-US" altLang="ja-JP" b="0" dirty="0"/>
          </a:p>
          <a:p>
            <a:endParaRPr lang="en-US" altLang="ja-JP" b="1" dirty="0"/>
          </a:p>
          <a:p>
            <a:r>
              <a:rPr lang="ja-JP" altLang="en-US" b="1" dirty="0"/>
              <a:t>“</a:t>
            </a:r>
            <a:r>
              <a:rPr lang="en-US" altLang="ja-JP" b="1" dirty="0"/>
              <a:t>Advancement</a:t>
            </a:r>
            <a:r>
              <a:rPr lang="ja-JP" altLang="en-US" b="1" dirty="0"/>
              <a:t>”</a:t>
            </a:r>
            <a:r>
              <a:rPr lang="en-US" altLang="ja-JP" b="1" dirty="0"/>
              <a:t> </a:t>
            </a:r>
            <a:r>
              <a:rPr lang="en-US" altLang="ja-JP" dirty="0"/>
              <a:t>refers to a set of activities that build and enhance relationships between the university and its constituents. Or you can think of it as how we “advance” the university’s mission through these strategic relationships.</a:t>
            </a:r>
          </a:p>
          <a:p>
            <a:endParaRPr lang="en-US" altLang="en-US" dirty="0"/>
          </a:p>
          <a:p>
            <a:r>
              <a:rPr lang="en-US" altLang="en-US" dirty="0"/>
              <a:t>This</a:t>
            </a:r>
            <a:r>
              <a:rPr lang="en-US" altLang="en-US" baseline="0" dirty="0"/>
              <a:t> includes not only development and fundraising, but also alumni relations, which is now under the umbrella of each of the campus advancement organizations. Additionally, the Anschutz team continues to develop and grow its grateful patient program to broaden the university’s reach. Kyle Smith is one of our ELP cohort members this year and serves a leadership role on the Anschutz </a:t>
            </a:r>
            <a:r>
              <a:rPr lang="en-US" altLang="en-US" baseline="0" dirty="0" smtClean="0"/>
              <a:t>Advancement team </a:t>
            </a:r>
            <a:r>
              <a:rPr lang="en-US" altLang="en-US" baseline="0" dirty="0"/>
              <a:t>and works with donors who want to help save lives and cure diseases through their philanthropy as a result of the exceptional care they received from the CU Anschutz Medical </a:t>
            </a:r>
            <a:r>
              <a:rPr lang="en-US" altLang="en-US" baseline="0" dirty="0" smtClean="0"/>
              <a:t>Campus.</a:t>
            </a:r>
          </a:p>
          <a:p>
            <a:endParaRPr lang="en-US" altLang="en-US" baseline="0" dirty="0" smtClean="0"/>
          </a:p>
          <a:p>
            <a:r>
              <a:rPr lang="en-US" altLang="en-US" b="1" baseline="0" dirty="0" smtClean="0">
                <a:solidFill>
                  <a:srgbClr val="FF0000"/>
                </a:solidFill>
              </a:rPr>
              <a:t>Before, I move forward, </a:t>
            </a:r>
            <a:r>
              <a:rPr lang="en-US" altLang="en-US" b="1" baseline="0" dirty="0" smtClean="0">
                <a:solidFill>
                  <a:srgbClr val="FF0000"/>
                </a:solidFill>
              </a:rPr>
              <a:t>we are going to do a little activity. Shannon is going to launch a </a:t>
            </a:r>
            <a:r>
              <a:rPr lang="en-US" altLang="en-US" b="1" baseline="0" dirty="0" err="1" smtClean="0">
                <a:solidFill>
                  <a:srgbClr val="FF0000"/>
                </a:solidFill>
              </a:rPr>
              <a:t>menti</a:t>
            </a:r>
            <a:r>
              <a:rPr lang="en-US" altLang="en-US" b="1" baseline="0" dirty="0" smtClean="0">
                <a:solidFill>
                  <a:srgbClr val="FF0000"/>
                </a:solidFill>
              </a:rPr>
              <a:t> like we used last month. Using </a:t>
            </a:r>
            <a:r>
              <a:rPr lang="en-US" altLang="en-US" b="1" baseline="0" dirty="0" err="1" smtClean="0">
                <a:solidFill>
                  <a:srgbClr val="FF0000"/>
                </a:solidFill>
              </a:rPr>
              <a:t>Menti</a:t>
            </a:r>
            <a:r>
              <a:rPr lang="en-US" altLang="en-US" b="1" baseline="0" dirty="0" smtClean="0">
                <a:solidFill>
                  <a:srgbClr val="FF0000"/>
                </a:solidFill>
              </a:rPr>
              <a:t>, I </a:t>
            </a:r>
            <a:r>
              <a:rPr lang="en-US" altLang="en-US" b="1" baseline="0" dirty="0" smtClean="0">
                <a:solidFill>
                  <a:srgbClr val="FF0000"/>
                </a:solidFill>
              </a:rPr>
              <a:t>would be curious why you believe CU is a good investment for our constituents. Many of you are alums and donors, so why do you give to </a:t>
            </a:r>
            <a:r>
              <a:rPr lang="en-US" altLang="en-US" b="1" baseline="0" dirty="0" smtClean="0">
                <a:solidFill>
                  <a:srgbClr val="FF0000"/>
                </a:solidFill>
              </a:rPr>
              <a:t>CU or why do you think donors should give to CU.  </a:t>
            </a:r>
            <a:endParaRPr lang="en-US" altLang="en-US" b="1" baseline="0" dirty="0" smtClean="0">
              <a:solidFill>
                <a:srgbClr val="FF0000"/>
              </a:solidFill>
            </a:endParaRPr>
          </a:p>
          <a:p>
            <a:endParaRPr lang="en-US" altLang="en-US" b="1" baseline="0" dirty="0" smtClean="0">
              <a:solidFill>
                <a:srgbClr val="FF0000"/>
              </a:solidFill>
            </a:endParaRPr>
          </a:p>
          <a:p>
            <a:r>
              <a:rPr lang="en-US" altLang="en-US" b="1" baseline="0" dirty="0" smtClean="0">
                <a:solidFill>
                  <a:srgbClr val="FF0000"/>
                </a:solidFill>
              </a:rPr>
              <a:t>After results, let’s keep these examples front and center since sometimes the “why” gets lost when you start talking through the structures and operations of a program</a:t>
            </a:r>
            <a:r>
              <a:rPr lang="en-US" altLang="en-US" b="1" baseline="0" dirty="0" smtClean="0">
                <a:solidFill>
                  <a:srgbClr val="FF0000"/>
                </a:solidFill>
              </a:rPr>
              <a:t>.</a:t>
            </a:r>
          </a:p>
          <a:p>
            <a:endParaRPr lang="en-US" altLang="en-US" b="1" baseline="0" dirty="0" smtClean="0">
              <a:solidFill>
                <a:srgbClr val="FF0000"/>
              </a:solidFill>
            </a:endParaRPr>
          </a:p>
          <a:p>
            <a:r>
              <a:rPr lang="en-US" altLang="en-US" b="1" baseline="0" dirty="0" smtClean="0">
                <a:solidFill>
                  <a:srgbClr val="FF0000"/>
                </a:solidFill>
              </a:rPr>
              <a:t>Examples: </a:t>
            </a:r>
          </a:p>
          <a:p>
            <a:pPr marL="171450" indent="-171450">
              <a:buFont typeface="Arial" panose="020B0604020202020204" pitchFamily="34" charset="0"/>
              <a:buChar char="•"/>
            </a:pPr>
            <a:r>
              <a:rPr lang="en-US" altLang="en-US" b="1" baseline="0" dirty="0" smtClean="0">
                <a:solidFill>
                  <a:srgbClr val="FF0000"/>
                </a:solidFill>
              </a:rPr>
              <a:t>major public universities like CU do things for society that no other institution can do</a:t>
            </a:r>
          </a:p>
          <a:p>
            <a:pPr marL="171450" indent="-171450">
              <a:buFont typeface="Arial" panose="020B0604020202020204" pitchFamily="34" charset="0"/>
              <a:buChar char="•"/>
            </a:pPr>
            <a:r>
              <a:rPr lang="en-US" altLang="en-US" b="1" baseline="0" dirty="0" smtClean="0">
                <a:solidFill>
                  <a:srgbClr val="FF0000"/>
                </a:solidFill>
              </a:rPr>
              <a:t>Whatever a donor’s passion, they can find it at CU</a:t>
            </a:r>
          </a:p>
          <a:p>
            <a:pPr marL="171450" indent="-171450">
              <a:buFont typeface="Arial" panose="020B0604020202020204" pitchFamily="34" charset="0"/>
              <a:buChar char="•"/>
            </a:pPr>
            <a:r>
              <a:rPr lang="en-US" altLang="en-US" b="1" baseline="0" dirty="0" smtClean="0">
                <a:solidFill>
                  <a:srgbClr val="FF0000"/>
                </a:solidFill>
              </a:rPr>
              <a:t>We are a time-tested, reliable investment for donors</a:t>
            </a:r>
          </a:p>
          <a:p>
            <a:pPr marL="171450" indent="-171450">
              <a:buFont typeface="Arial" panose="020B0604020202020204" pitchFamily="34" charset="0"/>
              <a:buChar char="•"/>
            </a:pPr>
            <a:r>
              <a:rPr lang="en-US" altLang="en-US" b="1" baseline="0" dirty="0" smtClean="0">
                <a:solidFill>
                  <a:srgbClr val="FF0000"/>
                </a:solidFill>
              </a:rPr>
              <a:t>Donors gifts can have a multiplier effect</a:t>
            </a:r>
            <a:endParaRPr lang="en-US" altLang="en-US" b="1" baseline="0" dirty="0">
              <a:solidFill>
                <a:srgbClr val="FF0000"/>
              </a:solidFill>
            </a:endParaRPr>
          </a:p>
          <a:p>
            <a:pPr marL="171450" indent="-171450">
              <a:buFont typeface="Arial" panose="020B0604020202020204" pitchFamily="34" charset="0"/>
              <a:buChar char="•"/>
            </a:pPr>
            <a:r>
              <a:rPr lang="en-US" altLang="en-US" b="1" baseline="0" dirty="0" smtClean="0">
                <a:solidFill>
                  <a:srgbClr val="FF0000"/>
                </a:solidFill>
              </a:rPr>
              <a:t>We treat donors as partners and co-visionaries</a:t>
            </a:r>
          </a:p>
        </p:txBody>
      </p:sp>
      <p:sp>
        <p:nvSpPr>
          <p:cNvPr id="4" name="Slide Number Placeholder 3"/>
          <p:cNvSpPr>
            <a:spLocks noGrp="1"/>
          </p:cNvSpPr>
          <p:nvPr>
            <p:ph type="sldNum" sz="quarter" idx="10"/>
          </p:nvPr>
        </p:nvSpPr>
        <p:spPr/>
        <p:txBody>
          <a:bodyPr/>
          <a:lstStyle/>
          <a:p>
            <a:fld id="{9D0ACFBB-BA4F-304C-820C-DE0A21CB69C9}" type="slidenum">
              <a:rPr lang="en-US" smtClean="0"/>
              <a:t>4</a:t>
            </a:fld>
            <a:endParaRPr lang="en-US"/>
          </a:p>
        </p:txBody>
      </p:sp>
    </p:spTree>
    <p:extLst>
      <p:ext uri="{BB962C8B-B14F-4D97-AF65-F5344CB8AC3E}">
        <p14:creationId xmlns:p14="http://schemas.microsoft.com/office/powerpoint/2010/main" val="76102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Advancement</a:t>
            </a:r>
            <a:r>
              <a:rPr lang="en-US" baseline="0" dirty="0"/>
              <a:t> at CU is </a:t>
            </a:r>
            <a:r>
              <a:rPr lang="en-US" baseline="0" dirty="0" smtClean="0"/>
              <a:t>quite unique structurally as it is made </a:t>
            </a:r>
            <a:r>
              <a:rPr lang="en-US" baseline="0" dirty="0"/>
              <a:t>up of six different </a:t>
            </a:r>
            <a:r>
              <a:rPr lang="en-US" baseline="0" dirty="0" smtClean="0"/>
              <a:t>entities, and under six distinct leaders. There are approximately </a:t>
            </a:r>
            <a:r>
              <a:rPr lang="en-US" baseline="0" dirty="0" smtClean="0"/>
              <a:t>375 </a:t>
            </a:r>
            <a:r>
              <a:rPr lang="en-US" baseline="0" dirty="0" smtClean="0"/>
              <a:t>of us. </a:t>
            </a:r>
            <a:endParaRPr lang="en-US" baseline="0" dirty="0"/>
          </a:p>
          <a:p>
            <a:endParaRPr lang="en-US" baseline="0" dirty="0"/>
          </a:p>
          <a:p>
            <a:pPr marL="171450" indent="-171450">
              <a:buFontTx/>
              <a:buChar char="-"/>
            </a:pPr>
            <a:r>
              <a:rPr lang="en-US" baseline="0" dirty="0"/>
              <a:t>Four campus offices, which lead most frontline fundraising and engagement efforts. </a:t>
            </a:r>
          </a:p>
          <a:p>
            <a:pPr marL="171450" indent="-171450">
              <a:buFontTx/>
              <a:buChar char="-"/>
            </a:pPr>
            <a:endParaRPr lang="en-US" baseline="0" dirty="0"/>
          </a:p>
          <a:p>
            <a:pPr marL="171450" indent="-171450">
              <a:buFontTx/>
              <a:buChar char="-"/>
            </a:pPr>
            <a:r>
              <a:rPr lang="en-US" baseline="0" dirty="0"/>
              <a:t>There is also the system or central </a:t>
            </a:r>
            <a:r>
              <a:rPr lang="en-US" baseline="0" dirty="0" smtClean="0"/>
              <a:t>advancement office</a:t>
            </a:r>
            <a:r>
              <a:rPr lang="en-US" baseline="0" dirty="0"/>
              <a:t>, where I work. Alongside the foundation, we provide a number of support services to enhance advancement’s operations and provide economies of scale. </a:t>
            </a:r>
          </a:p>
          <a:p>
            <a:pPr marL="171450" indent="-171450">
              <a:buFontTx/>
              <a:buChar char="-"/>
            </a:pPr>
            <a:endParaRPr lang="en-US" baseline="0" dirty="0"/>
          </a:p>
          <a:p>
            <a:pPr marL="171450" indent="-171450">
              <a:buFontTx/>
              <a:buChar char="-"/>
            </a:pPr>
            <a:r>
              <a:rPr lang="en-US" baseline="0" dirty="0"/>
              <a:t>We also have the CU Foundation, which serves as the university’s bank. You will hear later from the foundation’s president and </a:t>
            </a:r>
            <a:r>
              <a:rPr lang="en-US" baseline="0" dirty="0" smtClean="0"/>
              <a:t>CFO, Jack Finlaw. </a:t>
            </a:r>
            <a:r>
              <a:rPr lang="en-US" baseline="0" dirty="0"/>
              <a:t>At a high level, the foundation accepts gifts, administers gifts, and invests the university’s endowment. And they do it incredibly well. Our endowment consistently performs in the top quartile of university endowments when compared to peers. </a:t>
            </a:r>
          </a:p>
          <a:p>
            <a:pPr marL="0" indent="0">
              <a:buFontTx/>
              <a:buNone/>
            </a:pPr>
            <a:endParaRPr lang="en-US" baseline="0" dirty="0"/>
          </a:p>
          <a:p>
            <a:pPr marL="0" indent="0">
              <a:buFontTx/>
              <a:buNone/>
            </a:pPr>
            <a:r>
              <a:rPr lang="en-US" baseline="0" dirty="0"/>
              <a:t>I recall during our business of higher </a:t>
            </a:r>
            <a:r>
              <a:rPr lang="en-US" baseline="0" dirty="0" err="1"/>
              <a:t>ed</a:t>
            </a:r>
            <a:r>
              <a:rPr lang="en-US" baseline="0" dirty="0"/>
              <a:t> session where we did the tour when you saw the CU Foundation office and the System Advancement office there were a number of questions around the difference between the two entities. </a:t>
            </a:r>
            <a:r>
              <a:rPr lang="en-US" baseline="0" dirty="0" smtClean="0"/>
              <a:t>At the end of today, I hope you have more clarity about this, but feel free to post questions in chat or contact me or Saskia if you continue to have questions. </a:t>
            </a:r>
            <a:endParaRPr lang="en-US" baseline="0" dirty="0"/>
          </a:p>
          <a:p>
            <a:pPr marL="0" indent="0">
              <a:buFontTx/>
              <a:buNone/>
            </a:pPr>
            <a:endParaRPr lang="en-US" baseline="0" dirty="0"/>
          </a:p>
          <a:p>
            <a:pPr marL="0" indent="0">
              <a:buFontTx/>
              <a:buNone/>
            </a:pPr>
            <a:r>
              <a:rPr lang="en-US" baseline="0" dirty="0"/>
              <a:t>Next </a:t>
            </a:r>
            <a:r>
              <a:rPr lang="en-US" baseline="0" dirty="0" smtClean="0"/>
              <a:t>slide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D0ACFBB-BA4F-304C-820C-DE0A21CB69C9}" type="slidenum">
              <a:rPr lang="en-US" smtClean="0"/>
              <a:t>5</a:t>
            </a:fld>
            <a:endParaRPr lang="en-US"/>
          </a:p>
        </p:txBody>
      </p:sp>
    </p:spTree>
    <p:extLst>
      <p:ext uri="{BB962C8B-B14F-4D97-AF65-F5344CB8AC3E}">
        <p14:creationId xmlns:p14="http://schemas.microsoft.com/office/powerpoint/2010/main" val="206212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campus</a:t>
            </a:r>
            <a:r>
              <a:rPr lang="en-US" baseline="0" dirty="0"/>
              <a:t> is led by a Vice Chancellor for advancement who reports directly to their respective campus chancellor.</a:t>
            </a:r>
          </a:p>
          <a:p>
            <a:endParaRPr lang="en-US" baseline="0" dirty="0"/>
          </a:p>
          <a:p>
            <a:r>
              <a:rPr lang="en-US" baseline="0" dirty="0"/>
              <a:t>Martin Wood, whom you met when we were in Colorado Springs has been at UCCS for over 30 years. Scott Arthur has been leading the Anschutz advancement team for eight years. Melisa Baldwin is newer to CU, having been at CU Denver for about 4 years. And, Katy Kotlarczyk is the Vice Chancellor for Advancement at CU Boulder in her second year. Katy is also an ELP alum and previously worked with me and Annie at System </a:t>
            </a:r>
            <a:r>
              <a:rPr lang="en-US" baseline="0" dirty="0" smtClean="0"/>
              <a:t>Advancement and has been with CU for over 12 years.</a:t>
            </a:r>
            <a:endParaRPr lang="en-US" baseline="0" dirty="0"/>
          </a:p>
          <a:p>
            <a:endParaRPr lang="en-US" baseline="0" dirty="0"/>
          </a:p>
          <a:p>
            <a:r>
              <a:rPr lang="en-US" baseline="0" dirty="0"/>
              <a:t>Next slide.</a:t>
            </a:r>
          </a:p>
          <a:p>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6</a:t>
            </a:fld>
            <a:endParaRPr lang="en-US"/>
          </a:p>
        </p:txBody>
      </p:sp>
    </p:spTree>
    <p:extLst>
      <p:ext uri="{BB962C8B-B14F-4D97-AF65-F5344CB8AC3E}">
        <p14:creationId xmlns:p14="http://schemas.microsoft.com/office/powerpoint/2010/main" val="40134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Baccary is the</a:t>
            </a:r>
            <a:r>
              <a:rPr lang="en-US" baseline="0" dirty="0"/>
              <a:t> </a:t>
            </a:r>
            <a:r>
              <a:rPr lang="en-US" baseline="0" dirty="0" smtClean="0"/>
              <a:t>associate vice </a:t>
            </a:r>
            <a:r>
              <a:rPr lang="en-US" baseline="0" dirty="0"/>
              <a:t>president leading the system </a:t>
            </a:r>
            <a:r>
              <a:rPr lang="en-US" baseline="0" dirty="0" smtClean="0"/>
              <a:t>advancement </a:t>
            </a:r>
            <a:r>
              <a:rPr lang="en-US" baseline="0" dirty="0"/>
              <a:t>office and a member of the President’s cabinet. Jack Finlaw is the president and CEO of the CU Foundation. He and Annie work closely together to support the campus advancement operations. Annie, Jack and the four campus vice chancellors meet twice a month to stay coordinated and work together on strategic initiatives. </a:t>
            </a:r>
          </a:p>
          <a:p>
            <a:endParaRPr lang="en-US" baseline="0" dirty="0"/>
          </a:p>
          <a:p>
            <a:r>
              <a:rPr lang="en-US" baseline="0" dirty="0"/>
              <a:t>Since the CU Foundation is a separate 501c3 organization, Jack reports to a separate board of directors and is responsible to them for carrying out the CU Foundation’s mission in support of CU</a:t>
            </a:r>
            <a:r>
              <a:rPr lang="en-US" baseline="0" dirty="0" smtClean="0"/>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D0ACFBB-BA4F-304C-820C-DE0A21CB69C9}" type="slidenum">
              <a:rPr lang="en-US" smtClean="0"/>
              <a:t>7</a:t>
            </a:fld>
            <a:endParaRPr lang="en-US"/>
          </a:p>
        </p:txBody>
      </p:sp>
    </p:spTree>
    <p:extLst>
      <p:ext uri="{BB962C8B-B14F-4D97-AF65-F5344CB8AC3E}">
        <p14:creationId xmlns:p14="http://schemas.microsoft.com/office/powerpoint/2010/main" val="112865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all of the 16 system advancement teams that currently work in a </a:t>
            </a:r>
            <a:r>
              <a:rPr lang="en-US" baseline="0" dirty="0" smtClean="0"/>
              <a:t>hybrid, remote </a:t>
            </a:r>
            <a:r>
              <a:rPr lang="en-US" baseline="0" dirty="0"/>
              <a:t>and in-person schedule at the Grant Street office that you visited in September. Approximately </a:t>
            </a:r>
            <a:r>
              <a:rPr lang="en-US" baseline="0" dirty="0" smtClean="0"/>
              <a:t>80-90 </a:t>
            </a:r>
            <a:r>
              <a:rPr lang="en-US" baseline="0" dirty="0"/>
              <a:t>staff, depending on the day, make up these teams and our current charge is to support CU’s fundraising and engagement goals by empowering our people and strengthening our processes, data and technology. </a:t>
            </a:r>
          </a:p>
          <a:p>
            <a:r>
              <a:rPr lang="en-US" baseline="0" dirty="0"/>
              <a:t/>
            </a:r>
            <a:br>
              <a:rPr lang="en-US" baseline="0" dirty="0"/>
            </a:br>
            <a:r>
              <a:rPr lang="en-US" baseline="0" dirty="0"/>
              <a:t>I oversee 8 of these teams and work closely with a project team that is leading the conversion of our customer relationship management platform, which is moving from an old, dated platform, to Salesforce early next </a:t>
            </a:r>
            <a:r>
              <a:rPr lang="en-US" baseline="0" dirty="0" smtClean="0"/>
              <a:t>spring.  </a:t>
            </a:r>
            <a:endParaRPr lang="en-US" altLang="en-US" dirty="0"/>
          </a:p>
          <a:p>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8</a:t>
            </a:fld>
            <a:endParaRPr lang="en-US"/>
          </a:p>
        </p:txBody>
      </p:sp>
    </p:spTree>
    <p:extLst>
      <p:ext uri="{BB962C8B-B14F-4D97-AF65-F5344CB8AC3E}">
        <p14:creationId xmlns:p14="http://schemas.microsoft.com/office/powerpoint/2010/main" val="156921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system</a:t>
            </a:r>
            <a:r>
              <a:rPr lang="en-US" baseline="0" dirty="0"/>
              <a:t> advancement</a:t>
            </a:r>
            <a:r>
              <a:rPr lang="en-US" dirty="0"/>
              <a:t> leadership </a:t>
            </a:r>
            <a:r>
              <a:rPr lang="en-US" dirty="0" smtClean="0"/>
              <a:t>team</a:t>
            </a:r>
            <a:r>
              <a:rPr lang="en-US" baseline="0" dirty="0" smtClean="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may recall from Business of Higher Ed session, Annie shared she had a background raising money for private equity and hedge funds but left that industry to find one with a soul. She joined CU in 2014 and has </a:t>
            </a:r>
            <a:r>
              <a:rPr lang="en-US" baseline="0" dirty="0" smtClean="0"/>
              <a:t>had various </a:t>
            </a:r>
            <a:r>
              <a:rPr lang="en-US" baseline="0" dirty="0"/>
              <a:t>progressively responsible operational roles in advancement</a:t>
            </a:r>
            <a:r>
              <a:rPr lang="en-US" baseline="0" dirty="0" smtClean="0"/>
              <a:t>.</a:t>
            </a:r>
            <a:r>
              <a:rPr lang="en-US" baseline="0" dirty="0"/>
              <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Tim Skillern oversees our marketing, communications and annual giving efforts. His team is responsible for donor storytelling, internal communications and the solicitation of gifts of less than $25,000</a:t>
            </a:r>
            <a:r>
              <a:rPr lang="en-US" alt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Eric Howell oversees the team who manages our CRM and associated technologies. He is </a:t>
            </a:r>
            <a:r>
              <a:rPr lang="en-US" baseline="0" dirty="0" smtClean="0"/>
              <a:t>leading the conversion of advancement’s CRM in a project called </a:t>
            </a:r>
            <a:r>
              <a:rPr lang="en-US" baseline="0" dirty="0" err="1" smtClean="0"/>
              <a:t>NextGen</a:t>
            </a:r>
            <a:r>
              <a:rPr lang="en-US" baseline="0" dirty="0" smtClean="0"/>
              <a:t>.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Ann Beauvais supports the leadership team on budget and business operations needs. Josh Brumley is our cultural ambassador and supports the leadership team on HR and org dev initiatives. Stacy is our program coordinator and scrum master as we manage our work through an agile practice.</a:t>
            </a:r>
            <a:endParaRPr lang="en-US" altLang="en-US" dirty="0"/>
          </a:p>
          <a:p>
            <a:endParaRPr lang="en-US" baseline="0" dirty="0"/>
          </a:p>
          <a:p>
            <a:r>
              <a:rPr lang="en-US" baseline="0" dirty="0"/>
              <a:t>I oversee a number of teams focused on development, data services and </a:t>
            </a:r>
            <a:r>
              <a:rPr lang="en-US" baseline="0" dirty="0" smtClean="0"/>
              <a:t>operations. </a:t>
            </a:r>
            <a:r>
              <a:rPr lang="en-US" baseline="0" dirty="0"/>
              <a:t>I have been in my current role for three years and one year prior to </a:t>
            </a:r>
            <a:r>
              <a:rPr lang="en-US" baseline="0" dirty="0" smtClean="0"/>
              <a:t>that with </a:t>
            </a:r>
            <a:r>
              <a:rPr lang="en-US" baseline="0" dirty="0"/>
              <a:t>CU </a:t>
            </a:r>
            <a:r>
              <a:rPr lang="en-US" baseline="0" dirty="0" smtClean="0"/>
              <a:t>Boulder Advancement. </a:t>
            </a:r>
            <a:r>
              <a:rPr lang="en-US" baseline="0" dirty="0"/>
              <a:t>Prior to joining CU, I spent 14 years at Louisiana State University in various advancement roles and served a large portion of my time there leading their advancement services team, which is a smaller version of our system advancement team but with a similar composition. </a:t>
            </a:r>
          </a:p>
          <a:p>
            <a:endParaRPr lang="en-US" baseline="0" dirty="0"/>
          </a:p>
          <a:p>
            <a:r>
              <a:rPr lang="en-US" baseline="0" dirty="0"/>
              <a:t>I’m a Colorado native, and I’m so lucky that I get to do what I love, in a place that I love, for an organization that shares my passion for education and research. What’s even better is that almost anyone who works in advancement will share this sentiment. </a:t>
            </a:r>
          </a:p>
          <a:p>
            <a:endParaRPr lang="en-US" dirty="0"/>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9D0ACFBB-BA4F-304C-820C-DE0A21CB69C9}" type="slidenum">
              <a:rPr lang="en-US" smtClean="0"/>
              <a:t>9</a:t>
            </a:fld>
            <a:endParaRPr lang="en-US"/>
          </a:p>
        </p:txBody>
      </p:sp>
    </p:spTree>
    <p:extLst>
      <p:ext uri="{BB962C8B-B14F-4D97-AF65-F5344CB8AC3E}">
        <p14:creationId xmlns:p14="http://schemas.microsoft.com/office/powerpoint/2010/main" val="283978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Coll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8" y="-67377"/>
            <a:ext cx="12190783" cy="6925377"/>
          </a:xfrm>
          <a:prstGeom prst="rect">
            <a:avLst/>
          </a:prstGeom>
          <a:effectLst>
            <a:reflection endPos="0" dir="5400000" sy="-100000" algn="bl" rotWithShape="0"/>
          </a:effectLst>
        </p:spPr>
      </p:pic>
      <p:sp>
        <p:nvSpPr>
          <p:cNvPr id="12" name="Snip Single Corner Rectangle 11"/>
          <p:cNvSpPr/>
          <p:nvPr userDrawn="1"/>
        </p:nvSpPr>
        <p:spPr>
          <a:xfrm>
            <a:off x="1780676" y="1934678"/>
            <a:ext cx="8781448" cy="2252311"/>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Content Placeholder 13"/>
          <p:cNvSpPr>
            <a:spLocks noGrp="1"/>
          </p:cNvSpPr>
          <p:nvPr>
            <p:ph sz="quarter" idx="10" hasCustomPrompt="1"/>
          </p:nvPr>
        </p:nvSpPr>
        <p:spPr>
          <a:xfrm>
            <a:off x="2097024" y="2161731"/>
            <a:ext cx="8072501" cy="1098550"/>
          </a:xfrm>
        </p:spPr>
        <p:txBody>
          <a:bodyPr>
            <a:normAutofit/>
          </a:bodyPr>
          <a:lstStyle>
            <a:lvl1pPr marL="0" indent="0" algn="ctr">
              <a:buNone/>
              <a:defRPr sz="6000" b="0" baseline="0">
                <a:solidFill>
                  <a:srgbClr val="FFFFFF"/>
                </a:solidFill>
                <a:latin typeface="Arial" charset="0"/>
                <a:ea typeface="Arial" charset="0"/>
                <a:cs typeface="Arial" charset="0"/>
              </a:defRPr>
            </a:lvl1pPr>
          </a:lstStyle>
          <a:p>
            <a:pPr lvl="0"/>
            <a:r>
              <a:rPr lang="en-US" dirty="0"/>
              <a:t>Add a title</a:t>
            </a:r>
          </a:p>
        </p:txBody>
      </p:sp>
      <p:sp>
        <p:nvSpPr>
          <p:cNvPr id="9" name="Content Placeholder 8"/>
          <p:cNvSpPr>
            <a:spLocks noGrp="1"/>
          </p:cNvSpPr>
          <p:nvPr>
            <p:ph sz="quarter" idx="11" hasCustomPrompt="1"/>
          </p:nvPr>
        </p:nvSpPr>
        <p:spPr>
          <a:xfrm>
            <a:off x="2097024" y="3389798"/>
            <a:ext cx="8072501" cy="476250"/>
          </a:xfrm>
        </p:spPr>
        <p:txBody>
          <a:bodyPr>
            <a:normAutofit/>
          </a:bodyPr>
          <a:lstStyle>
            <a:lvl1pPr marL="0" indent="0" algn="ctr">
              <a:buNone/>
              <a:defRPr sz="2400" b="1" i="0">
                <a:solidFill>
                  <a:schemeClr val="bg1"/>
                </a:solidFill>
                <a:latin typeface="Arial" charset="0"/>
                <a:ea typeface="Arial" charset="0"/>
                <a:cs typeface="Arial" charset="0"/>
              </a:defRPr>
            </a:lvl1pPr>
          </a:lstStyle>
          <a:p>
            <a:r>
              <a:rPr lang="en-US" dirty="0"/>
              <a:t>This is a subtitle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8399" y="5509181"/>
            <a:ext cx="3442252" cy="1116124"/>
          </a:xfrm>
          <a:prstGeom prst="rect">
            <a:avLst/>
          </a:prstGeom>
        </p:spPr>
      </p:pic>
    </p:spTree>
    <p:extLst>
      <p:ext uri="{BB962C8B-B14F-4D97-AF65-F5344CB8AC3E}">
        <p14:creationId xmlns:p14="http://schemas.microsoft.com/office/powerpoint/2010/main" val="23251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48D8-4075-D143-815A-B74247E4D437}"/>
              </a:ext>
            </a:extLst>
          </p:cNvPr>
          <p:cNvSpPr>
            <a:spLocks noGrp="1"/>
          </p:cNvSpPr>
          <p:nvPr>
            <p:ph type="title"/>
          </p:nvPr>
        </p:nvSpPr>
        <p:spPr>
          <a:xfrm>
            <a:off x="614367" y="457200"/>
            <a:ext cx="10972800" cy="579729"/>
          </a:xfrm>
        </p:spPr>
        <p:txBody>
          <a:bodyPr anchor="t">
            <a:noAutofit/>
          </a:bodyPr>
          <a:lstStyle>
            <a:lvl1pPr algn="ctr">
              <a:defRPr sz="4000"/>
            </a:lvl1pPr>
          </a:lstStyle>
          <a:p>
            <a:r>
              <a:rPr lang="en-US" dirty="0"/>
              <a:t>Click to edit Master title style</a:t>
            </a:r>
          </a:p>
        </p:txBody>
      </p:sp>
      <p:grpSp>
        <p:nvGrpSpPr>
          <p:cNvPr id="6" name="Group 5">
            <a:extLst>
              <a:ext uri="{FF2B5EF4-FFF2-40B4-BE49-F238E27FC236}">
                <a16:creationId xmlns:a16="http://schemas.microsoft.com/office/drawing/2014/main" id="{69919E3A-5B91-A542-990A-719040E635F5}"/>
              </a:ext>
            </a:extLst>
          </p:cNvPr>
          <p:cNvGrpSpPr/>
          <p:nvPr userDrawn="1"/>
        </p:nvGrpSpPr>
        <p:grpSpPr>
          <a:xfrm>
            <a:off x="609602" y="6014474"/>
            <a:ext cx="14367309" cy="579729"/>
            <a:chOff x="609602" y="5857306"/>
            <a:chExt cx="14367309" cy="579729"/>
          </a:xfrm>
        </p:grpSpPr>
        <p:pic>
          <p:nvPicPr>
            <p:cNvPr id="7" name="Picture 6">
              <a:extLst>
                <a:ext uri="{FF2B5EF4-FFF2-40B4-BE49-F238E27FC236}">
                  <a16:creationId xmlns:a16="http://schemas.microsoft.com/office/drawing/2014/main" id="{3D937165-4AE2-044A-87C7-60BA247ED56A}"/>
                </a:ext>
              </a:extLst>
            </p:cNvPr>
            <p:cNvPicPr>
              <a:picLocks noChangeAspect="1"/>
            </p:cNvPicPr>
            <p:nvPr userDrawn="1"/>
          </p:nvPicPr>
          <p:blipFill>
            <a:blip r:embed="rId2"/>
            <a:stretch>
              <a:fillRect/>
            </a:stretch>
          </p:blipFill>
          <p:spPr>
            <a:xfrm>
              <a:off x="12322349" y="5944747"/>
              <a:ext cx="2654562" cy="404847"/>
            </a:xfrm>
            <a:prstGeom prst="rect">
              <a:avLst/>
            </a:prstGeom>
          </p:spPr>
        </p:pic>
        <p:pic>
          <p:nvPicPr>
            <p:cNvPr id="8" name="Picture 7">
              <a:extLst>
                <a:ext uri="{FF2B5EF4-FFF2-40B4-BE49-F238E27FC236}">
                  <a16:creationId xmlns:a16="http://schemas.microsoft.com/office/drawing/2014/main" id="{02C921A9-530B-B74E-B3E5-B97E8A868D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2" y="5857306"/>
              <a:ext cx="3019423" cy="579729"/>
            </a:xfrm>
            <a:prstGeom prst="rect">
              <a:avLst/>
            </a:prstGeom>
          </p:spPr>
        </p:pic>
      </p:grpSp>
    </p:spTree>
    <p:extLst>
      <p:ext uri="{BB962C8B-B14F-4D97-AF65-F5344CB8AC3E}">
        <p14:creationId xmlns:p14="http://schemas.microsoft.com/office/powerpoint/2010/main" val="794977080"/>
      </p:ext>
    </p:extLst>
  </p:cSld>
  <p:clrMapOvr>
    <a:masterClrMapping/>
  </p:clrMapOvr>
  <p:extLst>
    <p:ext uri="{DCECCB84-F9BA-43D5-87BE-67443E8EF086}">
      <p15:sldGuideLst xmlns:p15="http://schemas.microsoft.com/office/powerpoint/2012/main">
        <p15:guide id="1" orient="horz" pos="288">
          <p15:clr>
            <a:srgbClr val="FBAE40"/>
          </p15:clr>
        </p15:guide>
        <p15:guide id="2" pos="3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Collag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userDrawn="1"/>
        </p:nvSpPr>
        <p:spPr>
          <a:xfrm>
            <a:off x="1780676" y="1934678"/>
            <a:ext cx="8781448" cy="2252311"/>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Content Placeholder 13"/>
          <p:cNvSpPr>
            <a:spLocks noGrp="1"/>
          </p:cNvSpPr>
          <p:nvPr>
            <p:ph sz="quarter" idx="10" hasCustomPrompt="1"/>
          </p:nvPr>
        </p:nvSpPr>
        <p:spPr>
          <a:xfrm>
            <a:off x="2170176" y="2222151"/>
            <a:ext cx="7999349" cy="1079736"/>
          </a:xfrm>
        </p:spPr>
        <p:txBody>
          <a:bodyPr>
            <a:normAutofit/>
          </a:bodyPr>
          <a:lstStyle>
            <a:lvl1pPr marL="0" indent="0" algn="ctr">
              <a:buNone/>
              <a:defRPr sz="6000" b="0" baseline="0">
                <a:solidFill>
                  <a:srgbClr val="FFFFFF"/>
                </a:solidFill>
                <a:latin typeface="Arial" charset="0"/>
                <a:ea typeface="Arial" charset="0"/>
                <a:cs typeface="Arial" charset="0"/>
              </a:defRPr>
            </a:lvl1pPr>
          </a:lstStyle>
          <a:p>
            <a:pPr lvl="0"/>
            <a:r>
              <a:rPr lang="en-US" dirty="0"/>
              <a:t>Add a title</a:t>
            </a:r>
          </a:p>
        </p:txBody>
      </p:sp>
      <p:sp>
        <p:nvSpPr>
          <p:cNvPr id="9" name="Content Placeholder 8"/>
          <p:cNvSpPr>
            <a:spLocks noGrp="1"/>
          </p:cNvSpPr>
          <p:nvPr>
            <p:ph sz="quarter" idx="11" hasCustomPrompt="1"/>
          </p:nvPr>
        </p:nvSpPr>
        <p:spPr>
          <a:xfrm>
            <a:off x="2170176" y="3389798"/>
            <a:ext cx="7999349" cy="476250"/>
          </a:xfrm>
        </p:spPr>
        <p:txBody>
          <a:bodyPr>
            <a:normAutofit/>
          </a:bodyPr>
          <a:lstStyle>
            <a:lvl1pPr marL="0" indent="0" algn="ctr">
              <a:buNone/>
              <a:defRPr sz="2400" b="1" i="0">
                <a:solidFill>
                  <a:schemeClr val="bg1"/>
                </a:solidFill>
                <a:latin typeface="Arial" charset="0"/>
                <a:ea typeface="Arial" charset="0"/>
                <a:cs typeface="Arial" charset="0"/>
              </a:defRPr>
            </a:lvl1pPr>
          </a:lstStyle>
          <a:p>
            <a:r>
              <a:rPr lang="en-US" dirty="0"/>
              <a:t>This is a subtitle</a:t>
            </a:r>
          </a:p>
        </p:txBody>
      </p:sp>
      <p:sp>
        <p:nvSpPr>
          <p:cNvPr id="8" name="Snip Single Corner Rectangle 7"/>
          <p:cNvSpPr/>
          <p:nvPr userDrawn="1"/>
        </p:nvSpPr>
        <p:spPr>
          <a:xfrm>
            <a:off x="1992429" y="2136807"/>
            <a:ext cx="8345103" cy="1876927"/>
          </a:xfrm>
          <a:prstGeom prst="snip1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8399" y="5631224"/>
            <a:ext cx="3442252" cy="8720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amed Blank Slide_ Mountai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2001" cy="6858687"/>
          </a:xfrm>
          <a:prstGeom prst="rect">
            <a:avLst/>
          </a:prstGeom>
        </p:spPr>
      </p:pic>
      <p:sp>
        <p:nvSpPr>
          <p:cNvPr id="9" name="Rectangle 8"/>
          <p:cNvSpPr/>
          <p:nvPr userDrawn="1"/>
        </p:nvSpPr>
        <p:spPr>
          <a:xfrm>
            <a:off x="1785255" y="-1"/>
            <a:ext cx="10406745" cy="1825626"/>
          </a:xfrm>
          <a:prstGeom prst="rect">
            <a:avLst/>
          </a:prstGeom>
          <a:gradFill flip="none" rotWithShape="1">
            <a:gsLst>
              <a:gs pos="0">
                <a:srgbClr val="CFB87C">
                  <a:tint val="66000"/>
                  <a:satMod val="160000"/>
                </a:srgbClr>
              </a:gs>
              <a:gs pos="50000">
                <a:srgbClr val="CFB87C">
                  <a:tint val="44500"/>
                  <a:satMod val="160000"/>
                </a:srgbClr>
              </a:gs>
              <a:gs pos="100000">
                <a:srgbClr val="CFB87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Snip Single Corner Rectangle 7"/>
          <p:cNvSpPr/>
          <p:nvPr userDrawn="1"/>
        </p:nvSpPr>
        <p:spPr>
          <a:xfrm rot="10800000">
            <a:off x="-2" y="-1"/>
            <a:ext cx="1785257" cy="1825625"/>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 name="Content Placeholder 2"/>
          <p:cNvSpPr>
            <a:spLocks noGrp="1"/>
          </p:cNvSpPr>
          <p:nvPr>
            <p:ph idx="1"/>
          </p:nvPr>
        </p:nvSpPr>
        <p:spPr>
          <a:xfrm>
            <a:off x="2431915" y="2124000"/>
            <a:ext cx="8778426" cy="4337760"/>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p:cNvSpPr>
            <a:spLocks noGrp="1"/>
          </p:cNvSpPr>
          <p:nvPr>
            <p:ph sz="quarter" idx="10" hasCustomPrompt="1"/>
          </p:nvPr>
        </p:nvSpPr>
        <p:spPr>
          <a:xfrm>
            <a:off x="2431915" y="329184"/>
            <a:ext cx="8869363" cy="1072896"/>
          </a:xfrm>
        </p:spPr>
        <p:txBody>
          <a:bodyPr anchor="ctr" anchorCtr="0">
            <a:normAutofit/>
          </a:bodyPr>
          <a:lstStyle>
            <a:lvl1pPr>
              <a:defRPr sz="4400" b="1" i="0" baseline="0">
                <a:solidFill>
                  <a:srgbClr val="CFB87C"/>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Title Style</a:t>
            </a:r>
          </a:p>
        </p:txBody>
      </p:sp>
    </p:spTree>
    <p:extLst>
      <p:ext uri="{BB962C8B-B14F-4D97-AF65-F5344CB8AC3E}">
        <p14:creationId xmlns:p14="http://schemas.microsoft.com/office/powerpoint/2010/main" val="179039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ramed Blank Slide_ Boul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0197"/>
            <a:ext cx="12192001" cy="6858686"/>
          </a:xfrm>
          <a:prstGeom prst="rect">
            <a:avLst/>
          </a:prstGeom>
        </p:spPr>
      </p:pic>
      <p:sp>
        <p:nvSpPr>
          <p:cNvPr id="9" name="Rectangle 8"/>
          <p:cNvSpPr/>
          <p:nvPr userDrawn="1"/>
        </p:nvSpPr>
        <p:spPr>
          <a:xfrm>
            <a:off x="1785255" y="-1"/>
            <a:ext cx="10406745" cy="1825626"/>
          </a:xfrm>
          <a:prstGeom prst="rect">
            <a:avLst/>
          </a:prstGeom>
          <a:gradFill flip="none" rotWithShape="1">
            <a:gsLst>
              <a:gs pos="0">
                <a:srgbClr val="CFB87C">
                  <a:tint val="66000"/>
                  <a:satMod val="160000"/>
                </a:srgbClr>
              </a:gs>
              <a:gs pos="50000">
                <a:srgbClr val="CFB87C">
                  <a:tint val="44500"/>
                  <a:satMod val="160000"/>
                </a:srgbClr>
              </a:gs>
              <a:gs pos="100000">
                <a:srgbClr val="CFB87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Snip Single Corner Rectangle 7"/>
          <p:cNvSpPr/>
          <p:nvPr userDrawn="1"/>
        </p:nvSpPr>
        <p:spPr>
          <a:xfrm rot="10800000">
            <a:off x="-2" y="-1"/>
            <a:ext cx="1785257" cy="1825625"/>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 name="Content Placeholder 2"/>
          <p:cNvSpPr>
            <a:spLocks noGrp="1"/>
          </p:cNvSpPr>
          <p:nvPr>
            <p:ph idx="1"/>
          </p:nvPr>
        </p:nvSpPr>
        <p:spPr>
          <a:xfrm>
            <a:off x="2431915" y="2124000"/>
            <a:ext cx="8778426"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0" hasCustomPrompt="1"/>
          </p:nvPr>
        </p:nvSpPr>
        <p:spPr>
          <a:xfrm>
            <a:off x="2431915" y="329184"/>
            <a:ext cx="8869363" cy="1072896"/>
          </a:xfrm>
        </p:spPr>
        <p:txBody>
          <a:bodyPr anchor="ctr" anchorCtr="0">
            <a:normAutofit/>
          </a:bodyPr>
          <a:lstStyle>
            <a:lvl1pPr>
              <a:defRPr sz="4400" b="1" i="0" baseline="0">
                <a:solidFill>
                  <a:srgbClr val="CFB87C"/>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ramed Blank Slide_ Anschutz">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0197"/>
            <a:ext cx="12192001" cy="6858686"/>
          </a:xfrm>
          <a:prstGeom prst="rect">
            <a:avLst/>
          </a:prstGeom>
        </p:spPr>
      </p:pic>
      <p:sp>
        <p:nvSpPr>
          <p:cNvPr id="9" name="Rectangle 8"/>
          <p:cNvSpPr/>
          <p:nvPr userDrawn="1"/>
        </p:nvSpPr>
        <p:spPr>
          <a:xfrm>
            <a:off x="1785255" y="-1"/>
            <a:ext cx="10406745" cy="1825626"/>
          </a:xfrm>
          <a:prstGeom prst="rect">
            <a:avLst/>
          </a:prstGeom>
          <a:gradFill flip="none" rotWithShape="1">
            <a:gsLst>
              <a:gs pos="0">
                <a:srgbClr val="CFB87C">
                  <a:tint val="66000"/>
                  <a:satMod val="160000"/>
                </a:srgbClr>
              </a:gs>
              <a:gs pos="50000">
                <a:srgbClr val="CFB87C">
                  <a:tint val="44500"/>
                  <a:satMod val="160000"/>
                </a:srgbClr>
              </a:gs>
              <a:gs pos="100000">
                <a:srgbClr val="CFB87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Snip Single Corner Rectangle 7"/>
          <p:cNvSpPr/>
          <p:nvPr userDrawn="1"/>
        </p:nvSpPr>
        <p:spPr>
          <a:xfrm rot="10800000">
            <a:off x="-2" y="-1"/>
            <a:ext cx="1785257" cy="1825625"/>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 name="Content Placeholder 2"/>
          <p:cNvSpPr>
            <a:spLocks noGrp="1"/>
          </p:cNvSpPr>
          <p:nvPr>
            <p:ph idx="1"/>
          </p:nvPr>
        </p:nvSpPr>
        <p:spPr>
          <a:xfrm>
            <a:off x="2431915" y="2124000"/>
            <a:ext cx="8778426"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0" hasCustomPrompt="1"/>
          </p:nvPr>
        </p:nvSpPr>
        <p:spPr>
          <a:xfrm>
            <a:off x="2431915" y="329184"/>
            <a:ext cx="8869363" cy="1072896"/>
          </a:xfrm>
        </p:spPr>
        <p:txBody>
          <a:bodyPr anchor="ctr" anchorCtr="0">
            <a:normAutofit/>
          </a:bodyPr>
          <a:lstStyle>
            <a:lvl1pPr>
              <a:defRPr sz="4400" b="1" i="0" baseline="0">
                <a:solidFill>
                  <a:srgbClr val="CFB87C"/>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ramed Blank Slide_ Denv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197"/>
            <a:ext cx="12191998" cy="6858685"/>
          </a:xfrm>
          <a:prstGeom prst="rect">
            <a:avLst/>
          </a:prstGeom>
        </p:spPr>
      </p:pic>
      <p:sp>
        <p:nvSpPr>
          <p:cNvPr id="9" name="Rectangle 8"/>
          <p:cNvSpPr/>
          <p:nvPr userDrawn="1"/>
        </p:nvSpPr>
        <p:spPr>
          <a:xfrm>
            <a:off x="1785255" y="-1"/>
            <a:ext cx="10406745" cy="1825626"/>
          </a:xfrm>
          <a:prstGeom prst="rect">
            <a:avLst/>
          </a:prstGeom>
          <a:gradFill flip="none" rotWithShape="1">
            <a:gsLst>
              <a:gs pos="0">
                <a:srgbClr val="CFB87C">
                  <a:tint val="66000"/>
                  <a:satMod val="160000"/>
                </a:srgbClr>
              </a:gs>
              <a:gs pos="50000">
                <a:srgbClr val="CFB87C">
                  <a:tint val="44500"/>
                  <a:satMod val="160000"/>
                </a:srgbClr>
              </a:gs>
              <a:gs pos="100000">
                <a:srgbClr val="CFB87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Snip Single Corner Rectangle 7"/>
          <p:cNvSpPr/>
          <p:nvPr userDrawn="1"/>
        </p:nvSpPr>
        <p:spPr>
          <a:xfrm rot="10800000">
            <a:off x="-2" y="-1"/>
            <a:ext cx="1785257" cy="1825625"/>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 name="Content Placeholder 2"/>
          <p:cNvSpPr>
            <a:spLocks noGrp="1"/>
          </p:cNvSpPr>
          <p:nvPr>
            <p:ph idx="1"/>
          </p:nvPr>
        </p:nvSpPr>
        <p:spPr>
          <a:xfrm>
            <a:off x="2431915" y="2124000"/>
            <a:ext cx="8778426"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0" hasCustomPrompt="1"/>
          </p:nvPr>
        </p:nvSpPr>
        <p:spPr>
          <a:xfrm>
            <a:off x="2431915" y="329184"/>
            <a:ext cx="8869363" cy="1072896"/>
          </a:xfrm>
        </p:spPr>
        <p:txBody>
          <a:bodyPr anchor="ctr" anchorCtr="0">
            <a:normAutofit/>
          </a:bodyPr>
          <a:lstStyle>
            <a:lvl1pPr>
              <a:defRPr sz="4400" b="1" i="0" baseline="0">
                <a:solidFill>
                  <a:srgbClr val="CFB87C"/>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ramed Blank Slide_ CoSpring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197"/>
            <a:ext cx="12191998" cy="6858684"/>
          </a:xfrm>
          <a:prstGeom prst="rect">
            <a:avLst/>
          </a:prstGeom>
        </p:spPr>
      </p:pic>
      <p:sp>
        <p:nvSpPr>
          <p:cNvPr id="9" name="Rectangle 8"/>
          <p:cNvSpPr/>
          <p:nvPr userDrawn="1"/>
        </p:nvSpPr>
        <p:spPr>
          <a:xfrm>
            <a:off x="1785255" y="-1"/>
            <a:ext cx="10406745" cy="1825626"/>
          </a:xfrm>
          <a:prstGeom prst="rect">
            <a:avLst/>
          </a:prstGeom>
          <a:gradFill flip="none" rotWithShape="1">
            <a:gsLst>
              <a:gs pos="0">
                <a:srgbClr val="CFB87C">
                  <a:tint val="66000"/>
                  <a:satMod val="160000"/>
                </a:srgbClr>
              </a:gs>
              <a:gs pos="50000">
                <a:srgbClr val="CFB87C">
                  <a:tint val="44500"/>
                  <a:satMod val="160000"/>
                </a:srgbClr>
              </a:gs>
              <a:gs pos="100000">
                <a:srgbClr val="CFB87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8" name="Snip Single Corner Rectangle 7"/>
          <p:cNvSpPr/>
          <p:nvPr userDrawn="1"/>
        </p:nvSpPr>
        <p:spPr>
          <a:xfrm rot="10800000">
            <a:off x="-2" y="-1"/>
            <a:ext cx="1785257" cy="1825625"/>
          </a:xfrm>
          <a:prstGeom prst="snip1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 name="Content Placeholder 2"/>
          <p:cNvSpPr>
            <a:spLocks noGrp="1"/>
          </p:cNvSpPr>
          <p:nvPr>
            <p:ph idx="1"/>
          </p:nvPr>
        </p:nvSpPr>
        <p:spPr>
          <a:xfrm>
            <a:off x="2431915" y="2124000"/>
            <a:ext cx="8778426"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0" hasCustomPrompt="1"/>
          </p:nvPr>
        </p:nvSpPr>
        <p:spPr>
          <a:xfrm>
            <a:off x="2431915" y="329184"/>
            <a:ext cx="8869363" cy="1072896"/>
          </a:xfrm>
        </p:spPr>
        <p:txBody>
          <a:bodyPr anchor="ctr" anchorCtr="0">
            <a:normAutofit/>
          </a:bodyPr>
          <a:lstStyle>
            <a:lvl1pPr>
              <a:defRPr sz="4400" b="1" i="0" baseline="0">
                <a:solidFill>
                  <a:srgbClr val="CFB87C"/>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ith branding">
    <p:spTree>
      <p:nvGrpSpPr>
        <p:cNvPr id="1" name=""/>
        <p:cNvGrpSpPr/>
        <p:nvPr/>
      </p:nvGrpSpPr>
      <p:grpSpPr>
        <a:xfrm>
          <a:off x="0" y="0"/>
          <a:ext cx="0" cy="0"/>
          <a:chOff x="0" y="0"/>
          <a:chExt cx="0" cy="0"/>
        </a:xfrm>
      </p:grpSpPr>
      <p:sp>
        <p:nvSpPr>
          <p:cNvPr id="2" name="Rectangle 1"/>
          <p:cNvSpPr/>
          <p:nvPr userDrawn="1"/>
        </p:nvSpPr>
        <p:spPr>
          <a:xfrm>
            <a:off x="0" y="0"/>
            <a:ext cx="12192000" cy="6945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1821" y="5967687"/>
            <a:ext cx="2717467" cy="688425"/>
          </a:xfrm>
          <a:prstGeom prst="rect">
            <a:avLst/>
          </a:prstGeom>
        </p:spPr>
      </p:pic>
    </p:spTree>
    <p:extLst>
      <p:ext uri="{BB962C8B-B14F-4D97-AF65-F5344CB8AC3E}">
        <p14:creationId xmlns:p14="http://schemas.microsoft.com/office/powerpoint/2010/main" val="104098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609600" y="1417642"/>
            <a:ext cx="10972800" cy="4034892"/>
          </a:xfrm>
          <a:ln>
            <a:noFill/>
          </a:ln>
        </p:spPr>
        <p:txBody>
          <a:bodyPr>
            <a:normAutofit/>
          </a:bodyPr>
          <a:lstStyle>
            <a:lvl1pPr marL="0" indent="-256032">
              <a:spcBef>
                <a:spcPts val="200"/>
              </a:spcBef>
              <a:buClr>
                <a:schemeClr val="tx1">
                  <a:lumMod val="50000"/>
                  <a:lumOff val="50000"/>
                </a:schemeClr>
              </a:buClr>
              <a:buSzPct val="74000"/>
              <a:buFont typeface="Wingdings" pitchFamily="2" charset="2"/>
              <a:buChar char="§"/>
              <a:defRPr>
                <a:latin typeface="Arial" panose="020B0604020202020204" pitchFamily="34" charset="0"/>
                <a:cs typeface="Arial" panose="020B0604020202020204" pitchFamily="34" charset="0"/>
              </a:defRPr>
            </a:lvl1pPr>
            <a:lvl2pPr marL="429768" indent="-285750">
              <a:buFont typeface="Courier New" panose="02070309020205020404" pitchFamily="49" charset="0"/>
              <a:buChar char="o"/>
              <a:defRPr>
                <a:latin typeface="Arial" panose="020B0604020202020204" pitchFamily="34" charset="0"/>
                <a:cs typeface="Arial" panose="020B0604020202020204" pitchFamily="34" charset="0"/>
              </a:defRPr>
            </a:lvl2pPr>
          </a:lstStyle>
          <a:p>
            <a:pPr marL="0" indent="-256032">
              <a:spcBef>
                <a:spcPts val="200"/>
              </a:spcBef>
              <a:buClr>
                <a:schemeClr val="tx1">
                  <a:lumMod val="50000"/>
                  <a:lumOff val="50000"/>
                </a:schemeClr>
              </a:buClr>
              <a:buSzPct val="74000"/>
            </a:pPr>
            <a:r>
              <a:rPr lang="en-US" sz="1800" dirty="0">
                <a:solidFill>
                  <a:schemeClr val="tx1">
                    <a:lumMod val="65000"/>
                    <a:lumOff val="35000"/>
                  </a:schemeClr>
                </a:solidFill>
                <a:latin typeface="Helvetica"/>
                <a:cs typeface="Helvetica"/>
              </a:rPr>
              <a:t>First bullet</a:t>
            </a:r>
          </a:p>
          <a:p>
            <a:pPr marL="400050" lvl="1" indent="-256032">
              <a:spcBef>
                <a:spcPts val="200"/>
              </a:spcBef>
              <a:buClr>
                <a:schemeClr val="tx1">
                  <a:lumMod val="50000"/>
                  <a:lumOff val="50000"/>
                </a:schemeClr>
              </a:buClr>
              <a:buSzPct val="74000"/>
            </a:pPr>
            <a:r>
              <a:rPr lang="en-US" sz="1600" dirty="0">
                <a:solidFill>
                  <a:schemeClr val="tx1">
                    <a:lumMod val="65000"/>
                    <a:lumOff val="35000"/>
                  </a:schemeClr>
                </a:solidFill>
                <a:latin typeface="Helvetica"/>
                <a:cs typeface="Helvetica"/>
              </a:rPr>
              <a:t>Sub bullet</a:t>
            </a:r>
          </a:p>
        </p:txBody>
      </p:sp>
      <p:sp>
        <p:nvSpPr>
          <p:cNvPr id="7" name="Title 1"/>
          <p:cNvSpPr>
            <a:spLocks noGrp="1"/>
          </p:cNvSpPr>
          <p:nvPr>
            <p:ph type="title" hasCustomPrompt="1"/>
          </p:nvPr>
        </p:nvSpPr>
        <p:spPr>
          <a:xfrm>
            <a:off x="609600" y="274638"/>
            <a:ext cx="10972800" cy="1143000"/>
          </a:xfrm>
        </p:spPr>
        <p:txBody>
          <a:bodyPr>
            <a:normAutofit/>
          </a:bodyPr>
          <a:lstStyle>
            <a:lvl1pPr>
              <a:defRPr sz="2800">
                <a:latin typeface="Arial" panose="020B0604020202020204" pitchFamily="34" charset="0"/>
                <a:cs typeface="Arial" panose="020B0604020202020204" pitchFamily="34" charset="0"/>
              </a:defRPr>
            </a:lvl1pPr>
          </a:lstStyle>
          <a:p>
            <a:pPr algn="l"/>
            <a:r>
              <a:rPr lang="en-US" sz="2800" b="1" dirty="0">
                <a:latin typeface="Helvetica"/>
                <a:cs typeface="Helvetica"/>
              </a:rPr>
              <a:t>Page title</a:t>
            </a:r>
          </a:p>
        </p:txBody>
      </p:sp>
      <p:cxnSp>
        <p:nvCxnSpPr>
          <p:cNvPr id="9" name="Straight Connector 8"/>
          <p:cNvCxnSpPr/>
          <p:nvPr userDrawn="1"/>
        </p:nvCxnSpPr>
        <p:spPr>
          <a:xfrm>
            <a:off x="756357" y="1284515"/>
            <a:ext cx="10995377"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10" name="Group 9"/>
          <p:cNvGrpSpPr/>
          <p:nvPr userDrawn="1"/>
        </p:nvGrpSpPr>
        <p:grpSpPr>
          <a:xfrm>
            <a:off x="609602" y="6014474"/>
            <a:ext cx="10977565" cy="579729"/>
            <a:chOff x="609602" y="5857306"/>
            <a:chExt cx="10977565" cy="579729"/>
          </a:xfrm>
        </p:grpSpPr>
        <p:pic>
          <p:nvPicPr>
            <p:cNvPr id="11" name="Picture 10"/>
            <p:cNvPicPr>
              <a:picLocks noChangeAspect="1"/>
            </p:cNvPicPr>
            <p:nvPr userDrawn="1"/>
          </p:nvPicPr>
          <p:blipFill>
            <a:blip r:embed="rId2"/>
            <a:stretch>
              <a:fillRect/>
            </a:stretch>
          </p:blipFill>
          <p:spPr>
            <a:xfrm>
              <a:off x="8932605" y="5944747"/>
              <a:ext cx="2654562" cy="4048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2" y="5857306"/>
              <a:ext cx="3019423" cy="579729"/>
            </a:xfrm>
            <a:prstGeom prst="rect">
              <a:avLst/>
            </a:prstGeom>
          </p:spPr>
        </p:pic>
      </p:grpSp>
      <p:sp>
        <p:nvSpPr>
          <p:cNvPr id="13" name="Rectangle 12"/>
          <p:cNvSpPr/>
          <p:nvPr userDrawn="1"/>
        </p:nvSpPr>
        <p:spPr>
          <a:xfrm>
            <a:off x="8798943" y="5960853"/>
            <a:ext cx="2872597" cy="6469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4"/>
          </p:nvPr>
        </p:nvSpPr>
        <p:spPr>
          <a:xfrm>
            <a:off x="8737600" y="636558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703E6-AAE6-5E48-8339-220BB501348D}" type="slidenum">
              <a:rPr lang="en-US" smtClean="0"/>
              <a:t>‹#›</a:t>
            </a:fld>
            <a:endParaRPr lang="en-US"/>
          </a:p>
        </p:txBody>
      </p:sp>
    </p:spTree>
    <p:extLst>
      <p:ext uri="{BB962C8B-B14F-4D97-AF65-F5344CB8AC3E}">
        <p14:creationId xmlns:p14="http://schemas.microsoft.com/office/powerpoint/2010/main" val="33754527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1166" y="673768"/>
            <a:ext cx="9144000" cy="10169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11166" y="1825625"/>
            <a:ext cx="9144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21821" y="5967687"/>
            <a:ext cx="2717467" cy="688425"/>
          </a:xfrm>
          <a:prstGeom prst="rect">
            <a:avLst/>
          </a:prstGeom>
        </p:spPr>
      </p:pic>
    </p:spTree>
    <p:extLst>
      <p:ext uri="{BB962C8B-B14F-4D97-AF65-F5344CB8AC3E}">
        <p14:creationId xmlns:p14="http://schemas.microsoft.com/office/powerpoint/2010/main" val="47586125"/>
      </p:ext>
    </p:extLst>
  </p:cSld>
  <p:clrMap bg1="lt1" tx1="dk1" bg2="lt2" tx2="dk2" accent1="accent1" accent2="accent2" accent3="accent3" accent4="accent4" accent5="accent5" accent6="accent6" hlink="hlink" folHlink="folHlink"/>
  <p:sldLayoutIdLst>
    <p:sldLayoutId id="2147483673" r:id="rId1"/>
    <p:sldLayoutId id="2147483730" r:id="rId2"/>
    <p:sldLayoutId id="2147483674" r:id="rId3"/>
    <p:sldLayoutId id="2147483732" r:id="rId4"/>
    <p:sldLayoutId id="2147483733" r:id="rId5"/>
    <p:sldLayoutId id="2147483734" r:id="rId6"/>
    <p:sldLayoutId id="2147483735" r:id="rId7"/>
    <p:sldLayoutId id="2147483724" r:id="rId8"/>
    <p:sldLayoutId id="2147483737" r:id="rId9"/>
    <p:sldLayoutId id="2147483739" r:id="rId10"/>
  </p:sldLayoutIdLst>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youtube.com/watch?v=Ca9M2CswhOQ&amp;t=3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jfi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9.jfif"/><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912526" y="3227974"/>
            <a:ext cx="6441495" cy="915101"/>
          </a:xfrm>
        </p:spPr>
        <p:txBody>
          <a:bodyPr>
            <a:normAutofit/>
          </a:bodyPr>
          <a:lstStyle/>
          <a:p>
            <a:r>
              <a:rPr lang="en-US" sz="3000" dirty="0"/>
              <a:t>December 2022</a:t>
            </a:r>
          </a:p>
        </p:txBody>
      </p:sp>
      <p:sp>
        <p:nvSpPr>
          <p:cNvPr id="3" name="Content Placeholder 2"/>
          <p:cNvSpPr>
            <a:spLocks noGrp="1"/>
          </p:cNvSpPr>
          <p:nvPr>
            <p:ph sz="quarter" idx="11"/>
          </p:nvPr>
        </p:nvSpPr>
        <p:spPr>
          <a:xfrm>
            <a:off x="2097022" y="2231133"/>
            <a:ext cx="8072501" cy="476250"/>
          </a:xfrm>
        </p:spPr>
        <p:txBody>
          <a:bodyPr>
            <a:noAutofit/>
          </a:bodyPr>
          <a:lstStyle/>
          <a:p>
            <a:r>
              <a:rPr lang="en-US" sz="6000" dirty="0"/>
              <a:t>Advancement Update</a:t>
            </a:r>
          </a:p>
        </p:txBody>
      </p:sp>
    </p:spTree>
    <p:extLst>
      <p:ext uri="{BB962C8B-B14F-4D97-AF65-F5344CB8AC3E}">
        <p14:creationId xmlns:p14="http://schemas.microsoft.com/office/powerpoint/2010/main" val="1708635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46451" y="2842195"/>
            <a:ext cx="8072501" cy="1098550"/>
          </a:xfrm>
        </p:spPr>
        <p:txBody>
          <a:bodyPr>
            <a:normAutofit/>
          </a:bodyPr>
          <a:lstStyle/>
          <a:p>
            <a:r>
              <a:rPr lang="en-US" dirty="0"/>
              <a:t>FY2022 Review</a:t>
            </a:r>
          </a:p>
        </p:txBody>
      </p:sp>
      <p:sp>
        <p:nvSpPr>
          <p:cNvPr id="3" name="Content Placeholder 1"/>
          <p:cNvSpPr>
            <a:spLocks noGrp="1"/>
          </p:cNvSpPr>
          <p:nvPr>
            <p:ph sz="quarter" idx="10"/>
          </p:nvPr>
        </p:nvSpPr>
        <p:spPr>
          <a:xfrm>
            <a:off x="2130952" y="2163251"/>
            <a:ext cx="8072501" cy="1098550"/>
          </a:xfrm>
        </p:spPr>
        <p:txBody>
          <a:bodyPr>
            <a:normAutofit/>
          </a:bodyPr>
          <a:lstStyle/>
          <a:p>
            <a:r>
              <a:rPr lang="en-US" sz="3600" dirty="0"/>
              <a:t>Looking Back</a:t>
            </a:r>
          </a:p>
        </p:txBody>
      </p:sp>
    </p:spTree>
    <p:extLst>
      <p:ext uri="{BB962C8B-B14F-4D97-AF65-F5344CB8AC3E}">
        <p14:creationId xmlns:p14="http://schemas.microsoft.com/office/powerpoint/2010/main" val="363322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3809B-6F04-E841-8607-6479383C5C45}"/>
              </a:ext>
            </a:extLst>
          </p:cNvPr>
          <p:cNvSpPr/>
          <p:nvPr/>
        </p:nvSpPr>
        <p:spPr>
          <a:xfrm>
            <a:off x="0" y="3638238"/>
            <a:ext cx="12192000" cy="751115"/>
          </a:xfrm>
          <a:prstGeom prst="rect">
            <a:avLst/>
          </a:prstGeom>
          <a:solidFill>
            <a:schemeClr val="bg2">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E2AD8-B3C5-E44F-B906-316975BBDD10}"/>
              </a:ext>
            </a:extLst>
          </p:cNvPr>
          <p:cNvSpPr>
            <a:spLocks noGrp="1"/>
          </p:cNvSpPr>
          <p:nvPr>
            <p:ph type="title"/>
          </p:nvPr>
        </p:nvSpPr>
        <p:spPr>
          <a:xfrm>
            <a:off x="0" y="469892"/>
            <a:ext cx="12192000" cy="737644"/>
          </a:xfrm>
          <a:solidFill>
            <a:srgbClr val="CFB87C"/>
          </a:solidFill>
        </p:spPr>
        <p:txBody>
          <a:bodyPr/>
          <a:lstStyle/>
          <a:p>
            <a:r>
              <a:rPr lang="en-US" dirty="0"/>
              <a:t>Generosity in 2022 was </a:t>
            </a:r>
            <a:r>
              <a:rPr lang="en-US" dirty="0" smtClean="0"/>
              <a:t>Remarkable</a:t>
            </a:r>
            <a:r>
              <a:rPr lang="en-US" dirty="0"/>
              <a:t/>
            </a:r>
            <a:br>
              <a:rPr lang="en-US" dirty="0"/>
            </a:br>
            <a:endParaRPr lang="en-US" dirty="0"/>
          </a:p>
        </p:txBody>
      </p:sp>
      <p:grpSp>
        <p:nvGrpSpPr>
          <p:cNvPr id="17" name="Group 16">
            <a:extLst>
              <a:ext uri="{FF2B5EF4-FFF2-40B4-BE49-F238E27FC236}">
                <a16:creationId xmlns:a16="http://schemas.microsoft.com/office/drawing/2014/main" id="{CC063438-90EE-FE49-B57D-018E5F1C51CD}"/>
              </a:ext>
            </a:extLst>
          </p:cNvPr>
          <p:cNvGrpSpPr/>
          <p:nvPr/>
        </p:nvGrpSpPr>
        <p:grpSpPr>
          <a:xfrm>
            <a:off x="723224" y="2352709"/>
            <a:ext cx="3304491" cy="1097280"/>
            <a:chOff x="886510" y="1652651"/>
            <a:chExt cx="3304491" cy="1097280"/>
          </a:xfrm>
        </p:grpSpPr>
        <p:pic>
          <p:nvPicPr>
            <p:cNvPr id="8" name="Picture 7">
              <a:extLst>
                <a:ext uri="{FF2B5EF4-FFF2-40B4-BE49-F238E27FC236}">
                  <a16:creationId xmlns:a16="http://schemas.microsoft.com/office/drawing/2014/main" id="{5864028C-8DEB-D44E-B50A-A2567F42C7C8}"/>
                </a:ext>
              </a:extLst>
            </p:cNvPr>
            <p:cNvPicPr>
              <a:picLocks noChangeAspect="1"/>
            </p:cNvPicPr>
            <p:nvPr/>
          </p:nvPicPr>
          <p:blipFill>
            <a:blip r:embed="rId3"/>
            <a:stretch>
              <a:fillRect/>
            </a:stretch>
          </p:blipFill>
          <p:spPr>
            <a:xfrm>
              <a:off x="886510" y="1652651"/>
              <a:ext cx="1097280" cy="1097280"/>
            </a:xfrm>
            <a:prstGeom prst="rect">
              <a:avLst/>
            </a:prstGeom>
          </p:spPr>
        </p:pic>
        <p:sp>
          <p:nvSpPr>
            <p:cNvPr id="12" name="Title 1">
              <a:extLst>
                <a:ext uri="{FF2B5EF4-FFF2-40B4-BE49-F238E27FC236}">
                  <a16:creationId xmlns:a16="http://schemas.microsoft.com/office/drawing/2014/main" id="{B7C1A43F-9DCD-D34E-A461-1764D6F7E43D}"/>
                </a:ext>
              </a:extLst>
            </p:cNvPr>
            <p:cNvSpPr txBox="1">
              <a:spLocks/>
            </p:cNvSpPr>
            <p:nvPr/>
          </p:nvSpPr>
          <p:spPr>
            <a:xfrm>
              <a:off x="2114418" y="1911426"/>
              <a:ext cx="2076583"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$377.2 </a:t>
              </a:r>
              <a:r>
                <a:rPr lang="en-US" sz="2400" b="0" dirty="0"/>
                <a:t>million</a:t>
              </a:r>
            </a:p>
          </p:txBody>
        </p:sp>
      </p:grpSp>
      <p:grpSp>
        <p:nvGrpSpPr>
          <p:cNvPr id="16" name="Group 15">
            <a:extLst>
              <a:ext uri="{FF2B5EF4-FFF2-40B4-BE49-F238E27FC236}">
                <a16:creationId xmlns:a16="http://schemas.microsoft.com/office/drawing/2014/main" id="{B5FBA5D6-FFC7-F743-964C-ADF2F72C6B0A}"/>
              </a:ext>
            </a:extLst>
          </p:cNvPr>
          <p:cNvGrpSpPr/>
          <p:nvPr/>
        </p:nvGrpSpPr>
        <p:grpSpPr>
          <a:xfrm>
            <a:off x="4542402" y="2352709"/>
            <a:ext cx="3847424" cy="1097280"/>
            <a:chOff x="876976" y="2917370"/>
            <a:chExt cx="3847424" cy="1097280"/>
          </a:xfrm>
        </p:grpSpPr>
        <p:pic>
          <p:nvPicPr>
            <p:cNvPr id="6" name="Picture 5">
              <a:extLst>
                <a:ext uri="{FF2B5EF4-FFF2-40B4-BE49-F238E27FC236}">
                  <a16:creationId xmlns:a16="http://schemas.microsoft.com/office/drawing/2014/main" id="{30285959-0017-E546-8CFA-854EF5BB0D25}"/>
                </a:ext>
              </a:extLst>
            </p:cNvPr>
            <p:cNvPicPr>
              <a:picLocks noChangeAspect="1"/>
            </p:cNvPicPr>
            <p:nvPr/>
          </p:nvPicPr>
          <p:blipFill>
            <a:blip r:embed="rId4"/>
            <a:stretch>
              <a:fillRect/>
            </a:stretch>
          </p:blipFill>
          <p:spPr>
            <a:xfrm>
              <a:off x="876976" y="2917370"/>
              <a:ext cx="1097280" cy="1097280"/>
            </a:xfrm>
            <a:prstGeom prst="rect">
              <a:avLst/>
            </a:prstGeom>
          </p:spPr>
        </p:pic>
        <p:sp>
          <p:nvSpPr>
            <p:cNvPr id="13" name="Title 1">
              <a:extLst>
                <a:ext uri="{FF2B5EF4-FFF2-40B4-BE49-F238E27FC236}">
                  <a16:creationId xmlns:a16="http://schemas.microsoft.com/office/drawing/2014/main" id="{A0E01D67-D465-3343-AE4C-C01310EC881B}"/>
                </a:ext>
              </a:extLst>
            </p:cNvPr>
            <p:cNvSpPr txBox="1">
              <a:spLocks/>
            </p:cNvSpPr>
            <p:nvPr/>
          </p:nvSpPr>
          <p:spPr>
            <a:xfrm>
              <a:off x="2114418" y="3176145"/>
              <a:ext cx="2609982"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44,489 </a:t>
              </a:r>
              <a:r>
                <a:rPr lang="en-US" sz="2400" b="0" dirty="0"/>
                <a:t>donors</a:t>
              </a:r>
            </a:p>
          </p:txBody>
        </p:sp>
      </p:grpSp>
      <p:grpSp>
        <p:nvGrpSpPr>
          <p:cNvPr id="15" name="Group 14">
            <a:extLst>
              <a:ext uri="{FF2B5EF4-FFF2-40B4-BE49-F238E27FC236}">
                <a16:creationId xmlns:a16="http://schemas.microsoft.com/office/drawing/2014/main" id="{2A6E0038-89F8-8141-8659-EE33A4BF78DE}"/>
              </a:ext>
            </a:extLst>
          </p:cNvPr>
          <p:cNvGrpSpPr/>
          <p:nvPr/>
        </p:nvGrpSpPr>
        <p:grpSpPr>
          <a:xfrm>
            <a:off x="8361580" y="2352709"/>
            <a:ext cx="4457024" cy="1097280"/>
            <a:chOff x="876976" y="4182089"/>
            <a:chExt cx="4457024" cy="1097280"/>
          </a:xfrm>
        </p:grpSpPr>
        <p:pic>
          <p:nvPicPr>
            <p:cNvPr id="10" name="Picture 9">
              <a:extLst>
                <a:ext uri="{FF2B5EF4-FFF2-40B4-BE49-F238E27FC236}">
                  <a16:creationId xmlns:a16="http://schemas.microsoft.com/office/drawing/2014/main" id="{16BD8882-C79B-5148-ADE7-873D3CD92D7C}"/>
                </a:ext>
              </a:extLst>
            </p:cNvPr>
            <p:cNvPicPr>
              <a:picLocks noChangeAspect="1"/>
            </p:cNvPicPr>
            <p:nvPr/>
          </p:nvPicPr>
          <p:blipFill>
            <a:blip r:embed="rId5"/>
            <a:stretch>
              <a:fillRect/>
            </a:stretch>
          </p:blipFill>
          <p:spPr>
            <a:xfrm>
              <a:off x="876976" y="4182089"/>
              <a:ext cx="1097280" cy="1097280"/>
            </a:xfrm>
            <a:prstGeom prst="rect">
              <a:avLst/>
            </a:prstGeom>
          </p:spPr>
        </p:pic>
        <p:sp>
          <p:nvSpPr>
            <p:cNvPr id="14" name="Title 1">
              <a:extLst>
                <a:ext uri="{FF2B5EF4-FFF2-40B4-BE49-F238E27FC236}">
                  <a16:creationId xmlns:a16="http://schemas.microsoft.com/office/drawing/2014/main" id="{511BE9E9-0154-FD40-9B06-B94E2E02B6C9}"/>
                </a:ext>
              </a:extLst>
            </p:cNvPr>
            <p:cNvSpPr txBox="1">
              <a:spLocks/>
            </p:cNvSpPr>
            <p:nvPr/>
          </p:nvSpPr>
          <p:spPr>
            <a:xfrm>
              <a:off x="2114418" y="4440864"/>
              <a:ext cx="3219582"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69,042 </a:t>
              </a:r>
              <a:r>
                <a:rPr lang="en-US" sz="2400" b="0" dirty="0"/>
                <a:t>gifts</a:t>
              </a:r>
            </a:p>
          </p:txBody>
        </p:sp>
      </p:grpSp>
      <p:sp>
        <p:nvSpPr>
          <p:cNvPr id="18" name="Title 1">
            <a:extLst>
              <a:ext uri="{FF2B5EF4-FFF2-40B4-BE49-F238E27FC236}">
                <a16:creationId xmlns:a16="http://schemas.microsoft.com/office/drawing/2014/main" id="{F6427CFD-16B2-3844-B70E-0D970E6F185E}"/>
              </a:ext>
            </a:extLst>
          </p:cNvPr>
          <p:cNvSpPr txBox="1">
            <a:spLocks/>
          </p:cNvSpPr>
          <p:nvPr/>
        </p:nvSpPr>
        <p:spPr>
          <a:xfrm>
            <a:off x="723224" y="3747838"/>
            <a:ext cx="3426411"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b="0" i="1" dirty="0"/>
              <a:t>or ~</a:t>
            </a:r>
            <a:r>
              <a:rPr lang="en-US" sz="2400" dirty="0"/>
              <a:t>$1 million </a:t>
            </a:r>
            <a:r>
              <a:rPr lang="en-US" sz="2400" b="0" dirty="0"/>
              <a:t>per day</a:t>
            </a:r>
          </a:p>
        </p:txBody>
      </p:sp>
      <p:sp>
        <p:nvSpPr>
          <p:cNvPr id="19" name="Title 1">
            <a:extLst>
              <a:ext uri="{FF2B5EF4-FFF2-40B4-BE49-F238E27FC236}">
                <a16:creationId xmlns:a16="http://schemas.microsoft.com/office/drawing/2014/main" id="{591B35FA-57CE-534C-9546-ED870D809F9F}"/>
              </a:ext>
            </a:extLst>
          </p:cNvPr>
          <p:cNvSpPr txBox="1">
            <a:spLocks/>
          </p:cNvSpPr>
          <p:nvPr/>
        </p:nvSpPr>
        <p:spPr>
          <a:xfrm>
            <a:off x="8389826" y="3749520"/>
            <a:ext cx="2835466"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b="0" i="1" dirty="0"/>
              <a:t>or </a:t>
            </a:r>
            <a:r>
              <a:rPr lang="en-US" sz="2400" dirty="0"/>
              <a:t>189 </a:t>
            </a:r>
            <a:r>
              <a:rPr lang="en-US" sz="2400" b="0" dirty="0"/>
              <a:t>gifts per day</a:t>
            </a:r>
          </a:p>
        </p:txBody>
      </p:sp>
      <p:sp>
        <p:nvSpPr>
          <p:cNvPr id="20" name="Title 1">
            <a:extLst>
              <a:ext uri="{FF2B5EF4-FFF2-40B4-BE49-F238E27FC236}">
                <a16:creationId xmlns:a16="http://schemas.microsoft.com/office/drawing/2014/main" id="{D0782D2D-992E-E146-9F7C-C9EBB3C6AA28}"/>
              </a:ext>
            </a:extLst>
          </p:cNvPr>
          <p:cNvSpPr txBox="1">
            <a:spLocks/>
          </p:cNvSpPr>
          <p:nvPr/>
        </p:nvSpPr>
        <p:spPr>
          <a:xfrm>
            <a:off x="4542402" y="3716748"/>
            <a:ext cx="3426411"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b="0" i="1" dirty="0"/>
              <a:t>or </a:t>
            </a:r>
            <a:r>
              <a:rPr lang="en-US" sz="2400" dirty="0"/>
              <a:t>121 </a:t>
            </a:r>
            <a:r>
              <a:rPr lang="en-US" sz="2400" b="0" dirty="0"/>
              <a:t>donors per day</a:t>
            </a:r>
          </a:p>
        </p:txBody>
      </p:sp>
      <p:sp>
        <p:nvSpPr>
          <p:cNvPr id="3" name="TextBox 2"/>
          <p:cNvSpPr txBox="1"/>
          <p:nvPr/>
        </p:nvSpPr>
        <p:spPr>
          <a:xfrm>
            <a:off x="156411" y="5534526"/>
            <a:ext cx="3573378" cy="11550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47013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757989"/>
          </a:xfrm>
          <a:solidFill>
            <a:srgbClr val="CFB87C"/>
          </a:solidFill>
        </p:spPr>
        <p:txBody>
          <a:bodyPr/>
          <a:lstStyle/>
          <a:p>
            <a:r>
              <a:rPr lang="en-US" dirty="0" smtClean="0"/>
              <a:t>Teamwork and Collaboration are Crucial</a:t>
            </a:r>
            <a:endParaRPr lang="en-US" dirty="0"/>
          </a:p>
        </p:txBody>
      </p:sp>
      <p:sp>
        <p:nvSpPr>
          <p:cNvPr id="3" name="Title 1">
            <a:extLst>
              <a:ext uri="{FF2B5EF4-FFF2-40B4-BE49-F238E27FC236}">
                <a16:creationId xmlns:a16="http://schemas.microsoft.com/office/drawing/2014/main" id="{2D1DADF9-F492-CB4D-B621-012FE6AC8A1E}"/>
              </a:ext>
            </a:extLst>
          </p:cNvPr>
          <p:cNvSpPr txBox="1">
            <a:spLocks/>
          </p:cNvSpPr>
          <p:nvPr/>
        </p:nvSpPr>
        <p:spPr>
          <a:xfrm>
            <a:off x="609600" y="2270614"/>
            <a:ext cx="10972800" cy="139117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nSpc>
                <a:spcPct val="150000"/>
              </a:lnSpc>
            </a:pPr>
            <a:r>
              <a:rPr lang="en-US" sz="4600" b="0" dirty="0"/>
              <a:t>~</a:t>
            </a:r>
            <a:r>
              <a:rPr lang="en-US" sz="4600" dirty="0"/>
              <a:t>$</a:t>
            </a:r>
            <a:r>
              <a:rPr lang="en-US" sz="4600" dirty="0" smtClean="0"/>
              <a:t>1,005,866 </a:t>
            </a:r>
            <a:r>
              <a:rPr lang="en-US" sz="4600" b="0" dirty="0"/>
              <a:t>in private support</a:t>
            </a:r>
          </a:p>
          <a:p>
            <a:pPr>
              <a:lnSpc>
                <a:spcPct val="150000"/>
              </a:lnSpc>
            </a:pPr>
            <a:r>
              <a:rPr lang="en-US" b="0" dirty="0"/>
              <a:t>per CU Advancement employee</a:t>
            </a:r>
          </a:p>
        </p:txBody>
      </p:sp>
      <p:sp>
        <p:nvSpPr>
          <p:cNvPr id="4" name="TextBox 3"/>
          <p:cNvSpPr txBox="1"/>
          <p:nvPr/>
        </p:nvSpPr>
        <p:spPr>
          <a:xfrm>
            <a:off x="288758" y="5775158"/>
            <a:ext cx="3609474" cy="87830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86890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AC5B-00C4-1646-95CC-A9E259E4ECE1}"/>
              </a:ext>
            </a:extLst>
          </p:cNvPr>
          <p:cNvSpPr>
            <a:spLocks noGrp="1"/>
          </p:cNvSpPr>
          <p:nvPr>
            <p:ph type="title"/>
          </p:nvPr>
        </p:nvSpPr>
        <p:spPr>
          <a:xfrm>
            <a:off x="0" y="457200"/>
            <a:ext cx="12192000" cy="697832"/>
          </a:xfrm>
          <a:solidFill>
            <a:srgbClr val="CFB87C"/>
          </a:solidFill>
        </p:spPr>
        <p:txBody>
          <a:bodyPr/>
          <a:lstStyle/>
          <a:p>
            <a:r>
              <a:rPr lang="en-US" dirty="0"/>
              <a:t>We </a:t>
            </a:r>
            <a:r>
              <a:rPr lang="en-US" dirty="0" smtClean="0"/>
              <a:t>Were </a:t>
            </a:r>
            <a:r>
              <a:rPr lang="en-US" dirty="0"/>
              <a:t>V</a:t>
            </a:r>
            <a:r>
              <a:rPr lang="en-US" dirty="0" smtClean="0"/>
              <a:t>ery Productive</a:t>
            </a:r>
            <a:endParaRPr lang="en-US" dirty="0"/>
          </a:p>
        </p:txBody>
      </p:sp>
      <p:grpSp>
        <p:nvGrpSpPr>
          <p:cNvPr id="11" name="Group 10">
            <a:extLst>
              <a:ext uri="{FF2B5EF4-FFF2-40B4-BE49-F238E27FC236}">
                <a16:creationId xmlns:a16="http://schemas.microsoft.com/office/drawing/2014/main" id="{845812DF-5E62-F24F-A6D7-52B9390BB54C}"/>
              </a:ext>
            </a:extLst>
          </p:cNvPr>
          <p:cNvGrpSpPr/>
          <p:nvPr/>
        </p:nvGrpSpPr>
        <p:grpSpPr>
          <a:xfrm>
            <a:off x="763944" y="2439520"/>
            <a:ext cx="10823223" cy="1391173"/>
            <a:chOff x="614367" y="1850647"/>
            <a:chExt cx="10823223" cy="1391173"/>
          </a:xfrm>
        </p:grpSpPr>
        <p:grpSp>
          <p:nvGrpSpPr>
            <p:cNvPr id="4" name="Group 3">
              <a:extLst>
                <a:ext uri="{FF2B5EF4-FFF2-40B4-BE49-F238E27FC236}">
                  <a16:creationId xmlns:a16="http://schemas.microsoft.com/office/drawing/2014/main" id="{CD5B0201-14BB-6946-92F4-34E05EE70AA5}"/>
                </a:ext>
              </a:extLst>
            </p:cNvPr>
            <p:cNvGrpSpPr/>
            <p:nvPr/>
          </p:nvGrpSpPr>
          <p:grpSpPr>
            <a:xfrm>
              <a:off x="614367" y="1850647"/>
              <a:ext cx="5918139" cy="1391173"/>
              <a:chOff x="614367" y="1850647"/>
              <a:chExt cx="5918139" cy="1391173"/>
            </a:xfrm>
          </p:grpSpPr>
          <p:sp>
            <p:nvSpPr>
              <p:cNvPr id="3" name="Title 1">
                <a:extLst>
                  <a:ext uri="{FF2B5EF4-FFF2-40B4-BE49-F238E27FC236}">
                    <a16:creationId xmlns:a16="http://schemas.microsoft.com/office/drawing/2014/main" id="{2D1DADF9-F492-CB4D-B621-012FE6AC8A1E}"/>
                  </a:ext>
                </a:extLst>
              </p:cNvPr>
              <p:cNvSpPr txBox="1">
                <a:spLocks/>
              </p:cNvSpPr>
              <p:nvPr/>
            </p:nvSpPr>
            <p:spPr>
              <a:xfrm>
                <a:off x="1924703" y="1850647"/>
                <a:ext cx="4607803" cy="139117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800" dirty="0"/>
                  <a:t>1,772</a:t>
                </a:r>
                <a:r>
                  <a:rPr lang="en-US" sz="2800" b="0" dirty="0"/>
                  <a:t> proposals went </a:t>
                </a:r>
              </a:p>
              <a:p>
                <a:pPr algn="l"/>
                <a:r>
                  <a:rPr lang="en-US" sz="2800" b="0" dirty="0"/>
                  <a:t>under consideration</a:t>
                </a:r>
                <a:endParaRPr lang="en-US" sz="2400" b="0" dirty="0">
                  <a:highlight>
                    <a:srgbClr val="D9C48E"/>
                  </a:highlight>
                </a:endParaRPr>
              </a:p>
            </p:txBody>
          </p:sp>
          <p:pic>
            <p:nvPicPr>
              <p:cNvPr id="7" name="Picture 6" descr="A close up of a logo&#10;&#10;Description automatically generated">
                <a:extLst>
                  <a:ext uri="{FF2B5EF4-FFF2-40B4-BE49-F238E27FC236}">
                    <a16:creationId xmlns:a16="http://schemas.microsoft.com/office/drawing/2014/main" id="{CC025F77-174C-024E-AF3B-D7CE876DD9F8}"/>
                  </a:ext>
                </a:extLst>
              </p:cNvPr>
              <p:cNvPicPr>
                <a:picLocks noChangeAspect="1"/>
              </p:cNvPicPr>
              <p:nvPr/>
            </p:nvPicPr>
            <p:blipFill>
              <a:blip r:embed="rId3"/>
              <a:stretch>
                <a:fillRect/>
              </a:stretch>
            </p:blipFill>
            <p:spPr>
              <a:xfrm>
                <a:off x="614367" y="1850647"/>
                <a:ext cx="1097280" cy="1097280"/>
              </a:xfrm>
              <a:prstGeom prst="rect">
                <a:avLst/>
              </a:prstGeom>
            </p:spPr>
          </p:pic>
        </p:grpSp>
        <p:grpSp>
          <p:nvGrpSpPr>
            <p:cNvPr id="6" name="Group 5">
              <a:extLst>
                <a:ext uri="{FF2B5EF4-FFF2-40B4-BE49-F238E27FC236}">
                  <a16:creationId xmlns:a16="http://schemas.microsoft.com/office/drawing/2014/main" id="{0B100AD6-77B5-2E40-8577-02E66D779AA1}"/>
                </a:ext>
              </a:extLst>
            </p:cNvPr>
            <p:cNvGrpSpPr/>
            <p:nvPr/>
          </p:nvGrpSpPr>
          <p:grpSpPr>
            <a:xfrm>
              <a:off x="6096000" y="1850647"/>
              <a:ext cx="5341590" cy="1391173"/>
              <a:chOff x="614367" y="3659083"/>
              <a:chExt cx="5341590" cy="1391173"/>
            </a:xfrm>
          </p:grpSpPr>
          <p:pic>
            <p:nvPicPr>
              <p:cNvPr id="5" name="Picture 4">
                <a:extLst>
                  <a:ext uri="{FF2B5EF4-FFF2-40B4-BE49-F238E27FC236}">
                    <a16:creationId xmlns:a16="http://schemas.microsoft.com/office/drawing/2014/main" id="{2FB3E368-510D-144D-AA11-2DD3D8E6260E}"/>
                  </a:ext>
                </a:extLst>
              </p:cNvPr>
              <p:cNvPicPr>
                <a:picLocks noChangeAspect="1"/>
              </p:cNvPicPr>
              <p:nvPr/>
            </p:nvPicPr>
            <p:blipFill>
              <a:blip r:embed="rId4"/>
              <a:stretch>
                <a:fillRect/>
              </a:stretch>
            </p:blipFill>
            <p:spPr>
              <a:xfrm>
                <a:off x="614367" y="3659083"/>
                <a:ext cx="1097280" cy="1097280"/>
              </a:xfrm>
              <a:prstGeom prst="rect">
                <a:avLst/>
              </a:prstGeom>
            </p:spPr>
          </p:pic>
          <p:sp>
            <p:nvSpPr>
              <p:cNvPr id="8" name="Title 1">
                <a:extLst>
                  <a:ext uri="{FF2B5EF4-FFF2-40B4-BE49-F238E27FC236}">
                    <a16:creationId xmlns:a16="http://schemas.microsoft.com/office/drawing/2014/main" id="{C4070537-A6B4-7243-B226-0A7F634B717F}"/>
                  </a:ext>
                </a:extLst>
              </p:cNvPr>
              <p:cNvSpPr txBox="1">
                <a:spLocks/>
              </p:cNvSpPr>
              <p:nvPr/>
            </p:nvSpPr>
            <p:spPr>
              <a:xfrm>
                <a:off x="1924703" y="3659083"/>
                <a:ext cx="4031254" cy="139117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800" dirty="0"/>
                  <a:t>1,030 </a:t>
                </a:r>
                <a:r>
                  <a:rPr lang="en-US" sz="2800" b="0" dirty="0"/>
                  <a:t>proposals </a:t>
                </a:r>
              </a:p>
              <a:p>
                <a:pPr algn="l"/>
                <a:r>
                  <a:rPr lang="en-US" sz="2800" b="0" dirty="0"/>
                  <a:t>were granted</a:t>
                </a:r>
                <a:endParaRPr lang="en-US" sz="2400" b="0" dirty="0">
                  <a:highlight>
                    <a:srgbClr val="D9C48E"/>
                  </a:highlight>
                </a:endParaRPr>
              </a:p>
            </p:txBody>
          </p:sp>
        </p:grpSp>
      </p:grpSp>
      <p:sp>
        <p:nvSpPr>
          <p:cNvPr id="9" name="TextBox 8"/>
          <p:cNvSpPr txBox="1"/>
          <p:nvPr/>
        </p:nvSpPr>
        <p:spPr>
          <a:xfrm>
            <a:off x="324853" y="5654842"/>
            <a:ext cx="3465094" cy="9986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3591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2AD8-B3C5-E44F-B906-316975BBDD10}"/>
              </a:ext>
            </a:extLst>
          </p:cNvPr>
          <p:cNvSpPr>
            <a:spLocks noGrp="1"/>
          </p:cNvSpPr>
          <p:nvPr>
            <p:ph type="title"/>
          </p:nvPr>
        </p:nvSpPr>
        <p:spPr>
          <a:xfrm>
            <a:off x="0" y="457200"/>
            <a:ext cx="12192000" cy="709863"/>
          </a:xfrm>
          <a:solidFill>
            <a:srgbClr val="CFB87C"/>
          </a:solidFill>
        </p:spPr>
        <p:txBody>
          <a:bodyPr/>
          <a:lstStyle/>
          <a:p>
            <a:r>
              <a:rPr lang="en-US" dirty="0"/>
              <a:t>The </a:t>
            </a:r>
            <a:r>
              <a:rPr lang="en-US" dirty="0" smtClean="0"/>
              <a:t>Impact </a:t>
            </a:r>
            <a:r>
              <a:rPr lang="en-US" dirty="0"/>
              <a:t>is </a:t>
            </a:r>
            <a:r>
              <a:rPr lang="en-US" dirty="0" smtClean="0"/>
              <a:t>Real</a:t>
            </a:r>
            <a:endParaRPr lang="en-US" dirty="0"/>
          </a:p>
        </p:txBody>
      </p:sp>
      <p:grpSp>
        <p:nvGrpSpPr>
          <p:cNvPr id="3" name="Group 2">
            <a:extLst>
              <a:ext uri="{FF2B5EF4-FFF2-40B4-BE49-F238E27FC236}">
                <a16:creationId xmlns:a16="http://schemas.microsoft.com/office/drawing/2014/main" id="{11FE37EC-F378-3041-B729-71030B7016AC}"/>
              </a:ext>
            </a:extLst>
          </p:cNvPr>
          <p:cNvGrpSpPr/>
          <p:nvPr/>
        </p:nvGrpSpPr>
        <p:grpSpPr>
          <a:xfrm>
            <a:off x="972720" y="1824929"/>
            <a:ext cx="5187101" cy="1097280"/>
            <a:chOff x="1559688" y="1590867"/>
            <a:chExt cx="5187101" cy="1097280"/>
          </a:xfrm>
        </p:grpSpPr>
        <p:pic>
          <p:nvPicPr>
            <p:cNvPr id="8" name="Picture 7">
              <a:extLst>
                <a:ext uri="{FF2B5EF4-FFF2-40B4-BE49-F238E27FC236}">
                  <a16:creationId xmlns:a16="http://schemas.microsoft.com/office/drawing/2014/main" id="{5864028C-8DEB-D44E-B50A-A2567F42C7C8}"/>
                </a:ext>
              </a:extLst>
            </p:cNvPr>
            <p:cNvPicPr>
              <a:picLocks noChangeAspect="1"/>
            </p:cNvPicPr>
            <p:nvPr/>
          </p:nvPicPr>
          <p:blipFill>
            <a:blip r:embed="rId3"/>
            <a:srcRect/>
            <a:stretch/>
          </p:blipFill>
          <p:spPr>
            <a:xfrm>
              <a:off x="1559688" y="1590867"/>
              <a:ext cx="1097280" cy="1097280"/>
            </a:xfrm>
            <a:prstGeom prst="rect">
              <a:avLst/>
            </a:prstGeom>
          </p:spPr>
        </p:pic>
        <p:sp>
          <p:nvSpPr>
            <p:cNvPr id="12" name="Title 1">
              <a:extLst>
                <a:ext uri="{FF2B5EF4-FFF2-40B4-BE49-F238E27FC236}">
                  <a16:creationId xmlns:a16="http://schemas.microsoft.com/office/drawing/2014/main" id="{B7C1A43F-9DCD-D34E-A461-1764D6F7E43D}"/>
                </a:ext>
              </a:extLst>
            </p:cNvPr>
            <p:cNvSpPr txBox="1">
              <a:spLocks/>
            </p:cNvSpPr>
            <p:nvPr/>
          </p:nvSpPr>
          <p:spPr>
            <a:xfrm>
              <a:off x="2787596" y="1849642"/>
              <a:ext cx="3959193"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Ensure </a:t>
              </a:r>
              <a:r>
                <a:rPr lang="en-US" sz="2400" dirty="0">
                  <a:hlinkClick r:id="rId4"/>
                </a:rPr>
                <a:t>student success</a:t>
              </a:r>
              <a:endParaRPr lang="en-US" sz="2400" dirty="0"/>
            </a:p>
            <a:p>
              <a:pPr algn="l"/>
              <a:r>
                <a:rPr lang="en-US" sz="2400" b="0" dirty="0"/>
                <a:t>$65 million</a:t>
              </a:r>
            </a:p>
          </p:txBody>
        </p:sp>
      </p:grpSp>
      <p:grpSp>
        <p:nvGrpSpPr>
          <p:cNvPr id="21" name="Group 20">
            <a:extLst>
              <a:ext uri="{FF2B5EF4-FFF2-40B4-BE49-F238E27FC236}">
                <a16:creationId xmlns:a16="http://schemas.microsoft.com/office/drawing/2014/main" id="{616E7AAB-B337-144D-BC75-AC44ED6A4DF9}"/>
              </a:ext>
            </a:extLst>
          </p:cNvPr>
          <p:cNvGrpSpPr/>
          <p:nvPr/>
        </p:nvGrpSpPr>
        <p:grpSpPr>
          <a:xfrm>
            <a:off x="967953" y="3817548"/>
            <a:ext cx="6546344" cy="1097280"/>
            <a:chOff x="1559688" y="1590867"/>
            <a:chExt cx="6546344" cy="1097280"/>
          </a:xfrm>
        </p:grpSpPr>
        <p:pic>
          <p:nvPicPr>
            <p:cNvPr id="22" name="Picture 21">
              <a:extLst>
                <a:ext uri="{FF2B5EF4-FFF2-40B4-BE49-F238E27FC236}">
                  <a16:creationId xmlns:a16="http://schemas.microsoft.com/office/drawing/2014/main" id="{FE61AFE0-8A39-014D-868A-97D5255336D9}"/>
                </a:ext>
              </a:extLst>
            </p:cNvPr>
            <p:cNvPicPr>
              <a:picLocks noChangeAspect="1"/>
            </p:cNvPicPr>
            <p:nvPr/>
          </p:nvPicPr>
          <p:blipFill>
            <a:blip r:embed="rId5"/>
            <a:srcRect/>
            <a:stretch/>
          </p:blipFill>
          <p:spPr>
            <a:xfrm>
              <a:off x="1559688" y="1590867"/>
              <a:ext cx="1097280" cy="1097280"/>
            </a:xfrm>
            <a:prstGeom prst="rect">
              <a:avLst/>
            </a:prstGeom>
          </p:spPr>
        </p:pic>
        <p:sp>
          <p:nvSpPr>
            <p:cNvPr id="23" name="Title 1">
              <a:extLst>
                <a:ext uri="{FF2B5EF4-FFF2-40B4-BE49-F238E27FC236}">
                  <a16:creationId xmlns:a16="http://schemas.microsoft.com/office/drawing/2014/main" id="{9CF8FA1A-063D-D841-ACB9-1472EB302100}"/>
                </a:ext>
              </a:extLst>
            </p:cNvPr>
            <p:cNvSpPr txBox="1">
              <a:spLocks/>
            </p:cNvSpPr>
            <p:nvPr/>
          </p:nvSpPr>
          <p:spPr>
            <a:xfrm>
              <a:off x="2787596" y="1849642"/>
              <a:ext cx="5318436"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Invest in research</a:t>
              </a:r>
            </a:p>
            <a:p>
              <a:pPr algn="l"/>
              <a:r>
                <a:rPr lang="en-US" sz="2400" b="0" dirty="0"/>
                <a:t>$137 million</a:t>
              </a:r>
            </a:p>
          </p:txBody>
        </p:sp>
      </p:grpSp>
      <p:grpSp>
        <p:nvGrpSpPr>
          <p:cNvPr id="24" name="Group 23">
            <a:extLst>
              <a:ext uri="{FF2B5EF4-FFF2-40B4-BE49-F238E27FC236}">
                <a16:creationId xmlns:a16="http://schemas.microsoft.com/office/drawing/2014/main" id="{2757C0AE-B166-5D4A-91A5-5367EE9E496A}"/>
              </a:ext>
            </a:extLst>
          </p:cNvPr>
          <p:cNvGrpSpPr/>
          <p:nvPr/>
        </p:nvGrpSpPr>
        <p:grpSpPr>
          <a:xfrm>
            <a:off x="6613598" y="3817548"/>
            <a:ext cx="5187101" cy="1097280"/>
            <a:chOff x="1559688" y="1590867"/>
            <a:chExt cx="5187101" cy="1097280"/>
          </a:xfrm>
        </p:grpSpPr>
        <p:pic>
          <p:nvPicPr>
            <p:cNvPr id="25" name="Picture 24">
              <a:extLst>
                <a:ext uri="{FF2B5EF4-FFF2-40B4-BE49-F238E27FC236}">
                  <a16:creationId xmlns:a16="http://schemas.microsoft.com/office/drawing/2014/main" id="{9469C9D2-C864-6D4C-A60F-6E6914D3F31F}"/>
                </a:ext>
              </a:extLst>
            </p:cNvPr>
            <p:cNvPicPr>
              <a:picLocks noChangeAspect="1"/>
            </p:cNvPicPr>
            <p:nvPr/>
          </p:nvPicPr>
          <p:blipFill>
            <a:blip r:embed="rId6"/>
            <a:srcRect/>
            <a:stretch/>
          </p:blipFill>
          <p:spPr>
            <a:xfrm>
              <a:off x="1559688" y="1590867"/>
              <a:ext cx="1097280" cy="1097280"/>
            </a:xfrm>
            <a:prstGeom prst="rect">
              <a:avLst/>
            </a:prstGeom>
          </p:spPr>
        </p:pic>
        <p:sp>
          <p:nvSpPr>
            <p:cNvPr id="26" name="Title 1">
              <a:extLst>
                <a:ext uri="{FF2B5EF4-FFF2-40B4-BE49-F238E27FC236}">
                  <a16:creationId xmlns:a16="http://schemas.microsoft.com/office/drawing/2014/main" id="{7A8A7650-71FE-384C-9EF8-207613253165}"/>
                </a:ext>
              </a:extLst>
            </p:cNvPr>
            <p:cNvSpPr txBox="1">
              <a:spLocks/>
            </p:cNvSpPr>
            <p:nvPr/>
          </p:nvSpPr>
          <p:spPr>
            <a:xfrm>
              <a:off x="2787596" y="1849642"/>
              <a:ext cx="3959193"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Transform health care</a:t>
              </a:r>
            </a:p>
            <a:p>
              <a:pPr algn="l"/>
              <a:r>
                <a:rPr lang="en-US" sz="2400" b="0" dirty="0"/>
                <a:t>$180 million</a:t>
              </a:r>
            </a:p>
          </p:txBody>
        </p:sp>
      </p:grpSp>
      <p:grpSp>
        <p:nvGrpSpPr>
          <p:cNvPr id="27" name="Group 26">
            <a:extLst>
              <a:ext uri="{FF2B5EF4-FFF2-40B4-BE49-F238E27FC236}">
                <a16:creationId xmlns:a16="http://schemas.microsoft.com/office/drawing/2014/main" id="{49BFFD65-D407-854F-B967-477634028F2B}"/>
              </a:ext>
            </a:extLst>
          </p:cNvPr>
          <p:cNvGrpSpPr/>
          <p:nvPr/>
        </p:nvGrpSpPr>
        <p:grpSpPr>
          <a:xfrm>
            <a:off x="6613598" y="1797921"/>
            <a:ext cx="5187101" cy="1097280"/>
            <a:chOff x="1559688" y="1590867"/>
            <a:chExt cx="5187101" cy="1097280"/>
          </a:xfrm>
        </p:grpSpPr>
        <p:pic>
          <p:nvPicPr>
            <p:cNvPr id="28" name="Picture 27">
              <a:extLst>
                <a:ext uri="{FF2B5EF4-FFF2-40B4-BE49-F238E27FC236}">
                  <a16:creationId xmlns:a16="http://schemas.microsoft.com/office/drawing/2014/main" id="{81C7E15A-FF09-984F-A323-B3F2B5D6F0A4}"/>
                </a:ext>
              </a:extLst>
            </p:cNvPr>
            <p:cNvPicPr>
              <a:picLocks noChangeAspect="1"/>
            </p:cNvPicPr>
            <p:nvPr/>
          </p:nvPicPr>
          <p:blipFill>
            <a:blip r:embed="rId7"/>
            <a:srcRect/>
            <a:stretch/>
          </p:blipFill>
          <p:spPr>
            <a:xfrm>
              <a:off x="1559688" y="1590867"/>
              <a:ext cx="1097280" cy="1097280"/>
            </a:xfrm>
            <a:prstGeom prst="rect">
              <a:avLst/>
            </a:prstGeom>
          </p:spPr>
        </p:pic>
        <p:sp>
          <p:nvSpPr>
            <p:cNvPr id="29" name="Title 1">
              <a:extLst>
                <a:ext uri="{FF2B5EF4-FFF2-40B4-BE49-F238E27FC236}">
                  <a16:creationId xmlns:a16="http://schemas.microsoft.com/office/drawing/2014/main" id="{BF8660EE-7AF6-CA4F-82DD-8807B99D13E0}"/>
                </a:ext>
              </a:extLst>
            </p:cNvPr>
            <p:cNvSpPr txBox="1">
              <a:spLocks/>
            </p:cNvSpPr>
            <p:nvPr/>
          </p:nvSpPr>
          <p:spPr>
            <a:xfrm>
              <a:off x="2787596" y="1849642"/>
              <a:ext cx="3959193" cy="5797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l"/>
              <a:r>
                <a:rPr lang="en-US" sz="2400" dirty="0"/>
                <a:t>Attract bright talent</a:t>
              </a:r>
            </a:p>
            <a:p>
              <a:pPr algn="l"/>
              <a:r>
                <a:rPr lang="en-US" sz="2400" b="0" dirty="0"/>
                <a:t>$43 million</a:t>
              </a:r>
            </a:p>
          </p:txBody>
        </p:sp>
      </p:grpSp>
      <p:sp>
        <p:nvSpPr>
          <p:cNvPr id="4" name="TextBox 3"/>
          <p:cNvSpPr txBox="1"/>
          <p:nvPr/>
        </p:nvSpPr>
        <p:spPr>
          <a:xfrm>
            <a:off x="445168" y="5666874"/>
            <a:ext cx="3453064" cy="9264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25033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46451" y="2842195"/>
            <a:ext cx="8072501" cy="1098550"/>
          </a:xfrm>
        </p:spPr>
        <p:txBody>
          <a:bodyPr>
            <a:normAutofit/>
          </a:bodyPr>
          <a:lstStyle/>
          <a:p>
            <a:r>
              <a:rPr lang="en-US" dirty="0"/>
              <a:t>FY2023 and Beyond</a:t>
            </a:r>
          </a:p>
        </p:txBody>
      </p:sp>
      <p:sp>
        <p:nvSpPr>
          <p:cNvPr id="3" name="Content Placeholder 1"/>
          <p:cNvSpPr>
            <a:spLocks noGrp="1"/>
          </p:cNvSpPr>
          <p:nvPr>
            <p:ph sz="quarter" idx="10"/>
          </p:nvPr>
        </p:nvSpPr>
        <p:spPr>
          <a:xfrm>
            <a:off x="2130952" y="2163251"/>
            <a:ext cx="8072501" cy="1098550"/>
          </a:xfrm>
        </p:spPr>
        <p:txBody>
          <a:bodyPr>
            <a:normAutofit/>
          </a:bodyPr>
          <a:lstStyle/>
          <a:p>
            <a:r>
              <a:rPr lang="en-US" sz="3600" dirty="0"/>
              <a:t>Looking Forward</a:t>
            </a:r>
          </a:p>
        </p:txBody>
      </p:sp>
    </p:spTree>
    <p:extLst>
      <p:ext uri="{BB962C8B-B14F-4D97-AF65-F5344CB8AC3E}">
        <p14:creationId xmlns:p14="http://schemas.microsoft.com/office/powerpoint/2010/main" val="2422068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12192000" cy="742894"/>
          </a:xfrm>
          <a:solidFill>
            <a:srgbClr val="CFB87C"/>
          </a:solidFill>
        </p:spPr>
        <p:txBody>
          <a:bodyPr>
            <a:normAutofit/>
          </a:bodyPr>
          <a:lstStyle/>
          <a:p>
            <a:pPr algn="ctr"/>
            <a:r>
              <a:rPr lang="en-US" sz="4000" dirty="0"/>
              <a:t>Philanthropy Mirrors the Market</a:t>
            </a:r>
          </a:p>
        </p:txBody>
      </p:sp>
      <p:pic>
        <p:nvPicPr>
          <p:cNvPr id="8" name="Picture 7"/>
          <p:cNvPicPr>
            <a:picLocks noChangeAspect="1"/>
          </p:cNvPicPr>
          <p:nvPr/>
        </p:nvPicPr>
        <p:blipFill>
          <a:blip r:embed="rId3"/>
          <a:stretch>
            <a:fillRect/>
          </a:stretch>
        </p:blipFill>
        <p:spPr>
          <a:xfrm>
            <a:off x="47320" y="1417641"/>
            <a:ext cx="6824332" cy="4562053"/>
          </a:xfrm>
          <a:prstGeom prst="rect">
            <a:avLst/>
          </a:prstGeom>
        </p:spPr>
      </p:pic>
      <p:sp>
        <p:nvSpPr>
          <p:cNvPr id="9" name="TextBox 8"/>
          <p:cNvSpPr txBox="1"/>
          <p:nvPr/>
        </p:nvSpPr>
        <p:spPr>
          <a:xfrm>
            <a:off x="6755255" y="5203702"/>
            <a:ext cx="5436745" cy="400110"/>
          </a:xfrm>
          <a:prstGeom prst="rect">
            <a:avLst/>
          </a:prstGeom>
          <a:noFill/>
        </p:spPr>
        <p:txBody>
          <a:bodyPr wrap="square" rtlCol="0">
            <a:spAutoFit/>
          </a:bodyPr>
          <a:lstStyle/>
          <a:p>
            <a:r>
              <a:rPr lang="en-US" sz="1000" i="1" dirty="0"/>
              <a:t>Total charitable giving graphed with the Standard &amp; Poor’s 500 Index, 1978-2018 (in inflation-adjusted dollars) via </a:t>
            </a:r>
            <a:r>
              <a:rPr lang="en-US" sz="1000" i="1" dirty="0" err="1"/>
              <a:t>GivingUSA</a:t>
            </a:r>
            <a:r>
              <a:rPr lang="en-US" sz="1000" i="1" dirty="0"/>
              <a:t> 2022</a:t>
            </a:r>
          </a:p>
        </p:txBody>
      </p:sp>
      <p:pic>
        <p:nvPicPr>
          <p:cNvPr id="10" name="Picture 9"/>
          <p:cNvPicPr>
            <a:picLocks noChangeAspect="1"/>
          </p:cNvPicPr>
          <p:nvPr/>
        </p:nvPicPr>
        <p:blipFill>
          <a:blip r:embed="rId4"/>
          <a:stretch>
            <a:fillRect/>
          </a:stretch>
        </p:blipFill>
        <p:spPr>
          <a:xfrm>
            <a:off x="6871652" y="1692679"/>
            <a:ext cx="4033626" cy="725773"/>
          </a:xfrm>
          <a:prstGeom prst="rect">
            <a:avLst/>
          </a:prstGeom>
        </p:spPr>
      </p:pic>
    </p:spTree>
    <p:extLst>
      <p:ext uri="{BB962C8B-B14F-4D97-AF65-F5344CB8AC3E}">
        <p14:creationId xmlns:p14="http://schemas.microsoft.com/office/powerpoint/2010/main" val="2888337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BF4F81-CE79-4A24-860D-9959FF716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8667" y="321734"/>
            <a:ext cx="4472918" cy="6051636"/>
          </a:xfrm>
          <a:prstGeom prst="rect">
            <a:avLst/>
          </a:prstGeom>
          <a:solidFill>
            <a:srgbClr val="CFB87C"/>
          </a:solidFill>
        </p:spPr>
        <p:txBody>
          <a:bodyPr vert="horz" lIns="91440" tIns="45720" rIns="91440" bIns="45720" rtlCol="0" anchor="t">
            <a:normAutofit/>
          </a:bodyPr>
          <a:lstStyle/>
          <a:p>
            <a:pPr>
              <a:lnSpc>
                <a:spcPct val="90000"/>
              </a:lnSpc>
              <a:spcAft>
                <a:spcPts val="600"/>
              </a:spcAft>
            </a:pPr>
            <a:endParaRPr lang="en-US" sz="1000" dirty="0" smtClean="0">
              <a:latin typeface="Arial" panose="020B0604020202020204" pitchFamily="34" charset="0"/>
              <a:cs typeface="Arial" panose="020B0604020202020204" pitchFamily="34" charset="0"/>
            </a:endParaRPr>
          </a:p>
          <a:p>
            <a:pPr>
              <a:lnSpc>
                <a:spcPct val="90000"/>
              </a:lnSpc>
              <a:spcAft>
                <a:spcPts val="600"/>
              </a:spcAft>
            </a:pPr>
            <a:r>
              <a:rPr lang="en-US" sz="3600" dirty="0" smtClean="0">
                <a:latin typeface="Arial" panose="020B0604020202020204" pitchFamily="34" charset="0"/>
                <a:cs typeface="Arial" panose="020B0604020202020204" pitchFamily="34" charset="0"/>
              </a:rPr>
              <a:t>Philanthropy </a:t>
            </a:r>
            <a:r>
              <a:rPr lang="en-US" sz="3600" dirty="0">
                <a:latin typeface="Arial" panose="020B0604020202020204" pitchFamily="34" charset="0"/>
                <a:cs typeface="Arial" panose="020B0604020202020204" pitchFamily="34" charset="0"/>
              </a:rPr>
              <a:t>is a People Business</a:t>
            </a:r>
            <a:endParaRPr lang="en-US" sz="3600" dirty="0" smtClean="0">
              <a:latin typeface="Arial" panose="020B0604020202020204" pitchFamily="34" charset="0"/>
              <a:cs typeface="Arial" panose="020B0604020202020204" pitchFamily="34" charset="0"/>
            </a:endParaRPr>
          </a:p>
          <a:p>
            <a:pPr>
              <a:lnSpc>
                <a:spcPct val="90000"/>
              </a:lnSpc>
              <a:spcAft>
                <a:spcPts val="600"/>
              </a:spcAft>
            </a:pPr>
            <a:endParaRPr lang="en-US" sz="3600" b="1" dirty="0"/>
          </a:p>
          <a:p>
            <a:pPr>
              <a:lnSpc>
                <a:spcPct val="90000"/>
              </a:lnSpc>
              <a:spcAft>
                <a:spcPts val="600"/>
              </a:spcAft>
            </a:pP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As much as 90 percent of fundraising revenue comes from major gifts today, so high-performing frontline fundraisers are more crucial to fundraising success than ever before</a:t>
            </a:r>
            <a:r>
              <a:rPr lang="en-US" sz="2400" dirty="0" smtClean="0">
                <a:latin typeface="Arial" panose="020B0604020202020204" pitchFamily="34" charset="0"/>
                <a:cs typeface="Arial" panose="020B0604020202020204" pitchFamily="34" charset="0"/>
              </a:rPr>
              <a:t>.”</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a:lnSpc>
                <a:spcPct val="90000"/>
              </a:lnSpc>
              <a:spcAft>
                <a:spcPts val="600"/>
              </a:spcAft>
            </a:pPr>
            <a:r>
              <a:rPr lang="en-US" sz="2400" dirty="0" smtClean="0">
                <a:latin typeface="Arial" panose="020B0604020202020204" pitchFamily="34" charset="0"/>
                <a:cs typeface="Arial" panose="020B0604020202020204" pitchFamily="34" charset="0"/>
              </a:rPr>
              <a:t>In general, the longer the tenure of fundraiser, the more funds raised.</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91A703E6-AAE6-5E48-8339-220BB501348D}" type="slidenum">
              <a:rPr lang="en-US" smtClean="0">
                <a:solidFill>
                  <a:prstClr val="black">
                    <a:tint val="75000"/>
                  </a:prstClr>
                </a:solidFill>
                <a:latin typeface="Calibri" panose="020F0502020204030204"/>
              </a:rPr>
              <a:pPr>
                <a:spcAft>
                  <a:spcPts val="600"/>
                </a:spcAft>
                <a:defRPr/>
              </a:pPr>
              <a:t>17</a:t>
            </a:fld>
            <a:endParaRPr lang="en-US">
              <a:solidFill>
                <a:prstClr val="black">
                  <a:tint val="75000"/>
                </a:prstClr>
              </a:solidFill>
              <a:latin typeface="Calibri" panose="020F0502020204030204"/>
            </a:endParaRPr>
          </a:p>
        </p:txBody>
      </p:sp>
      <p:pic>
        <p:nvPicPr>
          <p:cNvPr id="5" name="Picture 4"/>
          <p:cNvPicPr>
            <a:picLocks noChangeAspect="1"/>
          </p:cNvPicPr>
          <p:nvPr/>
        </p:nvPicPr>
        <p:blipFill rotWithShape="1">
          <a:blip r:embed="rId3"/>
          <a:srcRect t="3039" r="2" b="7851"/>
          <a:stretch/>
        </p:blipFill>
        <p:spPr>
          <a:xfrm>
            <a:off x="5170507" y="484633"/>
            <a:ext cx="6542215" cy="5888736"/>
          </a:xfrm>
          <a:prstGeom prst="rect">
            <a:avLst/>
          </a:prstGeom>
        </p:spPr>
      </p:pic>
    </p:spTree>
    <p:extLst>
      <p:ext uri="{BB962C8B-B14F-4D97-AF65-F5344CB8AC3E}">
        <p14:creationId xmlns:p14="http://schemas.microsoft.com/office/powerpoint/2010/main" val="1806102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0" y="377825"/>
            <a:ext cx="12192000" cy="707886"/>
          </a:xfrm>
          <a:prstGeom prst="rect">
            <a:avLst/>
          </a:prstGeom>
          <a:solidFill>
            <a:srgbClr val="CFB87C"/>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t>Current Strategies</a:t>
            </a:r>
          </a:p>
        </p:txBody>
      </p:sp>
      <p:sp>
        <p:nvSpPr>
          <p:cNvPr id="4" name="Content Placeholder 1"/>
          <p:cNvSpPr txBox="1">
            <a:spLocks/>
          </p:cNvSpPr>
          <p:nvPr/>
        </p:nvSpPr>
        <p:spPr>
          <a:xfrm>
            <a:off x="1069383" y="1565329"/>
            <a:ext cx="4738750" cy="47311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Advancement Staff Focused</a:t>
            </a:r>
          </a:p>
          <a:p>
            <a:r>
              <a:rPr lang="en-US" b="0" dirty="0" smtClean="0"/>
              <a:t>Focus </a:t>
            </a:r>
            <a:r>
              <a:rPr lang="en-US" b="0" dirty="0"/>
              <a:t>on </a:t>
            </a:r>
            <a:r>
              <a:rPr lang="en-US" b="0" dirty="0" smtClean="0"/>
              <a:t>retention of talent</a:t>
            </a:r>
            <a:endParaRPr lang="en-US" b="0" dirty="0"/>
          </a:p>
          <a:p>
            <a:r>
              <a:rPr lang="en-US" b="0" dirty="0" smtClean="0"/>
              <a:t>Onboarding large </a:t>
            </a:r>
            <a:r>
              <a:rPr lang="en-US" b="0" dirty="0"/>
              <a:t>numbers of new </a:t>
            </a:r>
            <a:r>
              <a:rPr lang="en-US" b="0" dirty="0" smtClean="0"/>
              <a:t>staff</a:t>
            </a:r>
          </a:p>
          <a:p>
            <a:r>
              <a:rPr lang="en-US" b="0" dirty="0" smtClean="0"/>
              <a:t>Evolve hybrid/remote work</a:t>
            </a:r>
          </a:p>
          <a:p>
            <a:r>
              <a:rPr lang="en-US" b="0" dirty="0" smtClean="0"/>
              <a:t>Focus on DEIB/DEIJ</a:t>
            </a:r>
            <a:endParaRPr lang="en-US" b="0" dirty="0"/>
          </a:p>
          <a:p>
            <a:endParaRPr lang="en-US" b="0" dirty="0"/>
          </a:p>
          <a:p>
            <a:endParaRPr lang="en-US" b="0" dirty="0"/>
          </a:p>
        </p:txBody>
      </p:sp>
      <p:sp>
        <p:nvSpPr>
          <p:cNvPr id="3" name="TextBox 2"/>
          <p:cNvSpPr txBox="1"/>
          <p:nvPr/>
        </p:nvSpPr>
        <p:spPr>
          <a:xfrm>
            <a:off x="6383867" y="1565329"/>
            <a:ext cx="5147733" cy="3984681"/>
          </a:xfrm>
          <a:prstGeom prst="rect">
            <a:avLst/>
          </a:prstGeom>
          <a:noFill/>
        </p:spPr>
        <p:txBody>
          <a:bodyPr wrap="square" rtlCol="0">
            <a:spAutoFit/>
          </a:bodyPr>
          <a:lstStyle/>
          <a:p>
            <a:pPr>
              <a:lnSpc>
                <a:spcPct val="90000"/>
              </a:lnSpc>
              <a:spcBef>
                <a:spcPts val="1000"/>
              </a:spcBef>
              <a:buFont typeface="Arial" panose="020B0604020202020204" pitchFamily="34" charset="0"/>
            </a:pPr>
            <a:r>
              <a:rPr lang="en-US" sz="2800" b="1" dirty="0">
                <a:latin typeface="Arial" charset="0"/>
                <a:ea typeface="Arial" charset="0"/>
                <a:cs typeface="Arial" charset="0"/>
              </a:rPr>
              <a:t>Donor Focused</a:t>
            </a:r>
          </a:p>
          <a:p>
            <a:pPr marL="457200" indent="-457200">
              <a:lnSpc>
                <a:spcPct val="90000"/>
              </a:lnSpc>
              <a:spcBef>
                <a:spcPts val="1000"/>
              </a:spcBef>
              <a:buFont typeface="Arial" panose="020B0604020202020204" pitchFamily="34" charset="0"/>
              <a:buChar char="•"/>
            </a:pPr>
            <a:r>
              <a:rPr lang="en-US" sz="2800" dirty="0">
                <a:latin typeface="Arial" charset="0"/>
                <a:ea typeface="Arial" charset="0"/>
                <a:cs typeface="Arial" charset="0"/>
              </a:rPr>
              <a:t>Building the pipeline of future donors </a:t>
            </a:r>
          </a:p>
          <a:p>
            <a:pPr marL="457200" indent="-457200">
              <a:lnSpc>
                <a:spcPct val="90000"/>
              </a:lnSpc>
              <a:spcBef>
                <a:spcPts val="1000"/>
              </a:spcBef>
              <a:buFont typeface="Arial" panose="020B0604020202020204" pitchFamily="34" charset="0"/>
              <a:buChar char="•"/>
            </a:pPr>
            <a:r>
              <a:rPr lang="en-US" sz="2800" dirty="0">
                <a:latin typeface="Arial" charset="0"/>
                <a:ea typeface="Arial" charset="0"/>
                <a:cs typeface="Arial" charset="0"/>
              </a:rPr>
              <a:t>Working with donors on strategic and highly tax advantageous giving </a:t>
            </a:r>
          </a:p>
          <a:p>
            <a:pPr marL="457200" indent="-457200">
              <a:lnSpc>
                <a:spcPct val="90000"/>
              </a:lnSpc>
              <a:spcBef>
                <a:spcPts val="1000"/>
              </a:spcBef>
              <a:buFont typeface="Arial" panose="020B0604020202020204" pitchFamily="34" charset="0"/>
              <a:buChar char="•"/>
            </a:pPr>
            <a:r>
              <a:rPr lang="en-US" sz="2800" dirty="0">
                <a:latin typeface="Arial" charset="0"/>
                <a:ea typeface="Arial" charset="0"/>
                <a:cs typeface="Arial" charset="0"/>
              </a:rPr>
              <a:t>Blended giving</a:t>
            </a:r>
          </a:p>
          <a:p>
            <a:pPr marL="457200" indent="-457200">
              <a:lnSpc>
                <a:spcPct val="90000"/>
              </a:lnSpc>
              <a:spcBef>
                <a:spcPts val="1000"/>
              </a:spcBef>
              <a:buFont typeface="Arial" panose="020B0604020202020204" pitchFamily="34" charset="0"/>
              <a:buChar char="•"/>
            </a:pPr>
            <a:r>
              <a:rPr lang="en-US" sz="2800" dirty="0">
                <a:latin typeface="Arial" charset="0"/>
                <a:ea typeface="Arial" charset="0"/>
                <a:cs typeface="Arial" charset="0"/>
              </a:rPr>
              <a:t>Stewardship</a:t>
            </a:r>
          </a:p>
          <a:p>
            <a:endParaRPr lang="en-US" dirty="0"/>
          </a:p>
        </p:txBody>
      </p:sp>
    </p:spTree>
    <p:extLst>
      <p:ext uri="{BB962C8B-B14F-4D97-AF65-F5344CB8AC3E}">
        <p14:creationId xmlns:p14="http://schemas.microsoft.com/office/powerpoint/2010/main" val="1474665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98311" y="2559776"/>
            <a:ext cx="7999349" cy="1079736"/>
          </a:xfrm>
        </p:spPr>
        <p:txBody>
          <a:bodyPr/>
          <a:lstStyle/>
          <a:p>
            <a:r>
              <a:rPr lang="en-US" dirty="0" smtClean="0"/>
              <a:t>Questions?</a:t>
            </a:r>
            <a:endParaRPr lang="en-US" dirty="0"/>
          </a:p>
        </p:txBody>
      </p:sp>
    </p:spTree>
    <p:extLst>
      <p:ext uri="{BB962C8B-B14F-4D97-AF65-F5344CB8AC3E}">
        <p14:creationId xmlns:p14="http://schemas.microsoft.com/office/powerpoint/2010/main" val="1527901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0" y="377824"/>
            <a:ext cx="12192000" cy="707886"/>
          </a:xfrm>
          <a:prstGeom prst="rect">
            <a:avLst/>
          </a:prstGeom>
          <a:solidFill>
            <a:srgbClr val="CFB87C"/>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dirty="0"/>
              <a:t>Agenda</a:t>
            </a:r>
          </a:p>
        </p:txBody>
      </p:sp>
      <p:sp>
        <p:nvSpPr>
          <p:cNvPr id="4" name="Rectangle 4"/>
          <p:cNvSpPr>
            <a:spLocks noChangeArrowheads="1"/>
          </p:cNvSpPr>
          <p:nvPr/>
        </p:nvSpPr>
        <p:spPr bwMode="auto">
          <a:xfrm>
            <a:off x="1198604" y="1471279"/>
            <a:ext cx="918526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2730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SzPct val="139000"/>
              <a:buFontTx/>
              <a:buBlip>
                <a:blip r:embed="rId3"/>
              </a:buBlip>
            </a:pPr>
            <a:r>
              <a:rPr lang="en-US" altLang="en-US" sz="3000" dirty="0">
                <a:solidFill>
                  <a:srgbClr val="595959"/>
                </a:solidFill>
              </a:rPr>
              <a:t>Advancement Overview and Introduction</a:t>
            </a:r>
          </a:p>
          <a:p>
            <a:pPr marL="184150" indent="0" eaLnBrk="1" hangingPunct="1">
              <a:buSzPct val="139000"/>
            </a:pPr>
            <a:endParaRPr lang="en-US" altLang="en-US" sz="3000" dirty="0">
              <a:solidFill>
                <a:srgbClr val="595959"/>
              </a:solidFill>
            </a:endParaRPr>
          </a:p>
          <a:p>
            <a:pPr eaLnBrk="1" hangingPunct="1">
              <a:buSzPct val="139000"/>
              <a:buFontTx/>
              <a:buBlip>
                <a:blip r:embed="rId3"/>
              </a:buBlip>
            </a:pPr>
            <a:r>
              <a:rPr lang="en-US" altLang="en-US" sz="3000" dirty="0">
                <a:solidFill>
                  <a:srgbClr val="595959"/>
                </a:solidFill>
              </a:rPr>
              <a:t>Looking back: FY2022 Review</a:t>
            </a:r>
          </a:p>
          <a:p>
            <a:pPr eaLnBrk="1" hangingPunct="1">
              <a:buSzPct val="139000"/>
            </a:pPr>
            <a:endParaRPr lang="en-US" altLang="en-US" sz="3000" dirty="0">
              <a:solidFill>
                <a:srgbClr val="595959"/>
              </a:solidFill>
            </a:endParaRPr>
          </a:p>
          <a:p>
            <a:pPr>
              <a:buSzPct val="139000"/>
              <a:buBlip>
                <a:blip r:embed="rId3"/>
              </a:buBlip>
            </a:pPr>
            <a:r>
              <a:rPr lang="en-US" altLang="en-US" sz="3000" dirty="0">
                <a:solidFill>
                  <a:srgbClr val="595959"/>
                </a:solidFill>
              </a:rPr>
              <a:t>Looking forward: FY2023 and Beyond</a:t>
            </a:r>
          </a:p>
        </p:txBody>
      </p:sp>
    </p:spTree>
    <p:extLst>
      <p:ext uri="{BB962C8B-B14F-4D97-AF65-F5344CB8AC3E}">
        <p14:creationId xmlns:p14="http://schemas.microsoft.com/office/powerpoint/2010/main" val="4024288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46451" y="2594217"/>
            <a:ext cx="8072501" cy="1098550"/>
          </a:xfrm>
        </p:spPr>
        <p:txBody>
          <a:bodyPr>
            <a:normAutofit fontScale="77500" lnSpcReduction="20000"/>
          </a:bodyPr>
          <a:lstStyle/>
          <a:p>
            <a:r>
              <a:rPr lang="en-US" dirty="0"/>
              <a:t>Advancement Overview and Introduction</a:t>
            </a:r>
          </a:p>
        </p:txBody>
      </p:sp>
    </p:spTree>
    <p:extLst>
      <p:ext uri="{BB962C8B-B14F-4D97-AF65-F5344CB8AC3E}">
        <p14:creationId xmlns:p14="http://schemas.microsoft.com/office/powerpoint/2010/main" val="439062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9"/>
          <p:cNvSpPr txBox="1">
            <a:spLocks noChangeArrowheads="1"/>
          </p:cNvSpPr>
          <p:nvPr/>
        </p:nvSpPr>
        <p:spPr bwMode="auto">
          <a:xfrm>
            <a:off x="203201" y="169333"/>
            <a:ext cx="4656666" cy="6180667"/>
          </a:xfrm>
          <a:prstGeom prst="rect">
            <a:avLst/>
          </a:prstGeom>
          <a:solidFill>
            <a:srgbClr val="CFB87C"/>
          </a:solidFill>
          <a:extLst/>
        </p:spPr>
        <p:txBody>
          <a:bodyPr vert="horz" lIns="91440" tIns="45720" rIns="91440" bIns="45720" rtlCol="0" anchor="ctr">
            <a:norm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90000"/>
              </a:lnSpc>
              <a:spcBef>
                <a:spcPct val="0"/>
              </a:spcBef>
              <a:spcAft>
                <a:spcPts val="600"/>
              </a:spcAft>
            </a:pPr>
            <a:r>
              <a:rPr lang="en-US" altLang="en-US" sz="4800" b="1" kern="1200" dirty="0">
                <a:solidFill>
                  <a:schemeClr val="bg1"/>
                </a:solidFill>
                <a:ea typeface="+mj-ea"/>
                <a:cs typeface="Arial" panose="020B0604020202020204" pitchFamily="34" charset="0"/>
              </a:rPr>
              <a:t>What is Advancement?</a:t>
            </a:r>
          </a:p>
        </p:txBody>
      </p:sp>
      <p:graphicFrame>
        <p:nvGraphicFramePr>
          <p:cNvPr id="5" name="Content Placeholder 1">
            <a:extLst>
              <a:ext uri="{FF2B5EF4-FFF2-40B4-BE49-F238E27FC236}">
                <a16:creationId xmlns:a16="http://schemas.microsoft.com/office/drawing/2014/main" id="{3AA74E50-380B-E21B-2E62-6BC63D4B7BA0}"/>
              </a:ext>
            </a:extLst>
          </p:cNvPr>
          <p:cNvGraphicFramePr/>
          <p:nvPr>
            <p:extLst>
              <p:ext uri="{D42A27DB-BD31-4B8C-83A1-F6EECF244321}">
                <p14:modId xmlns:p14="http://schemas.microsoft.com/office/powerpoint/2010/main" val="253509458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84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59165" y="346902"/>
            <a:ext cx="9021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730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4150" indent="0" eaLnBrk="1" hangingPunct="1">
              <a:buSzPct val="139000"/>
            </a:pPr>
            <a:r>
              <a:rPr lang="en-US" altLang="en-US" sz="2000" b="1" dirty="0"/>
              <a:t>Advancement at CU is </a:t>
            </a:r>
            <a:r>
              <a:rPr lang="en-US" altLang="en-US" sz="2000" b="1" dirty="0" smtClean="0"/>
              <a:t>Represented </a:t>
            </a:r>
            <a:r>
              <a:rPr lang="en-US" altLang="en-US" sz="2000" b="1" dirty="0"/>
              <a:t>by the </a:t>
            </a:r>
            <a:r>
              <a:rPr lang="en-US" altLang="en-US" sz="2000" b="1" dirty="0" smtClean="0"/>
              <a:t>Following Six Areas</a:t>
            </a:r>
            <a:endParaRPr lang="en-US" altLang="en-US" sz="2000" b="1" dirty="0"/>
          </a:p>
        </p:txBody>
      </p:sp>
      <p:graphicFrame>
        <p:nvGraphicFramePr>
          <p:cNvPr id="2" name="Table 1"/>
          <p:cNvGraphicFramePr>
            <a:graphicFrameLocks noGrp="1"/>
          </p:cNvGraphicFramePr>
          <p:nvPr>
            <p:extLst>
              <p:ext uri="{D42A27DB-BD31-4B8C-83A1-F6EECF244321}">
                <p14:modId xmlns:p14="http://schemas.microsoft.com/office/powerpoint/2010/main" val="817187211"/>
              </p:ext>
            </p:extLst>
          </p:nvPr>
        </p:nvGraphicFramePr>
        <p:xfrm>
          <a:off x="305423" y="881532"/>
          <a:ext cx="11660604" cy="5976467"/>
        </p:xfrm>
        <a:graphic>
          <a:graphicData uri="http://schemas.openxmlformats.org/drawingml/2006/table">
            <a:tbl>
              <a:tblPr/>
              <a:tblGrid>
                <a:gridCol w="3886868">
                  <a:extLst>
                    <a:ext uri="{9D8B030D-6E8A-4147-A177-3AD203B41FA5}">
                      <a16:colId xmlns:a16="http://schemas.microsoft.com/office/drawing/2014/main" val="1181903086"/>
                    </a:ext>
                  </a:extLst>
                </a:gridCol>
                <a:gridCol w="3886868">
                  <a:extLst>
                    <a:ext uri="{9D8B030D-6E8A-4147-A177-3AD203B41FA5}">
                      <a16:colId xmlns:a16="http://schemas.microsoft.com/office/drawing/2014/main" val="3852101412"/>
                    </a:ext>
                  </a:extLst>
                </a:gridCol>
                <a:gridCol w="3886868">
                  <a:extLst>
                    <a:ext uri="{9D8B030D-6E8A-4147-A177-3AD203B41FA5}">
                      <a16:colId xmlns:a16="http://schemas.microsoft.com/office/drawing/2014/main" val="1524131746"/>
                    </a:ext>
                  </a:extLst>
                </a:gridCol>
              </a:tblGrid>
              <a:tr h="578943">
                <a:tc gridSpan="3">
                  <a:txBody>
                    <a:bodyPr/>
                    <a:lstStyle/>
                    <a:p>
                      <a:pPr algn="l" fontAlgn="base"/>
                      <a:r>
                        <a:rPr lang="en-US" sz="1700" b="1" i="0" dirty="0">
                          <a:solidFill>
                            <a:srgbClr val="000000"/>
                          </a:solidFill>
                          <a:effectLst/>
                          <a:latin typeface="Arial" panose="020B0604020202020204" pitchFamily="34" charset="0"/>
                        </a:rPr>
                        <a:t>CU Advancement structure</a:t>
                      </a:r>
                      <a:r>
                        <a:rPr lang="en-US" sz="1700" b="1" i="0" dirty="0">
                          <a:solidFill>
                            <a:srgbClr val="FFFFFF"/>
                          </a:solidFill>
                          <a:effectLst/>
                          <a:latin typeface="Arial" panose="020B0604020202020204" pitchFamily="34" charset="0"/>
                        </a:rPr>
                        <a:t>​</a:t>
                      </a:r>
                      <a:endParaRPr lang="en-US" sz="1500" b="1" i="0" dirty="0">
                        <a:solidFill>
                          <a:srgbClr val="FFFFFF"/>
                        </a:solidFill>
                        <a:effectLst/>
                      </a:endParaRPr>
                    </a:p>
                  </a:txBody>
                  <a:tcPr marL="77818" marR="77818" marT="38909" marB="3890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C4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7537554"/>
                  </a:ext>
                </a:extLst>
              </a:tr>
              <a:tr h="5397524">
                <a:tc>
                  <a:txBody>
                    <a:bodyPr/>
                    <a:lstStyle/>
                    <a:p>
                      <a:pPr algn="l" fontAlgn="base"/>
                      <a:r>
                        <a:rPr lang="en-US" sz="1350" b="1" i="0" dirty="0">
                          <a:solidFill>
                            <a:srgbClr val="000000"/>
                          </a:solidFill>
                          <a:effectLst/>
                          <a:latin typeface="Arial" panose="020B0604020202020204" pitchFamily="34" charset="0"/>
                        </a:rPr>
                        <a:t>4 CU CAMPUS OFFICES</a:t>
                      </a:r>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Campus Advancement offices are the primary catalysts for most fundraising and engagement activities and most frontline donor, faculty and alumni interactions. ​</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About </a:t>
                      </a:r>
                      <a:r>
                        <a:rPr lang="en-US" sz="1350" b="0" i="0" dirty="0" smtClean="0">
                          <a:solidFill>
                            <a:srgbClr val="000000"/>
                          </a:solidFill>
                          <a:effectLst/>
                          <a:latin typeface="Arial" panose="020B0604020202020204" pitchFamily="34" charset="0"/>
                        </a:rPr>
                        <a:t>275 </a:t>
                      </a:r>
                      <a:r>
                        <a:rPr lang="en-US" sz="1350" b="0" i="0" dirty="0">
                          <a:solidFill>
                            <a:srgbClr val="000000"/>
                          </a:solidFill>
                          <a:effectLst/>
                          <a:latin typeface="Arial" panose="020B0604020202020204" pitchFamily="34" charset="0"/>
                        </a:rPr>
                        <a:t>total staff work on CU’s Boulder, Denver, Colorado Springs and Anschutz campuses.​</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txBody>
                  <a:tcPr marL="77818" marR="77818" marT="38909" marB="38909">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l" fontAlgn="base"/>
                      <a:r>
                        <a:rPr lang="en-US" sz="1350" b="1" i="0" dirty="0">
                          <a:solidFill>
                            <a:srgbClr val="000000"/>
                          </a:solidFill>
                          <a:effectLst/>
                          <a:latin typeface="Arial" panose="020B0604020202020204" pitchFamily="34" charset="0"/>
                        </a:rPr>
                        <a:t>CU SYSTEM </a:t>
                      </a:r>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The system office provides centralized customer support functions that benefit from consistency and economies of scale, with about 80 staff in: ​</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research and prospect management​</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gift agreement administration​</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gift planning giving​</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annual giving​</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marketing and communications​</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data management​</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business intelligence ​</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technical architecture, administration and development​</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project management and service delivery​</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training and outreach​</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operations, budget and IT​</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events and stewardship ​</a:t>
                      </a:r>
                    </a:p>
                  </a:txBody>
                  <a:tcPr marL="77818" marR="77818" marT="38909" marB="3890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algn="l" fontAlgn="base"/>
                      <a:r>
                        <a:rPr lang="en-US" sz="1350" b="1" i="0" dirty="0">
                          <a:solidFill>
                            <a:srgbClr val="000000"/>
                          </a:solidFill>
                          <a:effectLst/>
                          <a:latin typeface="Arial" panose="020B0604020202020204" pitchFamily="34" charset="0"/>
                        </a:rPr>
                        <a:t>CU FOUNDATION </a:t>
                      </a:r>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The CU Foundation, a separate 501c3 organization, serves as the financial portal for philanthropic giving to CU. The CU Foundation is governed by a volunteer board of directors and operates with about 25 staff who:​</a:t>
                      </a:r>
                      <a:endParaRPr lang="en-US" sz="1350" b="0" i="0" dirty="0">
                        <a:solidFill>
                          <a:srgbClr val="000000"/>
                        </a:solidFill>
                        <a:effectLst/>
                      </a:endParaRPr>
                    </a:p>
                    <a:p>
                      <a:pPr algn="l" fontAlgn="base"/>
                      <a:r>
                        <a:rPr lang="en-US" sz="1350" b="0" i="0" dirty="0">
                          <a:solidFill>
                            <a:srgbClr val="000000"/>
                          </a:solidFill>
                          <a:effectLst/>
                          <a:latin typeface="Arial" panose="020B0604020202020204" pitchFamily="34" charset="0"/>
                        </a:rPr>
                        <a:t>​</a:t>
                      </a:r>
                      <a:endParaRPr lang="en-US" sz="1350" b="0" i="0" dirty="0">
                        <a:solidFill>
                          <a:srgbClr val="000000"/>
                        </a:solidFill>
                        <a:effectLst/>
                      </a:endParaRP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receive, accept and process gifts on CU’s behalf​</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establish and account for current and endowed gift funds​</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administer and distribute gift funds to CU programs, ensuring that donor intent is honored​</a:t>
                      </a:r>
                    </a:p>
                    <a:p>
                      <a:pPr algn="l" fontAlgn="base">
                        <a:buFont typeface="Arial" panose="020B0604020202020204" pitchFamily="34" charset="0"/>
                        <a:buChar char="•"/>
                      </a:pPr>
                      <a:r>
                        <a:rPr lang="en-US" sz="1350" b="0" i="0" dirty="0">
                          <a:solidFill>
                            <a:srgbClr val="000000"/>
                          </a:solidFill>
                          <a:effectLst/>
                          <a:latin typeface="Arial" panose="020B0604020202020204" pitchFamily="34" charset="0"/>
                        </a:rPr>
                        <a:t>steward CU gift assets by prudently managing and investing funds ​</a:t>
                      </a:r>
                    </a:p>
                  </a:txBody>
                  <a:tcPr marL="77818" marR="77818" marT="38909" marB="38909">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740672157"/>
                  </a:ext>
                </a:extLst>
              </a:tr>
            </a:tbl>
          </a:graphicData>
        </a:graphic>
      </p:graphicFrame>
      <p:sp>
        <p:nvSpPr>
          <p:cNvPr id="3" name="Rectangle 1"/>
          <p:cNvSpPr>
            <a:spLocks noChangeArrowheads="1"/>
          </p:cNvSpPr>
          <p:nvPr/>
        </p:nvSpPr>
        <p:spPr bwMode="auto">
          <a:xfrm flipV="1">
            <a:off x="-344115" y="1567763"/>
            <a:ext cx="179926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059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a:cxnSpLocks noChangeShapeType="1"/>
          </p:cNvCxnSpPr>
          <p:nvPr/>
        </p:nvCxnSpPr>
        <p:spPr bwMode="auto">
          <a:xfrm>
            <a:off x="3078377" y="3545188"/>
            <a:ext cx="6069013" cy="0"/>
          </a:xfrm>
          <a:prstGeom prst="straightConnector1">
            <a:avLst/>
          </a:prstGeom>
          <a:noFill/>
          <a:ln w="25400">
            <a:solidFill>
              <a:srgbClr val="A78B37"/>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4" name="Group 7"/>
          <p:cNvGrpSpPr>
            <a:grpSpLocks/>
          </p:cNvGrpSpPr>
          <p:nvPr/>
        </p:nvGrpSpPr>
        <p:grpSpPr bwMode="auto">
          <a:xfrm>
            <a:off x="3025990" y="1043288"/>
            <a:ext cx="5957887" cy="601663"/>
            <a:chOff x="3316890" y="1472772"/>
            <a:chExt cx="5956234" cy="600933"/>
          </a:xfrm>
        </p:grpSpPr>
        <p:sp>
          <p:nvSpPr>
            <p:cNvPr id="5" name="Rectangle 4"/>
            <p:cNvSpPr/>
            <p:nvPr/>
          </p:nvSpPr>
          <p:spPr>
            <a:xfrm>
              <a:off x="3316890" y="1472772"/>
              <a:ext cx="5956234" cy="600933"/>
            </a:xfrm>
            <a:prstGeom prst="rect">
              <a:avLst/>
            </a:prstGeom>
            <a:solidFill>
              <a:srgbClr val="A78B3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solidFill>
                  <a:srgbClr val="FFFFFF"/>
                </a:solidFill>
                <a:latin typeface="Calibri" panose="020F0502020204030204" pitchFamily="34" charset="0"/>
              </a:endParaRPr>
            </a:p>
          </p:txBody>
        </p:sp>
        <p:sp>
          <p:nvSpPr>
            <p:cNvPr id="6" name="TextBox 10"/>
            <p:cNvSpPr txBox="1">
              <a:spLocks noChangeArrowheads="1"/>
            </p:cNvSpPr>
            <p:nvPr/>
          </p:nvSpPr>
          <p:spPr bwMode="auto">
            <a:xfrm>
              <a:off x="4734959" y="1556452"/>
              <a:ext cx="2993804" cy="46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dirty="0"/>
                <a:t>CU Chancellors</a:t>
              </a:r>
            </a:p>
          </p:txBody>
        </p:sp>
      </p:grpSp>
      <p:pic>
        <p:nvPicPr>
          <p:cNvPr id="7" name="Picture 6" descr="Portrait of Martin Woo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1" r="12276" b="37245"/>
          <a:stretch/>
        </p:blipFill>
        <p:spPr bwMode="auto">
          <a:xfrm>
            <a:off x="2179644" y="2512716"/>
            <a:ext cx="1485820" cy="1771235"/>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492" t="2040" r="1800" b="11019"/>
          <a:stretch/>
        </p:blipFill>
        <p:spPr bwMode="auto">
          <a:xfrm>
            <a:off x="4235477" y="2500077"/>
            <a:ext cx="1538901" cy="1769423"/>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a:spLocks noChangeArrowheads="1"/>
          </p:cNvSpPr>
          <p:nvPr/>
        </p:nvSpPr>
        <p:spPr bwMode="auto">
          <a:xfrm>
            <a:off x="2038565" y="4473876"/>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Martin Wood </a:t>
            </a:r>
          </a:p>
          <a:p>
            <a:pPr eaLnBrk="1" hangingPunct="1"/>
            <a:r>
              <a:rPr lang="en-US" altLang="en-US" i="1" dirty="0"/>
              <a:t>UCCS VC</a:t>
            </a:r>
          </a:p>
        </p:txBody>
      </p:sp>
      <p:sp>
        <p:nvSpPr>
          <p:cNvPr id="12" name="TextBox 11"/>
          <p:cNvSpPr txBox="1">
            <a:spLocks noChangeArrowheads="1"/>
          </p:cNvSpPr>
          <p:nvPr/>
        </p:nvSpPr>
        <p:spPr bwMode="auto">
          <a:xfrm>
            <a:off x="4061040" y="4473876"/>
            <a:ext cx="2033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Scott Arthur</a:t>
            </a:r>
          </a:p>
          <a:p>
            <a:pPr eaLnBrk="1" hangingPunct="1"/>
            <a:r>
              <a:rPr lang="en-US" altLang="en-US" i="1" dirty="0"/>
              <a:t>Anschutz VC</a:t>
            </a:r>
          </a:p>
        </p:txBody>
      </p:sp>
      <p:sp>
        <p:nvSpPr>
          <p:cNvPr id="13" name="TextBox 12"/>
          <p:cNvSpPr txBox="1">
            <a:spLocks noChangeArrowheads="1"/>
          </p:cNvSpPr>
          <p:nvPr/>
        </p:nvSpPr>
        <p:spPr bwMode="auto">
          <a:xfrm>
            <a:off x="6156540" y="4450063"/>
            <a:ext cx="203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Melisa Baldwin</a:t>
            </a:r>
          </a:p>
          <a:p>
            <a:pPr eaLnBrk="1" hangingPunct="1"/>
            <a:r>
              <a:rPr lang="en-US" altLang="en-US" i="1" dirty="0"/>
              <a:t>CU Denver VC</a:t>
            </a:r>
          </a:p>
        </p:txBody>
      </p:sp>
      <p:sp>
        <p:nvSpPr>
          <p:cNvPr id="14" name="TextBox 13"/>
          <p:cNvSpPr txBox="1">
            <a:spLocks noChangeArrowheads="1"/>
          </p:cNvSpPr>
          <p:nvPr/>
        </p:nvSpPr>
        <p:spPr bwMode="auto">
          <a:xfrm>
            <a:off x="8156790" y="4461176"/>
            <a:ext cx="20335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b="1" dirty="0"/>
              <a:t>Katy Kotlarczyk</a:t>
            </a:r>
          </a:p>
          <a:p>
            <a:pPr eaLnBrk="1" hangingPunct="1"/>
            <a:r>
              <a:rPr lang="en-US" altLang="en-US" i="1" dirty="0"/>
              <a:t>CU Boulder VC</a:t>
            </a:r>
          </a:p>
        </p:txBody>
      </p:sp>
      <p:cxnSp>
        <p:nvCxnSpPr>
          <p:cNvPr id="15" name="Straight Arrow Connector 14"/>
          <p:cNvCxnSpPr>
            <a:cxnSpLocks noChangeShapeType="1"/>
          </p:cNvCxnSpPr>
          <p:nvPr/>
        </p:nvCxnSpPr>
        <p:spPr bwMode="auto">
          <a:xfrm>
            <a:off x="3086315" y="1644951"/>
            <a:ext cx="0" cy="763587"/>
          </a:xfrm>
          <a:prstGeom prst="straightConnector1">
            <a:avLst/>
          </a:prstGeom>
          <a:noFill/>
          <a:ln w="25400">
            <a:solidFill>
              <a:srgbClr val="A78B3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5077040" y="1644951"/>
            <a:ext cx="9525" cy="763587"/>
          </a:xfrm>
          <a:prstGeom prst="straightConnector1">
            <a:avLst/>
          </a:prstGeom>
          <a:noFill/>
          <a:ln w="25400">
            <a:solidFill>
              <a:srgbClr val="A78B3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7096340" y="1644951"/>
            <a:ext cx="0" cy="763587"/>
          </a:xfrm>
          <a:prstGeom prst="straightConnector1">
            <a:avLst/>
          </a:prstGeom>
          <a:noFill/>
          <a:ln w="25400">
            <a:solidFill>
              <a:srgbClr val="A78B3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a:off x="8942602" y="1644951"/>
            <a:ext cx="0" cy="763587"/>
          </a:xfrm>
          <a:prstGeom prst="straightConnector1">
            <a:avLst/>
          </a:prstGeom>
          <a:noFill/>
          <a:ln w="25400">
            <a:solidFill>
              <a:srgbClr val="A78B3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 name="Rectangle 4"/>
          <p:cNvSpPr>
            <a:spLocks noChangeArrowheads="1"/>
          </p:cNvSpPr>
          <p:nvPr/>
        </p:nvSpPr>
        <p:spPr bwMode="auto">
          <a:xfrm>
            <a:off x="2549740" y="5443838"/>
            <a:ext cx="73136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2730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SzPct val="139000"/>
              <a:buFontTx/>
              <a:buBlip>
                <a:blip r:embed="rId5"/>
              </a:buBlip>
            </a:pPr>
            <a:r>
              <a:rPr lang="en-US" altLang="en-US" sz="2400" i="1" dirty="0"/>
              <a:t>Each campus has a Vice Chancellor of Advancement that reports to the Chancellor</a:t>
            </a:r>
          </a:p>
          <a:p>
            <a:pPr eaLnBrk="1" hangingPunct="1">
              <a:buSzPct val="139000"/>
              <a:buFontTx/>
              <a:buBlip>
                <a:blip r:embed="rId5"/>
              </a:buBlip>
            </a:pPr>
            <a:endParaRPr lang="en-US" altLang="en-US" sz="2200" dirty="0">
              <a:solidFill>
                <a:srgbClr val="595959"/>
              </a:solidFill>
            </a:endParaRPr>
          </a:p>
        </p:txBody>
      </p:sp>
      <p:sp>
        <p:nvSpPr>
          <p:cNvPr id="20" name="Rectangle 19"/>
          <p:cNvSpPr/>
          <p:nvPr/>
        </p:nvSpPr>
        <p:spPr bwMode="auto">
          <a:xfrm>
            <a:off x="4605552" y="295576"/>
            <a:ext cx="2808288" cy="601662"/>
          </a:xfrm>
          <a:prstGeom prst="rect">
            <a:avLst/>
          </a:prstGeom>
          <a:solidFill>
            <a:srgbClr val="A78B3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solidFill>
                <a:srgbClr val="FFFFFF"/>
              </a:solidFill>
              <a:latin typeface="Calibri" panose="020F0502020204030204" pitchFamily="34" charset="0"/>
            </a:endParaRPr>
          </a:p>
        </p:txBody>
      </p:sp>
      <p:sp>
        <p:nvSpPr>
          <p:cNvPr id="21" name="TextBox 10"/>
          <p:cNvSpPr txBox="1">
            <a:spLocks noChangeArrowheads="1"/>
          </p:cNvSpPr>
          <p:nvPr/>
        </p:nvSpPr>
        <p:spPr bwMode="auto">
          <a:xfrm>
            <a:off x="4927815" y="363838"/>
            <a:ext cx="20494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t>CU President</a:t>
            </a:r>
          </a:p>
        </p:txBody>
      </p:sp>
      <p:cxnSp>
        <p:nvCxnSpPr>
          <p:cNvPr id="22" name="Straight Connector 21"/>
          <p:cNvCxnSpPr>
            <a:cxnSpLocks noChangeShapeType="1"/>
            <a:stCxn id="20" idx="2"/>
            <a:endCxn id="5" idx="0"/>
          </p:cNvCxnSpPr>
          <p:nvPr/>
        </p:nvCxnSpPr>
        <p:spPr bwMode="auto">
          <a:xfrm flipH="1">
            <a:off x="6005727" y="897238"/>
            <a:ext cx="4763" cy="146050"/>
          </a:xfrm>
          <a:prstGeom prst="line">
            <a:avLst/>
          </a:prstGeom>
          <a:noFill/>
          <a:ln w="25400">
            <a:solidFill>
              <a:srgbClr val="A78B3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3" name="Picture 22"/>
          <p:cNvPicPr>
            <a:picLocks noChangeAspect="1"/>
          </p:cNvPicPr>
          <p:nvPr/>
        </p:nvPicPr>
        <p:blipFill>
          <a:blip r:embed="rId6"/>
          <a:stretch>
            <a:fillRect/>
          </a:stretch>
        </p:blipFill>
        <p:spPr>
          <a:xfrm>
            <a:off x="6385828" y="2534546"/>
            <a:ext cx="1321596" cy="1700483"/>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4">
            <a:extLst>
              <a:ext uri="{FF2B5EF4-FFF2-40B4-BE49-F238E27FC236}">
                <a16:creationId xmlns:a16="http://schemas.microsoft.com/office/drawing/2014/main" id="{C4B11DA7-18D0-7543-97D5-79FBA408B4AB}"/>
              </a:ext>
            </a:extLst>
          </p:cNvPr>
          <p:cNvPicPr>
            <a:picLocks noChangeArrowheads="1"/>
          </p:cNvPicPr>
          <p:nvPr/>
        </p:nvPicPr>
        <p:blipFill rotWithShape="1">
          <a:blip r:embed="rId7" cstate="print">
            <a:extLst>
              <a:ext uri="{28A0092B-C50C-407E-A947-70E740481C1C}">
                <a14:useLocalDpi xmlns:a14="http://schemas.microsoft.com/office/drawing/2010/main" val="0"/>
              </a:ext>
            </a:extLst>
          </a:blip>
          <a:srcRect l="19120" t="20" r="15819" b="48657"/>
          <a:stretch/>
        </p:blipFill>
        <p:spPr bwMode="auto">
          <a:xfrm>
            <a:off x="8156790" y="2462519"/>
            <a:ext cx="1481328" cy="1773936"/>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552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a:cxnSpLocks noChangeShapeType="1"/>
          </p:cNvCxnSpPr>
          <p:nvPr/>
        </p:nvCxnSpPr>
        <p:spPr bwMode="auto">
          <a:xfrm>
            <a:off x="4176584" y="3140461"/>
            <a:ext cx="3442050" cy="0"/>
          </a:xfrm>
          <a:prstGeom prst="straightConnector1">
            <a:avLst/>
          </a:prstGeom>
          <a:noFill/>
          <a:ln w="25400">
            <a:solidFill>
              <a:srgbClr val="A78B37"/>
            </a:solidFill>
            <a:prstDash val="sys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 name="Picture 4" descr="http://www.cufund.org/wp-content/uploads/JackFinlaw_200w.gif"/>
          <p:cNvPicPr>
            <a:picLocks noChangeAspect="1" noChangeArrowheads="1"/>
          </p:cNvPicPr>
          <p:nvPr/>
        </p:nvPicPr>
        <p:blipFill rotWithShape="1">
          <a:blip r:embed="rId3">
            <a:extLst>
              <a:ext uri="{28A0092B-C50C-407E-A947-70E740481C1C}">
                <a14:useLocalDpi xmlns:a14="http://schemas.microsoft.com/office/drawing/2010/main" val="0"/>
              </a:ext>
            </a:extLst>
          </a:blip>
          <a:srcRect l="16562" r="1" b="38549"/>
          <a:stretch/>
        </p:blipFill>
        <p:spPr bwMode="auto">
          <a:xfrm>
            <a:off x="7795042" y="1981552"/>
            <a:ext cx="2080370" cy="2298262"/>
          </a:xfrm>
          <a:prstGeom prst="rect">
            <a:avLst/>
          </a:prstGeom>
          <a:noFill/>
          <a:ln w="88900" cap="sq">
            <a:solidFill>
              <a:srgbClr val="CFB87C"/>
            </a:solidFill>
            <a:miter lim="800000"/>
          </a:ln>
          <a:effectLst/>
          <a:scene3d>
            <a:camera prst="orthographicFront"/>
            <a:lightRig rig="twoPt" dir="t">
              <a:rot lat="0" lon="0" rev="7200000"/>
            </a:lightRig>
          </a:scene3d>
          <a:sp3d>
            <a:bevelT w="25400" h="19050"/>
            <a:contourClr>
              <a:srgbClr val="FFFFFF"/>
            </a:contourClr>
          </a:sp3d>
        </p:spPr>
      </p:pic>
      <p:grpSp>
        <p:nvGrpSpPr>
          <p:cNvPr id="5" name="Group 9"/>
          <p:cNvGrpSpPr>
            <a:grpSpLocks/>
          </p:cNvGrpSpPr>
          <p:nvPr/>
        </p:nvGrpSpPr>
        <p:grpSpPr bwMode="auto">
          <a:xfrm>
            <a:off x="7481403" y="847490"/>
            <a:ext cx="2905125" cy="601663"/>
            <a:chOff x="881916" y="1417595"/>
            <a:chExt cx="2904444" cy="600933"/>
          </a:xfrm>
        </p:grpSpPr>
        <p:sp>
          <p:nvSpPr>
            <p:cNvPr id="6" name="Rectangle 5"/>
            <p:cNvSpPr/>
            <p:nvPr/>
          </p:nvSpPr>
          <p:spPr>
            <a:xfrm>
              <a:off x="881916" y="1417595"/>
              <a:ext cx="2904444" cy="600933"/>
            </a:xfrm>
            <a:prstGeom prst="rect">
              <a:avLst/>
            </a:prstGeom>
            <a:solidFill>
              <a:schemeClr val="bg2">
                <a:lumMod val="50000"/>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solidFill>
                  <a:srgbClr val="FFFFFF"/>
                </a:solidFill>
                <a:latin typeface="Calibri" panose="020F0502020204030204" pitchFamily="34" charset="0"/>
              </a:endParaRPr>
            </a:p>
          </p:txBody>
        </p:sp>
        <p:sp>
          <p:nvSpPr>
            <p:cNvPr id="7" name="TextBox 10"/>
            <p:cNvSpPr txBox="1">
              <a:spLocks noChangeArrowheads="1"/>
            </p:cNvSpPr>
            <p:nvPr/>
          </p:nvSpPr>
          <p:spPr bwMode="auto">
            <a:xfrm>
              <a:off x="1019115" y="1475022"/>
              <a:ext cx="2673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t>Board of Directors</a:t>
              </a:r>
            </a:p>
          </p:txBody>
        </p:sp>
      </p:grpSp>
      <p:grpSp>
        <p:nvGrpSpPr>
          <p:cNvPr id="8" name="Group 12"/>
          <p:cNvGrpSpPr>
            <a:grpSpLocks/>
          </p:cNvGrpSpPr>
          <p:nvPr/>
        </p:nvGrpSpPr>
        <p:grpSpPr bwMode="auto">
          <a:xfrm>
            <a:off x="1524954" y="888276"/>
            <a:ext cx="2806700" cy="601663"/>
            <a:chOff x="4965368" y="1417595"/>
            <a:chExt cx="2807252" cy="600933"/>
          </a:xfrm>
        </p:grpSpPr>
        <p:sp>
          <p:nvSpPr>
            <p:cNvPr id="9" name="Rectangle 8"/>
            <p:cNvSpPr/>
            <p:nvPr/>
          </p:nvSpPr>
          <p:spPr>
            <a:xfrm>
              <a:off x="4965368" y="1417595"/>
              <a:ext cx="2807252" cy="600933"/>
            </a:xfrm>
            <a:prstGeom prst="rect">
              <a:avLst/>
            </a:prstGeom>
            <a:solidFill>
              <a:srgbClr val="A78B3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solidFill>
                  <a:srgbClr val="FFFFFF"/>
                </a:solidFill>
                <a:latin typeface="Calibri" panose="020F0502020204030204" pitchFamily="34" charset="0"/>
              </a:endParaRPr>
            </a:p>
          </p:txBody>
        </p:sp>
        <p:sp>
          <p:nvSpPr>
            <p:cNvPr id="10" name="TextBox 10"/>
            <p:cNvSpPr txBox="1">
              <a:spLocks noChangeArrowheads="1"/>
            </p:cNvSpPr>
            <p:nvPr/>
          </p:nvSpPr>
          <p:spPr bwMode="auto">
            <a:xfrm>
              <a:off x="5350852" y="1475629"/>
              <a:ext cx="20502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t>CU President</a:t>
              </a:r>
            </a:p>
          </p:txBody>
        </p:sp>
      </p:grpSp>
      <p:sp>
        <p:nvSpPr>
          <p:cNvPr id="11" name="TextBox 6"/>
          <p:cNvSpPr txBox="1">
            <a:spLocks noChangeArrowheads="1"/>
          </p:cNvSpPr>
          <p:nvPr/>
        </p:nvSpPr>
        <p:spPr bwMode="auto">
          <a:xfrm>
            <a:off x="1785305" y="4491423"/>
            <a:ext cx="352411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dirty="0"/>
              <a:t>Annie Baccary</a:t>
            </a:r>
          </a:p>
          <a:p>
            <a:r>
              <a:rPr lang="en-US" altLang="en-US" sz="2000" i="1" dirty="0" smtClean="0"/>
              <a:t>Associate Vice </a:t>
            </a:r>
            <a:r>
              <a:rPr lang="en-US" altLang="en-US" sz="2000" i="1" dirty="0"/>
              <a:t>President of System </a:t>
            </a:r>
            <a:r>
              <a:rPr lang="en-US" altLang="en-US" sz="2000" i="1" dirty="0" smtClean="0"/>
              <a:t>Advancement</a:t>
            </a:r>
            <a:endParaRPr lang="en-US" altLang="en-US" sz="2000" b="1" dirty="0"/>
          </a:p>
        </p:txBody>
      </p:sp>
      <p:sp>
        <p:nvSpPr>
          <p:cNvPr id="12" name="TextBox 29"/>
          <p:cNvSpPr txBox="1">
            <a:spLocks noChangeArrowheads="1"/>
          </p:cNvSpPr>
          <p:nvPr/>
        </p:nvSpPr>
        <p:spPr bwMode="auto">
          <a:xfrm>
            <a:off x="7713178" y="4438415"/>
            <a:ext cx="37195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dirty="0"/>
              <a:t>Jack Finlaw</a:t>
            </a:r>
          </a:p>
          <a:p>
            <a:pPr eaLnBrk="1" hangingPunct="1"/>
            <a:r>
              <a:rPr lang="en-US" altLang="en-US" sz="2000" i="1" dirty="0"/>
              <a:t>CU Foundation </a:t>
            </a:r>
          </a:p>
          <a:p>
            <a:pPr eaLnBrk="1" hangingPunct="1"/>
            <a:r>
              <a:rPr lang="en-US" altLang="en-US" sz="2000" i="1" dirty="0"/>
              <a:t>President and CEO</a:t>
            </a:r>
          </a:p>
        </p:txBody>
      </p:sp>
      <p:cxnSp>
        <p:nvCxnSpPr>
          <p:cNvPr id="13" name="Straight Arrow Connector 12"/>
          <p:cNvCxnSpPr>
            <a:cxnSpLocks noChangeShapeType="1"/>
          </p:cNvCxnSpPr>
          <p:nvPr/>
        </p:nvCxnSpPr>
        <p:spPr bwMode="auto">
          <a:xfrm>
            <a:off x="8871672" y="1549428"/>
            <a:ext cx="0" cy="261938"/>
          </a:xfrm>
          <a:prstGeom prst="straightConnector1">
            <a:avLst/>
          </a:prstGeom>
          <a:noFill/>
          <a:ln w="25400">
            <a:solidFill>
              <a:srgbClr val="A7985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826879" y="1547841"/>
            <a:ext cx="0" cy="263525"/>
          </a:xfrm>
          <a:prstGeom prst="straightConnector1">
            <a:avLst/>
          </a:prstGeom>
          <a:noFill/>
          <a:ln w="25400">
            <a:solidFill>
              <a:srgbClr val="A78B37"/>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 name="Picture 15">
            <a:extLst>
              <a:ext uri="{FF2B5EF4-FFF2-40B4-BE49-F238E27FC236}">
                <a16:creationId xmlns:a16="http://schemas.microsoft.com/office/drawing/2014/main" id="{AD9051BF-88B3-E849-8FEA-271A173EE35C}"/>
              </a:ext>
            </a:extLst>
          </p:cNvPr>
          <p:cNvPicPr>
            <a:picLocks noChangeAspect="1"/>
          </p:cNvPicPr>
          <p:nvPr/>
        </p:nvPicPr>
        <p:blipFill rotWithShape="1">
          <a:blip r:embed="rId4">
            <a:extLst>
              <a:ext uri="{28A0092B-C50C-407E-A947-70E740481C1C}">
                <a14:useLocalDpi xmlns:a14="http://schemas.microsoft.com/office/drawing/2010/main" val="0"/>
              </a:ext>
            </a:extLst>
          </a:blip>
          <a:srcRect r="9164"/>
          <a:stretch/>
        </p:blipFill>
        <p:spPr>
          <a:xfrm>
            <a:off x="1875393" y="1992889"/>
            <a:ext cx="2084831" cy="2295144"/>
          </a:xfrm>
          <a:prstGeom prst="rect">
            <a:avLst/>
          </a:prstGeom>
          <a:ln w="88900" cap="sq" cmpd="sng">
            <a:solidFill>
              <a:srgbClr val="CFB87C"/>
            </a:solidFill>
            <a:prstDash val="solid"/>
            <a:miter lim="800000"/>
          </a:ln>
        </p:spPr>
      </p:pic>
    </p:spTree>
    <p:extLst>
      <p:ext uri="{BB962C8B-B14F-4D97-AF65-F5344CB8AC3E}">
        <p14:creationId xmlns:p14="http://schemas.microsoft.com/office/powerpoint/2010/main" val="357693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0" y="377825"/>
            <a:ext cx="12192000" cy="707886"/>
          </a:xfrm>
          <a:prstGeom prst="rect">
            <a:avLst/>
          </a:prstGeom>
          <a:solidFill>
            <a:srgbClr val="CFB87C"/>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t>System Advancement Units</a:t>
            </a:r>
          </a:p>
        </p:txBody>
      </p:sp>
      <p:graphicFrame>
        <p:nvGraphicFramePr>
          <p:cNvPr id="5" name="Content Placeholder 1">
            <a:extLst>
              <a:ext uri="{FF2B5EF4-FFF2-40B4-BE49-F238E27FC236}">
                <a16:creationId xmlns:a16="http://schemas.microsoft.com/office/drawing/2014/main" id="{7C1050C8-D7E2-1313-7581-0A491286DBA4}"/>
              </a:ext>
            </a:extLst>
          </p:cNvPr>
          <p:cNvGraphicFramePr>
            <a:graphicFrameLocks/>
          </p:cNvGraphicFramePr>
          <p:nvPr>
            <p:extLst>
              <p:ext uri="{D42A27DB-BD31-4B8C-83A1-F6EECF244321}">
                <p14:modId xmlns:p14="http://schemas.microsoft.com/office/powerpoint/2010/main" val="868232407"/>
              </p:ext>
            </p:extLst>
          </p:nvPr>
        </p:nvGraphicFramePr>
        <p:xfrm>
          <a:off x="931035" y="1461790"/>
          <a:ext cx="10329929" cy="434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54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0" y="377825"/>
            <a:ext cx="12192000" cy="707886"/>
          </a:xfrm>
          <a:prstGeom prst="rect">
            <a:avLst/>
          </a:prstGeom>
          <a:solidFill>
            <a:srgbClr val="CFB87C"/>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t>System Advancement </a:t>
            </a:r>
            <a:r>
              <a:rPr lang="en-US" altLang="en-US" sz="4000" dirty="0" smtClean="0"/>
              <a:t>Leadership Team &amp; Support</a:t>
            </a:r>
            <a:endParaRPr lang="en-US" alt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777" y="1228787"/>
            <a:ext cx="1905000" cy="1905000"/>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000462" y="3161209"/>
            <a:ext cx="1904999" cy="923330"/>
          </a:xfrm>
          <a:prstGeom prst="rect">
            <a:avLst/>
          </a:prstGeom>
          <a:noFill/>
          <a:ln>
            <a:noFill/>
          </a:ln>
        </p:spPr>
        <p:txBody>
          <a:bodyPr wrap="square" rtlCol="0">
            <a:spAutoFit/>
          </a:bodyPr>
          <a:lstStyle/>
          <a:p>
            <a:r>
              <a:rPr lang="en-US" dirty="0"/>
              <a:t>Tim Skillern</a:t>
            </a:r>
          </a:p>
          <a:p>
            <a:r>
              <a:rPr lang="en-US" dirty="0"/>
              <a:t>Assistant</a:t>
            </a:r>
          </a:p>
          <a:p>
            <a:r>
              <a:rPr lang="en-US" dirty="0"/>
              <a:t>Vice President</a:t>
            </a:r>
          </a:p>
        </p:txBody>
      </p:sp>
      <p:sp>
        <p:nvSpPr>
          <p:cNvPr id="10" name="TextBox 9"/>
          <p:cNvSpPr txBox="1"/>
          <p:nvPr/>
        </p:nvSpPr>
        <p:spPr>
          <a:xfrm>
            <a:off x="2943910" y="3154944"/>
            <a:ext cx="2056552" cy="923330"/>
          </a:xfrm>
          <a:prstGeom prst="rect">
            <a:avLst/>
          </a:prstGeom>
          <a:noFill/>
          <a:ln>
            <a:noFill/>
          </a:ln>
        </p:spPr>
        <p:txBody>
          <a:bodyPr wrap="square" rtlCol="0">
            <a:spAutoFit/>
          </a:bodyPr>
          <a:lstStyle/>
          <a:p>
            <a:r>
              <a:rPr lang="en-US" dirty="0"/>
              <a:t>Raychel Roy</a:t>
            </a:r>
          </a:p>
          <a:p>
            <a:r>
              <a:rPr lang="en-US" dirty="0"/>
              <a:t>Sr. Assistant</a:t>
            </a:r>
          </a:p>
          <a:p>
            <a:r>
              <a:rPr lang="en-US" dirty="0"/>
              <a:t>Vice President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30" y="1236820"/>
            <a:ext cx="1927832" cy="1927832"/>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person smiling for the camera&#10;&#10;Description automatically generated with medium confidence">
            <a:extLst>
              <a:ext uri="{FF2B5EF4-FFF2-40B4-BE49-F238E27FC236}">
                <a16:creationId xmlns:a16="http://schemas.microsoft.com/office/drawing/2014/main" id="{0E13FEC8-B9DB-DB40-B0F7-D990E5DB4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4179" y="1236820"/>
            <a:ext cx="1901952" cy="1901952"/>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6"/>
          <a:stretch>
            <a:fillRect/>
          </a:stretch>
        </p:blipFill>
        <p:spPr>
          <a:xfrm>
            <a:off x="7071533" y="1228834"/>
            <a:ext cx="1863645" cy="1863645"/>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9389336" y="3164728"/>
            <a:ext cx="2277768" cy="923330"/>
          </a:xfrm>
          <a:prstGeom prst="rect">
            <a:avLst/>
          </a:prstGeom>
          <a:noFill/>
          <a:ln>
            <a:noFill/>
          </a:ln>
        </p:spPr>
        <p:txBody>
          <a:bodyPr wrap="square" rtlCol="0">
            <a:spAutoFit/>
          </a:bodyPr>
          <a:lstStyle/>
          <a:p>
            <a:r>
              <a:rPr lang="en-US" dirty="0" smtClean="0"/>
              <a:t>Ann Beauvais</a:t>
            </a:r>
            <a:endParaRPr lang="en-US" dirty="0"/>
          </a:p>
          <a:p>
            <a:r>
              <a:rPr lang="en-US" dirty="0" smtClean="0"/>
              <a:t>Director of Finance &amp; Business Operations</a:t>
            </a:r>
            <a:endParaRPr lang="en-US" dirty="0"/>
          </a:p>
        </p:txBody>
      </p:sp>
      <p:pic>
        <p:nvPicPr>
          <p:cNvPr id="6" name="Picture 5"/>
          <p:cNvPicPr>
            <a:picLocks noChangeAspect="1"/>
          </p:cNvPicPr>
          <p:nvPr/>
        </p:nvPicPr>
        <p:blipFill>
          <a:blip r:embed="rId7"/>
          <a:stretch>
            <a:fillRect/>
          </a:stretch>
        </p:blipFill>
        <p:spPr>
          <a:xfrm>
            <a:off x="9295767" y="1207676"/>
            <a:ext cx="1863645" cy="1863645"/>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7284187" y="3132104"/>
            <a:ext cx="1904999" cy="923330"/>
          </a:xfrm>
          <a:prstGeom prst="rect">
            <a:avLst/>
          </a:prstGeom>
          <a:noFill/>
          <a:ln>
            <a:noFill/>
          </a:ln>
        </p:spPr>
        <p:txBody>
          <a:bodyPr wrap="square" rtlCol="0">
            <a:spAutoFit/>
          </a:bodyPr>
          <a:lstStyle/>
          <a:p>
            <a:r>
              <a:rPr lang="en-US" dirty="0" smtClean="0"/>
              <a:t>Eric Howell</a:t>
            </a:r>
            <a:endParaRPr lang="en-US" dirty="0"/>
          </a:p>
          <a:p>
            <a:r>
              <a:rPr lang="en-US" dirty="0" smtClean="0"/>
              <a:t>Senior Director, CRM</a:t>
            </a:r>
            <a:endParaRPr lang="en-US" dirty="0"/>
          </a:p>
        </p:txBody>
      </p:sp>
      <p:sp>
        <p:nvSpPr>
          <p:cNvPr id="19" name="TextBox 18"/>
          <p:cNvSpPr txBox="1"/>
          <p:nvPr/>
        </p:nvSpPr>
        <p:spPr>
          <a:xfrm>
            <a:off x="460035" y="3202483"/>
            <a:ext cx="2056552" cy="923330"/>
          </a:xfrm>
          <a:prstGeom prst="rect">
            <a:avLst/>
          </a:prstGeom>
          <a:noFill/>
          <a:ln>
            <a:noFill/>
          </a:ln>
        </p:spPr>
        <p:txBody>
          <a:bodyPr wrap="square" rtlCol="0">
            <a:spAutoFit/>
          </a:bodyPr>
          <a:lstStyle/>
          <a:p>
            <a:r>
              <a:rPr lang="en-US" dirty="0" smtClean="0"/>
              <a:t>Annie Baccary</a:t>
            </a:r>
            <a:endParaRPr lang="en-US" dirty="0"/>
          </a:p>
          <a:p>
            <a:r>
              <a:rPr lang="en-US" dirty="0" smtClean="0"/>
              <a:t>Associate </a:t>
            </a:r>
            <a:endParaRPr lang="en-US" dirty="0"/>
          </a:p>
          <a:p>
            <a:r>
              <a:rPr lang="en-US" dirty="0"/>
              <a:t>Vice President</a:t>
            </a:r>
          </a:p>
        </p:txBody>
      </p:sp>
      <p:pic>
        <p:nvPicPr>
          <p:cNvPr id="8" name="Picture 7"/>
          <p:cNvPicPr>
            <a:picLocks noChangeAspect="1"/>
          </p:cNvPicPr>
          <p:nvPr/>
        </p:nvPicPr>
        <p:blipFill>
          <a:blip r:embed="rId8"/>
          <a:stretch>
            <a:fillRect/>
          </a:stretch>
        </p:blipFill>
        <p:spPr>
          <a:xfrm>
            <a:off x="395730" y="4163644"/>
            <a:ext cx="1799122" cy="1799122"/>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9"/>
          <a:stretch>
            <a:fillRect/>
          </a:stretch>
        </p:blipFill>
        <p:spPr>
          <a:xfrm>
            <a:off x="2894349" y="4182560"/>
            <a:ext cx="1799122" cy="1799122"/>
          </a:xfrm>
          <a:prstGeom prst="rect">
            <a:avLst/>
          </a:prstGeom>
          <a:solidFill>
            <a:srgbClr val="FFFFFF">
              <a:shade val="85000"/>
            </a:srgbClr>
          </a:solidFill>
          <a:ln w="88900" cap="sq">
            <a:solidFill>
              <a:srgbClr val="CFB87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TextBox 21"/>
          <p:cNvSpPr txBox="1"/>
          <p:nvPr/>
        </p:nvSpPr>
        <p:spPr>
          <a:xfrm>
            <a:off x="227779" y="6000597"/>
            <a:ext cx="2851669" cy="923330"/>
          </a:xfrm>
          <a:prstGeom prst="rect">
            <a:avLst/>
          </a:prstGeom>
          <a:noFill/>
          <a:ln>
            <a:noFill/>
          </a:ln>
        </p:spPr>
        <p:txBody>
          <a:bodyPr wrap="square" rtlCol="0">
            <a:spAutoFit/>
          </a:bodyPr>
          <a:lstStyle/>
          <a:p>
            <a:r>
              <a:rPr lang="en-US" dirty="0" smtClean="0"/>
              <a:t>Joshua Brumley</a:t>
            </a:r>
            <a:endParaRPr lang="en-US" dirty="0"/>
          </a:p>
          <a:p>
            <a:r>
              <a:rPr lang="en-US" dirty="0" smtClean="0"/>
              <a:t>Assistant Director of Organizational Development</a:t>
            </a:r>
            <a:endParaRPr lang="en-US" dirty="0"/>
          </a:p>
        </p:txBody>
      </p:sp>
      <p:sp>
        <p:nvSpPr>
          <p:cNvPr id="23" name="TextBox 22"/>
          <p:cNvSpPr txBox="1"/>
          <p:nvPr/>
        </p:nvSpPr>
        <p:spPr>
          <a:xfrm>
            <a:off x="3079448" y="6004431"/>
            <a:ext cx="3228046" cy="923330"/>
          </a:xfrm>
          <a:prstGeom prst="rect">
            <a:avLst/>
          </a:prstGeom>
          <a:noFill/>
          <a:ln>
            <a:noFill/>
          </a:ln>
        </p:spPr>
        <p:txBody>
          <a:bodyPr wrap="square" rtlCol="0">
            <a:spAutoFit/>
          </a:bodyPr>
          <a:lstStyle/>
          <a:p>
            <a:r>
              <a:rPr lang="en-US" dirty="0" smtClean="0"/>
              <a:t>Stacy Eatinger</a:t>
            </a:r>
            <a:br>
              <a:rPr lang="en-US" dirty="0" smtClean="0"/>
            </a:br>
            <a:r>
              <a:rPr lang="en-US" dirty="0" smtClean="0"/>
              <a:t>Executive Assistant and Leadership Program Coordinator</a:t>
            </a:r>
            <a:endParaRPr lang="en-US" dirty="0"/>
          </a:p>
        </p:txBody>
      </p:sp>
    </p:spTree>
    <p:extLst>
      <p:ext uri="{BB962C8B-B14F-4D97-AF65-F5344CB8AC3E}">
        <p14:creationId xmlns:p14="http://schemas.microsoft.com/office/powerpoint/2010/main" val="380816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D40BAF0CB1CE46B6DE6D7A5C0467EA" ma:contentTypeVersion="14" ma:contentTypeDescription="Create a new document." ma:contentTypeScope="" ma:versionID="8c1b0bb1b0861c3b6dfda62013ef3903">
  <xsd:schema xmlns:xsd="http://www.w3.org/2001/XMLSchema" xmlns:xs="http://www.w3.org/2001/XMLSchema" xmlns:p="http://schemas.microsoft.com/office/2006/metadata/properties" xmlns:ns2="98ce968b-baa7-41a4-b31c-f16a0183e3ae" xmlns:ns3="f485edf1-787b-4492-8caf-7e4bf690ceeb" xmlns:ns4="ede08c4e-1263-4235-9f2e-0eaf0a5fdb9c" targetNamespace="http://schemas.microsoft.com/office/2006/metadata/properties" ma:root="true" ma:fieldsID="3067f4d1bcb0be09233199b50765a00f" ns2:_="" ns3:_="" ns4:_="">
    <xsd:import namespace="98ce968b-baa7-41a4-b31c-f16a0183e3ae"/>
    <xsd:import namespace="f485edf1-787b-4492-8caf-7e4bf690ceeb"/>
    <xsd:import namespace="ede08c4e-1263-4235-9f2e-0eaf0a5fdb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e968b-baa7-41a4-b31c-f16a0183e3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071d41-09a7-4b1c-8167-306dad66ae0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85edf1-787b-4492-8caf-7e4bf690c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e08c4e-1263-4235-9f2e-0eaf0a5fdb9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093007a-143f-4f02-9085-60dc3e3842e3}" ma:internalName="TaxCatchAll" ma:showField="CatchAllData" ma:web="f485edf1-787b-4492-8caf-7e4bf690c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ce968b-baa7-41a4-b31c-f16a0183e3ae">
      <Terms xmlns="http://schemas.microsoft.com/office/infopath/2007/PartnerControls"/>
    </lcf76f155ced4ddcb4097134ff3c332f>
    <TaxCatchAll xmlns="ede08c4e-1263-4235-9f2e-0eaf0a5fdb9c" xsi:nil="true"/>
  </documentManagement>
</p:properties>
</file>

<file path=customXml/itemProps1.xml><?xml version="1.0" encoding="utf-8"?>
<ds:datastoreItem xmlns:ds="http://schemas.openxmlformats.org/officeDocument/2006/customXml" ds:itemID="{1FF9666F-DF6D-4781-AD23-852D893E31CA}">
  <ds:schemaRefs>
    <ds:schemaRef ds:uri="http://schemas.microsoft.com/sharepoint/v3/contenttype/forms"/>
  </ds:schemaRefs>
</ds:datastoreItem>
</file>

<file path=customXml/itemProps2.xml><?xml version="1.0" encoding="utf-8"?>
<ds:datastoreItem xmlns:ds="http://schemas.openxmlformats.org/officeDocument/2006/customXml" ds:itemID="{3E47C0F8-39D1-467F-BAB4-29C232BE8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e968b-baa7-41a4-b31c-f16a0183e3ae"/>
    <ds:schemaRef ds:uri="f485edf1-787b-4492-8caf-7e4bf690ceeb"/>
    <ds:schemaRef ds:uri="ede08c4e-1263-4235-9f2e-0eaf0a5fd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6E0E2-56C7-4D1F-B55B-6966AE17E85C}">
  <ds:schemaRefs>
    <ds:schemaRef ds:uri="http://purl.org/dc/terms/"/>
    <ds:schemaRef ds:uri="ede08c4e-1263-4235-9f2e-0eaf0a5fdb9c"/>
    <ds:schemaRef ds:uri="http://schemas.microsoft.com/office/2006/documentManagement/types"/>
    <ds:schemaRef ds:uri="http://schemas.microsoft.com/office/infopath/2007/PartnerControls"/>
    <ds:schemaRef ds:uri="f485edf1-787b-4492-8caf-7e4bf690ceeb"/>
    <ds:schemaRef ds:uri="http://purl.org/dc/elements/1.1/"/>
    <ds:schemaRef ds:uri="http://schemas.microsoft.com/office/2006/metadata/properties"/>
    <ds:schemaRef ds:uri="http://schemas.openxmlformats.org/package/2006/metadata/core-properties"/>
    <ds:schemaRef ds:uri="98ce968b-baa7-41a4-b31c-f16a0183e3a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15477</TotalTime>
  <Words>3723</Words>
  <Application>Microsoft Office PowerPoint</Application>
  <PresentationFormat>Widescreen</PresentationFormat>
  <Paragraphs>281</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Yu Gothic</vt:lpstr>
      <vt:lpstr>Arial</vt:lpstr>
      <vt:lpstr>Calibri</vt:lpstr>
      <vt:lpstr>Californian FB</vt:lpstr>
      <vt:lpstr>Courier New</vt:lpstr>
      <vt:lpstr>Helvetica</vt:lpstr>
      <vt:lpstr>Minion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Generosity in 2022 was Remarkable </vt:lpstr>
      <vt:lpstr>Teamwork and Collaboration are Crucial</vt:lpstr>
      <vt:lpstr>We Were Very Productive</vt:lpstr>
      <vt:lpstr>The Impact is Real</vt:lpstr>
      <vt:lpstr>PowerPoint Presentation</vt:lpstr>
      <vt:lpstr>Philanthropy Mirrors the Market</vt:lpstr>
      <vt:lpstr>PowerPoint Presentation</vt:lpstr>
      <vt:lpstr>PowerPoint Presentation</vt:lpstr>
      <vt:lpstr>PowerPoint Presentation</vt:lpstr>
    </vt:vector>
  </TitlesOfParts>
  <Company>University of Colorado Advancement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Duquennois</dc:creator>
  <cp:lastModifiedBy>Raychel Roy</cp:lastModifiedBy>
  <cp:revision>520</cp:revision>
  <cp:lastPrinted>2019-04-03T15:10:13Z</cp:lastPrinted>
  <dcterms:created xsi:type="dcterms:W3CDTF">2017-02-20T17:36:27Z</dcterms:created>
  <dcterms:modified xsi:type="dcterms:W3CDTF">2022-12-08T21:22:37Z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0x010100B0D40BAF0CB1CE46B6DE6D7A5C0467EA</vt:lpwstr>
  </property>
  <property fmtid="{D5CDD505-2E9C-101B-9397-08002B2CF9AE}" pid="3" name="MediaServiceImageTags">
    <vt:lpwstr/>
  </property>
</Properties>
</file>