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99" r:id="rId2"/>
    <p:sldId id="400" r:id="rId3"/>
    <p:sldId id="393" r:id="rId4"/>
    <p:sldId id="270" r:id="rId5"/>
    <p:sldId id="273" r:id="rId6"/>
    <p:sldId id="405" r:id="rId7"/>
    <p:sldId id="403" r:id="rId8"/>
    <p:sldId id="406" r:id="rId9"/>
    <p:sldId id="394" r:id="rId10"/>
    <p:sldId id="407" r:id="rId11"/>
    <p:sldId id="408" r:id="rId12"/>
    <p:sldId id="409" r:id="rId13"/>
    <p:sldId id="272" r:id="rId14"/>
    <p:sldId id="271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B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89AFD5-ABFC-4FAE-80B5-73AFCB3108F9}" v="1" dt="2024-01-22T20:36:10.5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29"/>
    <p:restoredTop sz="67215" autoAdjust="0"/>
  </p:normalViewPr>
  <p:slideViewPr>
    <p:cSldViewPr snapToGrid="0" snapToObjects="1">
      <p:cViewPr varScale="1">
        <p:scale>
          <a:sx n="76" d="100"/>
          <a:sy n="76" d="100"/>
        </p:scale>
        <p:origin x="25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utler, Monica C" userId="57a5ee63-8545-46b6-b065-f18f88b283a9" providerId="ADAL" clId="{ED89AFD5-ABFC-4FAE-80B5-73AFCB3108F9}"/>
    <pc:docChg chg="undo redo custSel delSld modSld">
      <pc:chgData name="Cutler, Monica C" userId="57a5ee63-8545-46b6-b065-f18f88b283a9" providerId="ADAL" clId="{ED89AFD5-ABFC-4FAE-80B5-73AFCB3108F9}" dt="2024-01-22T20:53:29.476" v="1066" actId="6549"/>
      <pc:docMkLst>
        <pc:docMk/>
      </pc:docMkLst>
      <pc:sldChg chg="modSp mod modNotesTx">
        <pc:chgData name="Cutler, Monica C" userId="57a5ee63-8545-46b6-b065-f18f88b283a9" providerId="ADAL" clId="{ED89AFD5-ABFC-4FAE-80B5-73AFCB3108F9}" dt="2024-01-22T20:38:18.930" v="989" actId="20577"/>
        <pc:sldMkLst>
          <pc:docMk/>
          <pc:sldMk cId="2871099792" sldId="270"/>
        </pc:sldMkLst>
        <pc:spChg chg="mod">
          <ac:chgData name="Cutler, Monica C" userId="57a5ee63-8545-46b6-b065-f18f88b283a9" providerId="ADAL" clId="{ED89AFD5-ABFC-4FAE-80B5-73AFCB3108F9}" dt="2024-01-22T20:20:29.856" v="420" actId="20577"/>
          <ac:spMkLst>
            <pc:docMk/>
            <pc:sldMk cId="2871099792" sldId="270"/>
            <ac:spMk id="2" creationId="{1E9B1897-2FB1-5449-8C04-E1360693A1BD}"/>
          </ac:spMkLst>
        </pc:spChg>
        <pc:spChg chg="mod">
          <ac:chgData name="Cutler, Monica C" userId="57a5ee63-8545-46b6-b065-f18f88b283a9" providerId="ADAL" clId="{ED89AFD5-ABFC-4FAE-80B5-73AFCB3108F9}" dt="2024-01-22T20:37:22.400" v="897" actId="20577"/>
          <ac:spMkLst>
            <pc:docMk/>
            <pc:sldMk cId="2871099792" sldId="270"/>
            <ac:spMk id="5" creationId="{E0AAAFD6-A6CB-2E44-B14B-C56503568C70}"/>
          </ac:spMkLst>
        </pc:spChg>
      </pc:sldChg>
      <pc:sldChg chg="modSp mod modNotesTx">
        <pc:chgData name="Cutler, Monica C" userId="57a5ee63-8545-46b6-b065-f18f88b283a9" providerId="ADAL" clId="{ED89AFD5-ABFC-4FAE-80B5-73AFCB3108F9}" dt="2024-01-22T20:53:29.476" v="1066" actId="6549"/>
        <pc:sldMkLst>
          <pc:docMk/>
          <pc:sldMk cId="3374581318" sldId="272"/>
        </pc:sldMkLst>
        <pc:spChg chg="mod">
          <ac:chgData name="Cutler, Monica C" userId="57a5ee63-8545-46b6-b065-f18f88b283a9" providerId="ADAL" clId="{ED89AFD5-ABFC-4FAE-80B5-73AFCB3108F9}" dt="2024-01-22T20:35:47.815" v="815" actId="1076"/>
          <ac:spMkLst>
            <pc:docMk/>
            <pc:sldMk cId="3374581318" sldId="272"/>
            <ac:spMk id="7" creationId="{201680CD-0597-C646-86C2-1749EDDDDC81}"/>
          </ac:spMkLst>
        </pc:spChg>
        <pc:spChg chg="mod">
          <ac:chgData name="Cutler, Monica C" userId="57a5ee63-8545-46b6-b065-f18f88b283a9" providerId="ADAL" clId="{ED89AFD5-ABFC-4FAE-80B5-73AFCB3108F9}" dt="2024-01-22T20:53:29.476" v="1066" actId="6549"/>
          <ac:spMkLst>
            <pc:docMk/>
            <pc:sldMk cId="3374581318" sldId="272"/>
            <ac:spMk id="8" creationId="{E3836295-A782-114C-A0FA-BBE39AD0FAF5}"/>
          </ac:spMkLst>
        </pc:spChg>
      </pc:sldChg>
      <pc:sldChg chg="modSp mod">
        <pc:chgData name="Cutler, Monica C" userId="57a5ee63-8545-46b6-b065-f18f88b283a9" providerId="ADAL" clId="{ED89AFD5-ABFC-4FAE-80B5-73AFCB3108F9}" dt="2024-01-22T20:37:41.872" v="928" actId="20577"/>
        <pc:sldMkLst>
          <pc:docMk/>
          <pc:sldMk cId="51514145" sldId="273"/>
        </pc:sldMkLst>
        <pc:spChg chg="mod">
          <ac:chgData name="Cutler, Monica C" userId="57a5ee63-8545-46b6-b065-f18f88b283a9" providerId="ADAL" clId="{ED89AFD5-ABFC-4FAE-80B5-73AFCB3108F9}" dt="2024-01-22T20:37:41.872" v="928" actId="20577"/>
          <ac:spMkLst>
            <pc:docMk/>
            <pc:sldMk cId="51514145" sldId="273"/>
            <ac:spMk id="8" creationId="{EF52E491-4E0B-1E4A-A8CA-E893D80585F6}"/>
          </ac:spMkLst>
        </pc:spChg>
      </pc:sldChg>
      <pc:sldChg chg="modSp mod modNotesTx">
        <pc:chgData name="Cutler, Monica C" userId="57a5ee63-8545-46b6-b065-f18f88b283a9" providerId="ADAL" clId="{ED89AFD5-ABFC-4FAE-80B5-73AFCB3108F9}" dt="2024-01-22T20:31:13.676" v="641" actId="20577"/>
        <pc:sldMkLst>
          <pc:docMk/>
          <pc:sldMk cId="3460640306" sldId="399"/>
        </pc:sldMkLst>
        <pc:spChg chg="mod">
          <ac:chgData name="Cutler, Monica C" userId="57a5ee63-8545-46b6-b065-f18f88b283a9" providerId="ADAL" clId="{ED89AFD5-ABFC-4FAE-80B5-73AFCB3108F9}" dt="2024-01-22T20:03:38.548" v="23" actId="20577"/>
          <ac:spMkLst>
            <pc:docMk/>
            <pc:sldMk cId="3460640306" sldId="399"/>
            <ac:spMk id="8" creationId="{7138D56B-E91E-D541-AEB2-9CCF8586BD29}"/>
          </ac:spMkLst>
        </pc:spChg>
      </pc:sldChg>
      <pc:sldChg chg="modNotesTx">
        <pc:chgData name="Cutler, Monica C" userId="57a5ee63-8545-46b6-b065-f18f88b283a9" providerId="ADAL" clId="{ED89AFD5-ABFC-4FAE-80B5-73AFCB3108F9}" dt="2024-01-22T20:44:16.346" v="1065" actId="20577"/>
        <pc:sldMkLst>
          <pc:docMk/>
          <pc:sldMk cId="3920688366" sldId="400"/>
        </pc:sldMkLst>
      </pc:sldChg>
      <pc:sldChg chg="modSp del mod">
        <pc:chgData name="Cutler, Monica C" userId="57a5ee63-8545-46b6-b065-f18f88b283a9" providerId="ADAL" clId="{ED89AFD5-ABFC-4FAE-80B5-73AFCB3108F9}" dt="2024-01-22T20:42:47.923" v="1035" actId="2696"/>
        <pc:sldMkLst>
          <pc:docMk/>
          <pc:sldMk cId="2390773347" sldId="401"/>
        </pc:sldMkLst>
        <pc:spChg chg="mod">
          <ac:chgData name="Cutler, Monica C" userId="57a5ee63-8545-46b6-b065-f18f88b283a9" providerId="ADAL" clId="{ED89AFD5-ABFC-4FAE-80B5-73AFCB3108F9}" dt="2024-01-22T20:42:04.735" v="1034" actId="20577"/>
          <ac:spMkLst>
            <pc:docMk/>
            <pc:sldMk cId="2390773347" sldId="401"/>
            <ac:spMk id="6" creationId="{9D760E6E-3FDB-4D4D-9001-08E5594F1896}"/>
          </ac:spMkLst>
        </pc:spChg>
      </pc:sldChg>
      <pc:sldChg chg="modNotesTx">
        <pc:chgData name="Cutler, Monica C" userId="57a5ee63-8545-46b6-b065-f18f88b283a9" providerId="ADAL" clId="{ED89AFD5-ABFC-4FAE-80B5-73AFCB3108F9}" dt="2024-01-22T20:06:18.725" v="32" actId="20577"/>
        <pc:sldMkLst>
          <pc:docMk/>
          <pc:sldMk cId="1943045413" sldId="403"/>
        </pc:sldMkLst>
      </pc:sldChg>
      <pc:sldChg chg="modSp mod">
        <pc:chgData name="Cutler, Monica C" userId="57a5ee63-8545-46b6-b065-f18f88b283a9" providerId="ADAL" clId="{ED89AFD5-ABFC-4FAE-80B5-73AFCB3108F9}" dt="2024-01-22T20:39:21.439" v="998" actId="1036"/>
        <pc:sldMkLst>
          <pc:docMk/>
          <pc:sldMk cId="1976939910" sldId="407"/>
        </pc:sldMkLst>
        <pc:spChg chg="mod">
          <ac:chgData name="Cutler, Monica C" userId="57a5ee63-8545-46b6-b065-f18f88b283a9" providerId="ADAL" clId="{ED89AFD5-ABFC-4FAE-80B5-73AFCB3108F9}" dt="2024-01-22T20:39:21.439" v="998" actId="1036"/>
          <ac:spMkLst>
            <pc:docMk/>
            <pc:sldMk cId="1976939910" sldId="407"/>
            <ac:spMk id="7" creationId="{F23EA927-37AE-8217-A16C-8B95EA48C1A4}"/>
          </ac:spMkLst>
        </pc:spChg>
      </pc:sldChg>
      <pc:sldChg chg="modNotesTx">
        <pc:chgData name="Cutler, Monica C" userId="57a5ee63-8545-46b6-b065-f18f88b283a9" providerId="ADAL" clId="{ED89AFD5-ABFC-4FAE-80B5-73AFCB3108F9}" dt="2024-01-22T20:34:57.648" v="789" actId="20577"/>
        <pc:sldMkLst>
          <pc:docMk/>
          <pc:sldMk cId="1990204065" sldId="408"/>
        </pc:sldMkLst>
      </pc:sldChg>
      <pc:sldChg chg="modSp mod">
        <pc:chgData name="Cutler, Monica C" userId="57a5ee63-8545-46b6-b065-f18f88b283a9" providerId="ADAL" clId="{ED89AFD5-ABFC-4FAE-80B5-73AFCB3108F9}" dt="2024-01-22T20:39:52.227" v="1019" actId="20577"/>
        <pc:sldMkLst>
          <pc:docMk/>
          <pc:sldMk cId="3332587326" sldId="409"/>
        </pc:sldMkLst>
        <pc:spChg chg="mod">
          <ac:chgData name="Cutler, Monica C" userId="57a5ee63-8545-46b6-b065-f18f88b283a9" providerId="ADAL" clId="{ED89AFD5-ABFC-4FAE-80B5-73AFCB3108F9}" dt="2024-01-22T20:39:52.227" v="1019" actId="20577"/>
          <ac:spMkLst>
            <pc:docMk/>
            <pc:sldMk cId="3332587326" sldId="409"/>
            <ac:spMk id="20" creationId="{6D0F84D6-77F2-FD4F-82D3-C61657BBF69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FC0ED-F041-F348-9D21-70273D5B5004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4F7B8-4FB6-CF47-A447-F8383E990F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82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You’ll get: </a:t>
            </a:r>
          </a:p>
          <a:p>
            <a:r>
              <a:rPr lang="en-US" dirty="0"/>
              <a:t>- Slides – more details in the notes section, more than what I’ll speak on </a:t>
            </a:r>
          </a:p>
          <a:p>
            <a:r>
              <a:rPr lang="en-US" dirty="0"/>
              <a:t>- Evergreen sample post-event survey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4F7B8-4FB6-CF47-A447-F8383E990F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76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Keeping events engaging and “fresh” for our audience at CU Denver is a priority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of the biggest challenges we’ve faced is getting enough feedback on our events to help inform decisions for future events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 comms and events team collaborations, we’ve been able to substantially increase post-event survey response rates which allows us to better meet the desires and expectations of our constituents (from 3% response rate to 20%)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4F7B8-4FB6-CF47-A447-F8383E990F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92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team makes a request of the communications team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 event survey and all post-event emails are built out at time of full CVENT build out</a:t>
            </a:r>
          </a:p>
          <a:p>
            <a:pPr marL="1257300" marR="0" lvl="2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 to event, ensure iPads are charged, log in is working, and registration list is loading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 all staff working event on importance of attendees being properly checked in at the front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survey email </a:t>
            </a:r>
          </a:p>
          <a:p>
            <a:pPr marL="1257300" marR="0" lvl="2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Check-in staff comb through remaining nametags and ensure all arrivals are checked-in and walk-ins are captured on the app </a:t>
            </a: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before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flipping the table for end-of-event, make note of anyone we need to research info on to add to formal follow up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Timing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show you what this looks like on the backend later on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conclusion of the event, CVENT auto email goes out to those checked-in with a brief message inviting them to give feedback on the event and that photos will be coming </a:t>
            </a:r>
          </a:p>
          <a:p>
            <a:pPr marL="1257300" marR="0" lvl="2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our game changer because we used to wait and send the survey link with photos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3+ days later, CVENT email goes out to all those checked-in 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Critical data syncs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not Syncing? Try opening the app and event on your phone so it can connect to phone data and sync (check-in time is correlated to sync so live-syncing is ideal for complete data)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4F7B8-4FB6-CF47-A447-F8383E990F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55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u="non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Things that help us be successful in our processes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4F7B8-4FB6-CF47-A447-F8383E990F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99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Five emails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 be 6 – immediate message isn’t going to checked-in guests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Immediate message scheduled before form is live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Formal email is dependent on photography typically – all drafted ahead though (approvals before live)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4F7B8-4FB6-CF47-A447-F8383E990F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31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Formal email is dependent on photography typically – all drafted ahead though (approvals before live)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4F7B8-4FB6-CF47-A447-F8383E990F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03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4F7B8-4FB6-CF47-A447-F8383E990F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85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Moved the needle on every measurement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Survey results reviewed by events, comms, donor and alumni engagement, and annual giving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4F7B8-4FB6-CF47-A447-F8383E990F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1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Utilize integration report – survey participation to be tracked in Ascend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4F7B8-4FB6-CF47-A447-F8383E990F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93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6DB1F-C085-E045-BEC1-30750754E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144588"/>
            <a:ext cx="7620000" cy="1141412"/>
          </a:xfrm>
          <a:prstGeom prst="rect">
            <a:avLst/>
          </a:prstGeom>
        </p:spPr>
        <p:txBody>
          <a:bodyPr lIns="0" anchor="t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6928E01-4875-1F4E-B2AF-60A0C4B608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5300" y="2857273"/>
            <a:ext cx="11201400" cy="28561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F5C2CB9-B105-1D49-A07C-C2C7CF68DA3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DATE / HEADER AREA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F8AC006-6B2C-0143-A5C3-86B77080D47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AD76C78-D91F-ED4B-B600-7990D33FBF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015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C3572-098D-6B47-82E9-266D16667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144587"/>
            <a:ext cx="3062183" cy="1141413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28A24A-0324-E444-AF92-ECB3915F90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1E4FE-E4BE-B146-853B-F836C0F227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E34138-1B60-0248-AFBA-7FD925ED18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300" y="2857500"/>
            <a:ext cx="3062183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CB05653-90BE-D042-91E6-7B1C433943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6700" y="0"/>
            <a:ext cx="81153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2E7D3-1452-C74D-8CCF-B89558F361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DATE / HEADER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918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L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C3572-098D-6B47-82E9-266D16667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743" y="1144587"/>
            <a:ext cx="3059958" cy="1141413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28A24A-0324-E444-AF92-ECB3915F90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1E4FE-E4BE-B146-853B-F836C0F227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E34138-1B60-0248-AFBA-7FD925ED18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36743" y="2857500"/>
            <a:ext cx="3059958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CB05653-90BE-D042-91E6-7B1C433943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1153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20C42-7EE2-3C46-8A20-7BEA945C7D9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DATE / HEADER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143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F7878-C86E-A14B-A3CD-F5D88BFF3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144587"/>
            <a:ext cx="4580395" cy="1141413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3FFF5-3FC0-4E4A-9251-D68850282A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032D5-281C-E644-BF92-017A67D5FD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0E4BA6-2E86-6F4D-A1E9-E1E98037D0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299" y="2857500"/>
            <a:ext cx="4580395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6C43F5-2D2E-6545-8E71-E8BE379EAC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573088"/>
            <a:ext cx="2784475" cy="571341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DD60F4D-CFDC-2048-A983-CB38E64DC2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26513" y="571500"/>
            <a:ext cx="2770187" cy="39497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B86F157-977E-3441-96A0-9F4FE0ACF0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26513" y="4564063"/>
            <a:ext cx="2770187" cy="1722437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9FE425-1DDC-8843-8E47-76BE77BEB6E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DATE / HEADER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595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Inset 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F7878-C86E-A14B-A3CD-F5D88BFF3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6305" y="1144587"/>
            <a:ext cx="4580395" cy="1141413"/>
          </a:xfrm>
        </p:spPr>
        <p:txBody>
          <a:bodyPr lIns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3FFF5-3FC0-4E4A-9251-D68850282A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032D5-281C-E644-BF92-017A67D5FD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0E4BA6-2E86-6F4D-A1E9-E1E98037D0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15300" y="2857500"/>
            <a:ext cx="3581399" cy="3429000"/>
          </a:xfrm>
        </p:spPr>
        <p:txBody>
          <a:bodyPr/>
          <a:lstStyle>
            <a:lvl1pPr>
              <a:spcAft>
                <a:spcPts val="2400"/>
              </a:spcAft>
              <a:defRPr sz="1600"/>
            </a:lvl1pPr>
            <a:lvl2pPr>
              <a:spcAft>
                <a:spcPts val="2400"/>
              </a:spcAft>
              <a:defRPr sz="1600"/>
            </a:lvl2pPr>
            <a:lvl3pPr>
              <a:spcAft>
                <a:spcPts val="2400"/>
              </a:spcAft>
              <a:defRPr sz="1600"/>
            </a:lvl3pPr>
            <a:lvl4pPr>
              <a:spcAft>
                <a:spcPts val="2400"/>
              </a:spcAft>
              <a:defRPr sz="1600"/>
            </a:lvl4pPr>
            <a:lvl5pPr>
              <a:spcAft>
                <a:spcPts val="2400"/>
              </a:spcAf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779CB97-7AB6-294E-B8AD-13044B8681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61A24E0-E923-6243-A7DD-72E8B8C407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4602" y="2857499"/>
            <a:ext cx="3581399" cy="2857501"/>
          </a:xfrm>
          <a:solidFill>
            <a:srgbClr val="CFB87C">
              <a:alpha val="90000"/>
            </a:srgbClr>
          </a:solidFill>
        </p:spPr>
        <p:txBody>
          <a:bodyPr lIns="182880" tIns="182880" rIns="182880" bIns="18288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FDEEAB-582F-054D-BCA8-6428AECCE0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DATE / HEADER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21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Inset 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F7878-C86E-A14B-A3CD-F5D88BFF3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144587"/>
            <a:ext cx="4580395" cy="1141413"/>
          </a:xfrm>
        </p:spPr>
        <p:txBody>
          <a:bodyPr lIns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3FFF5-3FC0-4E4A-9251-D68850282A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032D5-281C-E644-BF92-017A67D5FD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0E4BA6-2E86-6F4D-A1E9-E1E98037D0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94295" y="2857500"/>
            <a:ext cx="3581399" cy="3429000"/>
          </a:xfrm>
        </p:spPr>
        <p:txBody>
          <a:bodyPr/>
          <a:lstStyle>
            <a:lvl1pPr>
              <a:spcAft>
                <a:spcPts val="2400"/>
              </a:spcAft>
              <a:defRPr sz="1600"/>
            </a:lvl1pPr>
            <a:lvl2pPr>
              <a:spcAft>
                <a:spcPts val="2400"/>
              </a:spcAft>
              <a:defRPr sz="1600"/>
            </a:lvl2pPr>
            <a:lvl3pPr>
              <a:spcAft>
                <a:spcPts val="2400"/>
              </a:spcAft>
              <a:defRPr sz="1600"/>
            </a:lvl3pPr>
            <a:lvl4pPr>
              <a:spcAft>
                <a:spcPts val="2400"/>
              </a:spcAft>
              <a:defRPr sz="1600"/>
            </a:lvl4pPr>
            <a:lvl5pPr>
              <a:spcAft>
                <a:spcPts val="2400"/>
              </a:spcAf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779CB97-7AB6-294E-B8AD-13044B8681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9" y="0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61A24E0-E923-6243-A7DD-72E8B8C407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2857499"/>
            <a:ext cx="3581399" cy="2857501"/>
          </a:xfrm>
          <a:solidFill>
            <a:srgbClr val="CFB87C">
              <a:alpha val="90000"/>
            </a:srgbClr>
          </a:solidFill>
        </p:spPr>
        <p:txBody>
          <a:bodyPr lIns="182880" tIns="182880" rIns="182880" bIns="18288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101E8-E55D-934F-A7C4-BF76C0C3D78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DATE / HEADER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364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T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F7878-C86E-A14B-A3CD-F5D88BFF3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144587"/>
            <a:ext cx="4580395" cy="1141413"/>
          </a:xfrm>
        </p:spPr>
        <p:txBody>
          <a:bodyPr lIns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3FFF5-3FC0-4E4A-9251-D68850282A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032D5-281C-E644-BF92-017A67D5FD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0E4BA6-2E86-6F4D-A1E9-E1E98037D0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299" y="2857500"/>
            <a:ext cx="4580395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6C43F5-2D2E-6545-8E71-E8BE379EAC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573088"/>
            <a:ext cx="2784475" cy="571341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DD60F4D-CFDC-2048-A983-CB38E64DC2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26513" y="571500"/>
            <a:ext cx="2770187" cy="39497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1CA820C-9B94-0647-91B9-11CFF08D41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26512" y="4564063"/>
            <a:ext cx="2770188" cy="1722437"/>
          </a:xfrm>
          <a:solidFill>
            <a:srgbClr val="CFB87C"/>
          </a:solidFill>
        </p:spPr>
        <p:txBody>
          <a:bodyPr lIns="182880" tIns="182880" rIns="182880" bIns="182880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79BA9-722D-7344-AF43-F3FB522CB4E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DATE / HEADER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221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L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F7878-C86E-A14B-A3CD-F5D88BFF3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6305" y="1144587"/>
            <a:ext cx="4580395" cy="1141413"/>
          </a:xfrm>
        </p:spPr>
        <p:txBody>
          <a:bodyPr lIns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3FFF5-3FC0-4E4A-9251-D68850282A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032D5-281C-E644-BF92-017A67D5FD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0E4BA6-2E86-6F4D-A1E9-E1E98037D0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16304" y="2857500"/>
            <a:ext cx="4580395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6C43F5-2D2E-6545-8E71-E8BE379EAC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5300" y="573088"/>
            <a:ext cx="2784475" cy="571341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DD60F4D-CFDC-2048-A983-CB38E64DC2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25813" y="571500"/>
            <a:ext cx="2770187" cy="39497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B86F157-977E-3441-96A0-9F4FE0ACF0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25813" y="4564063"/>
            <a:ext cx="2770187" cy="1722437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5307D-80C1-B148-82A8-BE16CF6E0DC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DATE / HEADER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636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onry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6C911F60-F588-A94D-A096-ECE0C181D29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20687" y="4389497"/>
            <a:ext cx="2770188" cy="18923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29">
            <a:extLst>
              <a:ext uri="{FF2B5EF4-FFF2-40B4-BE49-F238E27FC236}">
                <a16:creationId xmlns:a16="http://schemas.microsoft.com/office/drawing/2014/main" id="{2BBC3614-2F6E-9041-B371-C3D067E9B7F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20687" y="577145"/>
            <a:ext cx="2770188" cy="3786187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29">
            <a:extLst>
              <a:ext uri="{FF2B5EF4-FFF2-40B4-BE49-F238E27FC236}">
                <a16:creationId xmlns:a16="http://schemas.microsoft.com/office/drawing/2014/main" id="{BAE80B8F-D5E7-CD48-BE7D-F9C1A4841A9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05111" y="577145"/>
            <a:ext cx="2770188" cy="3786187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29">
            <a:extLst>
              <a:ext uri="{FF2B5EF4-FFF2-40B4-BE49-F238E27FC236}">
                <a16:creationId xmlns:a16="http://schemas.microsoft.com/office/drawing/2014/main" id="{36BA487F-DAB7-5142-AD16-BE6731FDF4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16257" y="2497138"/>
            <a:ext cx="2770188" cy="3786187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BAC86F51-14C4-0744-B47D-F5A024362C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6257" y="571500"/>
            <a:ext cx="2770188" cy="18923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A5000056-CB5E-3945-BBCA-B57B0458F1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5300" y="2497138"/>
            <a:ext cx="2770188" cy="3786187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DCE13CB-5393-F040-9179-3CA81E6EAF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5300" y="571500"/>
            <a:ext cx="2770188" cy="18923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3FFF5-3FC0-4E4A-9251-D68850282A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032D5-281C-E644-BF92-017A67D5FD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0E4BA6-2E86-6F4D-A1E9-E1E98037D0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05556" y="4387761"/>
            <a:ext cx="2770632" cy="1895773"/>
          </a:xfrm>
          <a:solidFill>
            <a:srgbClr val="CFB87C"/>
          </a:solidFill>
        </p:spPr>
        <p:txBody>
          <a:bodyPr lIns="182880" tIns="182880" rIns="182880" bIns="182880"/>
          <a:lstStyle>
            <a:lvl1pPr>
              <a:defRPr b="1">
                <a:solidFill>
                  <a:schemeClr val="tx1"/>
                </a:solidFill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3DD87AE5-9FA6-9640-832D-016BFB8FC31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DATE / HEADER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783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BTM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24EF5-BA38-8C4E-859D-60FB4EBE7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144587"/>
            <a:ext cx="4578145" cy="1716599"/>
          </a:xfrm>
        </p:spPr>
        <p:txBody>
          <a:bodyPr lIns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649957-CF6B-7845-9B91-BC7668833B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6E76A-61E9-6647-AA98-315413600F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9B44CD-899B-094A-B43D-638EAA00A5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142999"/>
            <a:ext cx="5600700" cy="17181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4E32826-F064-1940-8AED-62F2670EE3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29000"/>
            <a:ext cx="12192000" cy="3429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A09A6-7CC9-A546-AE2D-D07D13AF3F8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DATE / HEADER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14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TOP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24EF5-BA38-8C4E-859D-60FB4EBE7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999337"/>
            <a:ext cx="4578145" cy="1716599"/>
          </a:xfrm>
        </p:spPr>
        <p:txBody>
          <a:bodyPr lIns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649957-CF6B-7845-9B91-BC7668833B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6E76A-61E9-6647-AA98-315413600F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9B44CD-899B-094A-B43D-638EAA00A5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997749"/>
            <a:ext cx="5600700" cy="17181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4E32826-F064-1940-8AED-62F2670EE3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3429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6F01C-7D98-9141-A94C-008ECC5880A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DATE / HEADER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971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576D09C-7F1D-0544-9225-6FBC271512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4D0439-03CA-974D-8DF2-0D42D33B6E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0"/>
            <a:ext cx="5600700" cy="6858000"/>
          </a:xfrm>
          <a:solidFill>
            <a:schemeClr val="bg1">
              <a:alpha val="93000"/>
            </a:schemeClr>
          </a:solidFill>
        </p:spPr>
        <p:txBody>
          <a:bodyPr lIns="548640" tIns="2834640" rIns="548640" bIns="91440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8F6EEF-DFF2-474A-A6D5-BF456F840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924" y="1141413"/>
            <a:ext cx="4558076" cy="1144587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8476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BTM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24EF5-BA38-8C4E-859D-60FB4EBE7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144587"/>
            <a:ext cx="4578145" cy="1716599"/>
          </a:xfrm>
        </p:spPr>
        <p:txBody>
          <a:bodyPr lIns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649957-CF6B-7845-9B91-BC7668833B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6E76A-61E9-6647-AA98-315413600F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B440EC-5699-B243-8DD8-A8521BE5D21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429001"/>
            <a:ext cx="6080125" cy="3429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5E0975A-AC3D-D14C-8EDB-50FDB49A2C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1875" y="3429000"/>
            <a:ext cx="6080125" cy="3429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9B44CD-899B-094A-B43D-638EAA00A5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142999"/>
            <a:ext cx="5600700" cy="17181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15A29-6CD3-3742-A55E-3C2CE8E5F99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DATE / HEADER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52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TOP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24EF5-BA38-8C4E-859D-60FB4EBE7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000245"/>
            <a:ext cx="4578145" cy="1716599"/>
          </a:xfrm>
        </p:spPr>
        <p:txBody>
          <a:bodyPr lIns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649957-CF6B-7845-9B91-BC7668833B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6E76A-61E9-6647-AA98-315413600F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B440EC-5699-B243-8DD8-A8521BE5D21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6080125" cy="3429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5E0975A-AC3D-D14C-8EDB-50FDB49A2C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1875" y="0"/>
            <a:ext cx="6080125" cy="3429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9B44CD-899B-094A-B43D-638EAA00A5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998657"/>
            <a:ext cx="5600700" cy="17181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3573C-7F1F-2241-B937-E75F4239F04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DATE / HEADER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907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TOP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53C3FF-27D9-5746-A7F7-102C87E81E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5F540-9146-DF4A-88AC-4D953945E2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EA1DC8-A63D-3A4F-93E6-E43C83BFAE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300" y="5145436"/>
            <a:ext cx="3201988" cy="5695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AE35F2B-4E58-9D47-816F-2D528B7DCD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300" y="4786393"/>
            <a:ext cx="3201988" cy="35904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6D0A9A8-D32E-C842-AD2A-F332AC3B76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39547" y="5145436"/>
            <a:ext cx="3201988" cy="5695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591C4CB-7E3B-DB4D-B7B6-A6EC9C2B0F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39547" y="4786393"/>
            <a:ext cx="3201988" cy="35904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12C36F8-AA4E-6640-A21A-FE278334A1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83794" y="5145436"/>
            <a:ext cx="3201988" cy="5695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B78E145-A679-7A48-A81D-AE35572B65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83794" y="4786393"/>
            <a:ext cx="3201988" cy="35904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2C69404-66C5-6A4E-9E6F-AA89CC5E1A0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5300" y="573314"/>
            <a:ext cx="3713163" cy="401002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7C65DDEA-CAA6-6145-BF53-16598C0D7E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983537" y="573314"/>
            <a:ext cx="3713163" cy="401002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11227FE1-DE3F-974E-B016-E8BF3DAD15B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39418" y="573314"/>
            <a:ext cx="3713163" cy="401002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B717ED-5BEF-6941-A597-9DED813662C0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DATE / HEADER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251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gTOP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53C3FF-27D9-5746-A7F7-102C87E81E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5F540-9146-DF4A-88AC-4D953945E2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DB4709-B281-1A44-BEE3-F2D3D4100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1141413"/>
            <a:ext cx="5600699" cy="1144587"/>
          </a:xfrm>
        </p:spPr>
        <p:txBody>
          <a:bodyPr lIns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8ED6124-4C85-CE4C-B097-95A2EBC4122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95300" y="2581275"/>
            <a:ext cx="3713163" cy="427672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057B9630-E56A-FA46-A0C1-CC70C3F7071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983539" y="2581275"/>
            <a:ext cx="3713163" cy="427672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AE4291B8-600A-624C-8EF1-8B9BC2EA9DF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239419" y="2581275"/>
            <a:ext cx="3713163" cy="427672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D27F87C-054F-F14E-8044-16796AD4642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83538" y="1143000"/>
            <a:ext cx="3713162" cy="114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972539E9-9C62-9E4B-B12A-B8AAAE72B47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/>
              <a:t>DATE / HEADER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596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up team/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C31FF51-E29F-9C4A-8799-B0B45D1931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171" y="4362680"/>
            <a:ext cx="2546479" cy="1352320"/>
          </a:xfrm>
          <a:prstGeom prst="roundRect">
            <a:avLst>
              <a:gd name="adj" fmla="val 8981"/>
            </a:avLst>
          </a:prstGeom>
          <a:solidFill>
            <a:srgbClr val="CFB87C"/>
          </a:solidFill>
          <a:ln>
            <a:noFill/>
          </a:ln>
        </p:spPr>
        <p:txBody>
          <a:bodyPr lIns="182880" tIns="365760" rIns="182880" bIns="182880"/>
          <a:lstStyle>
            <a:lvl1pPr marL="0" indent="0" algn="ctr"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10A8A5D8-5F32-CF49-8351-20368062C2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0014" y="4362680"/>
            <a:ext cx="2546479" cy="1352320"/>
          </a:xfrm>
          <a:prstGeom prst="roundRect">
            <a:avLst>
              <a:gd name="adj" fmla="val 8981"/>
            </a:avLst>
          </a:prstGeom>
          <a:solidFill>
            <a:srgbClr val="CFB87C"/>
          </a:solidFill>
          <a:ln>
            <a:noFill/>
          </a:ln>
        </p:spPr>
        <p:txBody>
          <a:bodyPr lIns="182880" tIns="365760" rIns="182880" bIns="182880"/>
          <a:lstStyle>
            <a:lvl1pPr marL="0" indent="0" algn="ctr"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05F40419-6D03-1D44-8242-44178D3424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5312" y="4362680"/>
            <a:ext cx="2546479" cy="1352320"/>
          </a:xfrm>
          <a:prstGeom prst="roundRect">
            <a:avLst>
              <a:gd name="adj" fmla="val 8981"/>
            </a:avLst>
          </a:prstGeom>
          <a:solidFill>
            <a:srgbClr val="CFB87C"/>
          </a:solidFill>
          <a:ln>
            <a:noFill/>
          </a:ln>
        </p:spPr>
        <p:txBody>
          <a:bodyPr lIns="182880" tIns="365760" rIns="182880" bIns="182880"/>
          <a:lstStyle>
            <a:lvl1pPr marL="0" indent="0" algn="ctr"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4A52E8B2-62C7-7F41-9A41-7B03BFC6AE8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50349" y="4362680"/>
            <a:ext cx="2546479" cy="1352320"/>
          </a:xfrm>
          <a:prstGeom prst="roundRect">
            <a:avLst>
              <a:gd name="adj" fmla="val 8981"/>
            </a:avLst>
          </a:prstGeom>
          <a:solidFill>
            <a:srgbClr val="CFB87C"/>
          </a:solidFill>
          <a:ln>
            <a:noFill/>
          </a:ln>
        </p:spPr>
        <p:txBody>
          <a:bodyPr lIns="182880" tIns="365760" rIns="182880" bIns="182880"/>
          <a:lstStyle>
            <a:lvl1pPr marL="0" indent="0" algn="ctr"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B530E6-612A-DA4B-B46C-1E19FFB02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141414"/>
            <a:ext cx="11201399" cy="57542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C5540-F69D-1645-9F00-A974FA507E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1B9C0-AB41-9845-8166-37D4EDF83A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945573E-465F-3346-82A1-5A819BF279A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5300" y="2284934"/>
            <a:ext cx="2546350" cy="22844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21">
            <a:extLst>
              <a:ext uri="{FF2B5EF4-FFF2-40B4-BE49-F238E27FC236}">
                <a16:creationId xmlns:a16="http://schemas.microsoft.com/office/drawing/2014/main" id="{D429597D-3279-F34E-AF92-5260E6DE7A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50349" y="2284934"/>
            <a:ext cx="2546350" cy="22844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6A0F4022-83F3-5745-86E0-AA60F74EC7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65377" y="2283939"/>
            <a:ext cx="2546350" cy="22844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B6EF44C1-A55D-D846-A414-5C7D56CF799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80143" y="2283938"/>
            <a:ext cx="2546350" cy="22844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00EB8BEA-BA7A-8043-A92C-379E744D7F27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/>
              <a:t>DATE / HEADER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25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576D09C-7F1D-0544-9225-6FBC271512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D338A1-1FA1-1941-B415-3D6E7321BF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2857500"/>
            <a:ext cx="6096000" cy="2857500"/>
          </a:xfrm>
          <a:solidFill>
            <a:srgbClr val="CFB87C"/>
          </a:solidFill>
          <a:ln>
            <a:noFill/>
          </a:ln>
        </p:spPr>
        <p:txBody>
          <a:bodyPr lIns="365760" tIns="365760" rIns="731520" bIns="36576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 sz="3600" b="1">
                <a:solidFill>
                  <a:schemeClr val="tx1"/>
                </a:solidFill>
              </a:defRPr>
            </a:lvl2pPr>
            <a:lvl3pPr marL="914400" indent="0">
              <a:buNone/>
              <a:defRPr sz="3600" b="1">
                <a:solidFill>
                  <a:schemeClr val="tx1"/>
                </a:solidFill>
              </a:defRPr>
            </a:lvl3pPr>
            <a:lvl4pPr marL="1371600" indent="0">
              <a:buNone/>
              <a:defRPr sz="3600" b="1">
                <a:solidFill>
                  <a:schemeClr val="tx1"/>
                </a:solidFill>
              </a:defRPr>
            </a:lvl4pPr>
            <a:lvl5pPr marL="1828800" indent="0">
              <a:buNone/>
              <a:defRPr sz="3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640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Image I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DF5F0B-CA8D-C244-97C4-A8D918A22B9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8475" y="573088"/>
            <a:ext cx="11198225" cy="571341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D338A1-1FA1-1941-B415-3D6E7321BF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2857500"/>
            <a:ext cx="6096000" cy="2857500"/>
          </a:xfrm>
          <a:solidFill>
            <a:srgbClr val="CFB87C"/>
          </a:solidFill>
          <a:ln>
            <a:noFill/>
          </a:ln>
        </p:spPr>
        <p:txBody>
          <a:bodyPr lIns="365760" tIns="365760" rIns="731520" bIns="36576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457200" indent="0">
              <a:buNone/>
              <a:defRPr sz="3600" b="1">
                <a:solidFill>
                  <a:schemeClr val="tx1"/>
                </a:solidFill>
              </a:defRPr>
            </a:lvl2pPr>
            <a:lvl3pPr marL="914400" indent="0">
              <a:buNone/>
              <a:defRPr sz="3600" b="1">
                <a:solidFill>
                  <a:schemeClr val="tx1"/>
                </a:solidFill>
              </a:defRPr>
            </a:lvl3pPr>
            <a:lvl4pPr marL="1371600" indent="0">
              <a:buNone/>
              <a:defRPr sz="3600" b="1">
                <a:solidFill>
                  <a:schemeClr val="tx1"/>
                </a:solidFill>
              </a:defRPr>
            </a:lvl4pPr>
            <a:lvl5pPr marL="1828800" indent="0">
              <a:buNone/>
              <a:defRPr sz="3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9366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6DB1F-C085-E045-BEC1-30750754E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144588"/>
            <a:ext cx="7620000" cy="1141412"/>
          </a:xfrm>
          <a:prstGeom prst="rect">
            <a:avLst/>
          </a:prstGeom>
        </p:spPr>
        <p:txBody>
          <a:bodyPr lIns="0" anchor="t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D98909-05BF-1D4D-BF4F-8F23F3231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268514"/>
            <a:ext cx="5600700" cy="304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1F8915-6D11-3748-9E2E-37581EA10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6928E01-4875-1F4E-B2AF-60A0C4B608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5300" y="2857500"/>
            <a:ext cx="5097891" cy="28574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0AF5AA7F-982E-FC45-BD9E-9C78582797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98811" y="2857500"/>
            <a:ext cx="5097891" cy="28574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966963-7467-334A-AFEF-F07AB510AA7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DATE / HEADER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385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1EF04-28ED-8546-AAA1-AD9B0C099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144587"/>
            <a:ext cx="6618422" cy="1141413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0A4C0D-051F-464A-A4DB-B08A630F93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AE489-DDD5-0C4D-B6AB-209350FB22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7E6A8D-6D95-5246-AF07-C43A64288C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300" y="2857500"/>
            <a:ext cx="6618421" cy="2857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AC1ED36-AE66-AF4C-B6F2-44D7273756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5300" y="0"/>
            <a:ext cx="40767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989D3-2E2B-B74A-9CCD-19FDB27C93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DATE / HEADER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297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L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1EF04-28ED-8546-AAA1-AD9B0C099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278" y="1144587"/>
            <a:ext cx="6618422" cy="1141413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0A4C0D-051F-464A-A4DB-B08A630F93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AE489-DDD5-0C4D-B6AB-209350FB22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7E6A8D-6D95-5246-AF07-C43A64288C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78278" y="2857272"/>
            <a:ext cx="6618421" cy="285772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AC1ED36-AE66-AF4C-B6F2-44D7273756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767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8E7C5C-3D1E-5F44-81C7-EAE9B01AE93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DATE / HEADER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28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F7878-C86E-A14B-A3CD-F5D88BFF3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144587"/>
            <a:ext cx="4580395" cy="1141413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3FFF5-3FC0-4E4A-9251-D68850282A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032D5-281C-E644-BF92-017A67D5FD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0E4BA6-2E86-6F4D-A1E9-E1E98037D0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299" y="2857500"/>
            <a:ext cx="4580395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BB1D609-AFD1-A142-ADC8-69FB6657C7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573088"/>
            <a:ext cx="5600700" cy="571341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6ED21-36DF-F049-A93A-92EAA615E17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DATE / HEADER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543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L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F7878-C86E-A14B-A3CD-F5D88BFF3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6305" y="1144587"/>
            <a:ext cx="4580395" cy="1141413"/>
          </a:xfrm>
        </p:spPr>
        <p:txBody>
          <a:bodyPr l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C3FFF5-3FC0-4E4A-9251-D68850282A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032D5-281C-E644-BF92-017A67D5FD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0E4BA6-2E86-6F4D-A1E9-E1E98037D0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16304" y="2857272"/>
            <a:ext cx="4580395" cy="342922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BB1D609-AFD1-A142-ADC8-69FB6657C7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5300" y="573088"/>
            <a:ext cx="5600700" cy="571341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72D931-972A-AC42-9414-BE5EF39CD7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DATE / HEADER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499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20E87-7F06-3C4E-93F1-2C9F7A228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1141413"/>
            <a:ext cx="7620000" cy="11445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C1ACB-B8A5-CD43-9BB2-62993F90E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2857500"/>
            <a:ext cx="11201400" cy="28559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21249-9F6F-064A-AE0F-BFFBEC324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9482" y="268514"/>
            <a:ext cx="3567217" cy="3048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600" b="0" i="0" spc="3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</a:lstStyle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1CD8A-4E9C-1A44-BFB2-13AA6420D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6000" y="6286500"/>
            <a:ext cx="520700" cy="3048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</a:defRPr>
            </a:lvl1pPr>
          </a:lstStyle>
          <a:p>
            <a:fld id="{2F02E511-1BF7-A44A-AF3B-A32B2A8F9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824A4-7A81-6149-8CD0-8177593C5C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5300" y="268514"/>
            <a:ext cx="2743200" cy="2998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spc="3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DATE / HEADER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0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98" r:id="rId2"/>
    <p:sldLayoutId id="2147483696" r:id="rId3"/>
    <p:sldLayoutId id="2147483697" r:id="rId4"/>
    <p:sldLayoutId id="2147483691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84" r:id="rId12"/>
    <p:sldLayoutId id="2147483687" r:id="rId13"/>
    <p:sldLayoutId id="2147483694" r:id="rId14"/>
    <p:sldLayoutId id="2147483686" r:id="rId15"/>
    <p:sldLayoutId id="2147483685" r:id="rId16"/>
    <p:sldLayoutId id="2147483693" r:id="rId17"/>
    <p:sldLayoutId id="2147483680" r:id="rId18"/>
    <p:sldLayoutId id="2147483681" r:id="rId19"/>
    <p:sldLayoutId id="2147483679" r:id="rId20"/>
    <p:sldLayoutId id="2147483682" r:id="rId21"/>
    <p:sldLayoutId id="2147483683" r:id="rId22"/>
    <p:sldLayoutId id="2147483692" r:id="rId23"/>
    <p:sldLayoutId id="2147483695" r:id="rId2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>
              <a:lumMod val="75000"/>
              <a:lumOff val="25000"/>
            </a:schemeClr>
          </a:solidFill>
          <a:latin typeface="Helvetica Neue" panose="02000503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rgbClr val="CFB87C"/>
        </a:buClr>
        <a:buFont typeface="System Font Regular"/>
        <a:buChar char="▸"/>
        <a:tabLst/>
        <a:defRPr sz="1800" b="0" i="0" kern="1200">
          <a:solidFill>
            <a:schemeClr val="tx1">
              <a:lumMod val="75000"/>
              <a:lumOff val="25000"/>
            </a:schemeClr>
          </a:solidFill>
          <a:latin typeface="Helvetica Neue" panose="02000503000000020004" pitchFamily="2" charset="0"/>
          <a:ea typeface="+mn-ea"/>
          <a:cs typeface="+mn-cs"/>
        </a:defRPr>
      </a:lvl1pPr>
      <a:lvl2pPr marL="687388" indent="-230188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rgbClr val="CFB87C"/>
        </a:buClr>
        <a:buFont typeface="System Font Regular"/>
        <a:buChar char="▸"/>
        <a:tabLst/>
        <a:defRPr sz="1800" b="0" i="0" kern="1200">
          <a:solidFill>
            <a:schemeClr val="tx1">
              <a:lumMod val="75000"/>
              <a:lumOff val="25000"/>
            </a:schemeClr>
          </a:solidFill>
          <a:latin typeface="Helvetica Neue" panose="02000503000000020004" pitchFamily="2" charset="0"/>
          <a:ea typeface="+mn-ea"/>
          <a:cs typeface="+mn-cs"/>
        </a:defRPr>
      </a:lvl2pPr>
      <a:lvl3pPr marL="1146175" indent="-231775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rgbClr val="CFB87C"/>
        </a:buClr>
        <a:buFont typeface="System Font Regular"/>
        <a:buChar char="▸"/>
        <a:tabLst/>
        <a:defRPr sz="1800" b="0" i="0" kern="1200">
          <a:solidFill>
            <a:schemeClr val="tx1">
              <a:lumMod val="75000"/>
              <a:lumOff val="25000"/>
            </a:schemeClr>
          </a:solidFill>
          <a:latin typeface="Helvetica Neue" panose="02000503000000020004" pitchFamily="2" charset="0"/>
          <a:ea typeface="+mn-ea"/>
          <a:cs typeface="+mn-cs"/>
        </a:defRPr>
      </a:lvl3pPr>
      <a:lvl4pPr marL="1606550" indent="-234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rgbClr val="CFB87C"/>
        </a:buClr>
        <a:buFont typeface="System Font Regular"/>
        <a:buChar char="▸"/>
        <a:tabLst/>
        <a:defRPr sz="1800" b="0" i="0" kern="1200">
          <a:solidFill>
            <a:schemeClr val="tx1">
              <a:lumMod val="75000"/>
              <a:lumOff val="25000"/>
            </a:schemeClr>
          </a:solidFill>
          <a:latin typeface="Helvetica Neue" panose="02000503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rgbClr val="CFB87C"/>
        </a:buClr>
        <a:buFont typeface="System Font Regular"/>
        <a:buChar char="▸"/>
        <a:tabLst/>
        <a:defRPr sz="1800" b="0" i="0" kern="1200">
          <a:solidFill>
            <a:schemeClr val="tx1">
              <a:lumMod val="75000"/>
              <a:lumOff val="25000"/>
            </a:schemeClr>
          </a:solidFill>
          <a:latin typeface="Helvetica Neue" panose="02000503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>
          <p15:clr>
            <a:srgbClr val="F26B43"/>
          </p15:clr>
        </p15:guide>
        <p15:guide id="2" pos="7368">
          <p15:clr>
            <a:srgbClr val="F26B43"/>
          </p15:clr>
        </p15:guide>
        <p15:guide id="3" orient="horz" pos="168">
          <p15:clr>
            <a:srgbClr val="F26B43"/>
          </p15:clr>
        </p15:guide>
        <p15:guide id="4" orient="horz" pos="360">
          <p15:clr>
            <a:srgbClr val="F26B43"/>
          </p15:clr>
        </p15:guide>
        <p15:guide id="5" orient="horz" pos="720">
          <p15:clr>
            <a:srgbClr val="F26B43"/>
          </p15:clr>
        </p15:guide>
        <p15:guide id="6" orient="horz" pos="1800">
          <p15:clr>
            <a:srgbClr val="F26B43"/>
          </p15:clr>
        </p15:guide>
        <p15:guide id="7" orient="horz" pos="3600">
          <p15:clr>
            <a:srgbClr val="F26B43"/>
          </p15:clr>
        </p15:guide>
        <p15:guide id="8" orient="horz" pos="3960">
          <p15:clr>
            <a:srgbClr val="F26B43"/>
          </p15:clr>
        </p15:guide>
        <p15:guide id="9" orient="horz" pos="4152">
          <p15:clr>
            <a:srgbClr val="F26B43"/>
          </p15:clr>
        </p15:guide>
        <p15:guide id="10" pos="3840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pos="5112">
          <p15:clr>
            <a:srgbClr val="F26B43"/>
          </p15:clr>
        </p15:guide>
        <p15:guide id="13" pos="2568">
          <p15:clr>
            <a:srgbClr val="F26B43"/>
          </p15:clr>
        </p15:guide>
        <p15:guide id="14" orient="horz" pos="14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city with tall buildings&#10;&#10;Description automatically generated with low confidence">
            <a:extLst>
              <a:ext uri="{FF2B5EF4-FFF2-40B4-BE49-F238E27FC236}">
                <a16:creationId xmlns:a16="http://schemas.microsoft.com/office/drawing/2014/main" id="{388BF352-FF48-6342-9707-176D225D43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59" t="8825" b="17226"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38D56B-E91E-D541-AEB2-9CCF8586BD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tIns="3383280"/>
          <a:lstStyle/>
          <a:p>
            <a:r>
              <a:rPr lang="en-US" dirty="0"/>
              <a:t>How Cvent's technology enhances the day-of-event processes and post-event communications to make for a better attendee experience.</a:t>
            </a:r>
          </a:p>
          <a:p>
            <a:r>
              <a:rPr lang="en-US" b="1" dirty="0"/>
              <a:t>22 January 2024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760E6E-3FDB-4D4D-9001-08E5594F1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312" y="643855"/>
            <a:ext cx="4558076" cy="2801923"/>
          </a:xfrm>
        </p:spPr>
        <p:txBody>
          <a:bodyPr/>
          <a:lstStyle/>
          <a:p>
            <a:r>
              <a:rPr lang="en-US" sz="4400" dirty="0"/>
              <a:t>Improving Post-Event Survey Engagement Using CVENT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E0E2C4-BB68-3542-BCCA-7C3E9CFDF7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924" y="5698875"/>
            <a:ext cx="4558076" cy="69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4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B9CA6D-CD10-2245-9295-DBCD09BBB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05" y="537458"/>
            <a:ext cx="9470562" cy="1864105"/>
          </a:xfrm>
        </p:spPr>
        <p:txBody>
          <a:bodyPr lIns="0"/>
          <a:lstStyle/>
          <a:p>
            <a:r>
              <a:rPr lang="en-US" sz="4400" dirty="0"/>
              <a:t>The Increase and Improvements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EFED88-455C-4149-95F3-E84BACF5E15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9CDFD7-165A-EA48-9AC7-300D4F2C08C2}"/>
              </a:ext>
            </a:extLst>
          </p:cNvPr>
          <p:cNvSpPr/>
          <p:nvPr/>
        </p:nvSpPr>
        <p:spPr>
          <a:xfrm flipH="1">
            <a:off x="-1" y="1193606"/>
            <a:ext cx="182880" cy="7427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3EA927-37AE-8217-A16C-8B95EA48C1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317" y="1854200"/>
            <a:ext cx="3469328" cy="4145769"/>
          </a:xfrm>
        </p:spPr>
        <p:txBody>
          <a:bodyPr/>
          <a:lstStyle/>
          <a:p>
            <a:r>
              <a:rPr lang="en-US" dirty="0"/>
              <a:t>Post event response rates increased from 3% of attendees to 20% </a:t>
            </a:r>
          </a:p>
          <a:p>
            <a:r>
              <a:rPr lang="en-US" dirty="0"/>
              <a:t>Diversify responses and feedback </a:t>
            </a:r>
          </a:p>
          <a:p>
            <a:r>
              <a:rPr lang="en-US" dirty="0"/>
              <a:t>Able to move the needle on each measurement</a:t>
            </a:r>
          </a:p>
          <a:p>
            <a:r>
              <a:rPr lang="en-US" dirty="0"/>
              <a:t>Only changes are diligent check-in during event and immediate post-event email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4FC715-F099-5A5A-E0E2-9DFA817C8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083" y="1936376"/>
            <a:ext cx="7875241" cy="341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3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B9CA6D-CD10-2245-9295-DBCD09BBB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88" y="450835"/>
            <a:ext cx="6469945" cy="1795653"/>
          </a:xfrm>
        </p:spPr>
        <p:txBody>
          <a:bodyPr lIns="0"/>
          <a:lstStyle/>
          <a:p>
            <a:r>
              <a:rPr lang="en-US" sz="4400" dirty="0"/>
              <a:t>Year-Over-Year Event Feedback Comparison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EFED88-455C-4149-95F3-E84BACF5E15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9CDFD7-165A-EA48-9AC7-300D4F2C08C2}"/>
              </a:ext>
            </a:extLst>
          </p:cNvPr>
          <p:cNvSpPr/>
          <p:nvPr/>
        </p:nvSpPr>
        <p:spPr>
          <a:xfrm flipH="1">
            <a:off x="-1" y="1193606"/>
            <a:ext cx="182880" cy="7427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5D3A32-A106-C62F-553C-ED3D2014E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48" y="1831813"/>
            <a:ext cx="4939412" cy="45753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C4584E-9A31-36B9-913C-B776E4E29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424" y="1815610"/>
            <a:ext cx="4939412" cy="462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0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2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DAEA7298-2B9A-C075-CE4A-85CFB89C9B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94" r="20394"/>
          <a:stretch>
            <a:fillRect/>
          </a:stretch>
        </p:blipFill>
        <p:spPr>
          <a:xfrm>
            <a:off x="0" y="-1620718"/>
            <a:ext cx="12192000" cy="1371600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D0F84D6-77F2-FD4F-82D3-C61657BBF6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3784922"/>
            <a:ext cx="6096000" cy="1930078"/>
          </a:xfrm>
        </p:spPr>
        <p:txBody>
          <a:bodyPr tIns="274320" bIns="274320" anchor="ctr" anchorCtr="0"/>
          <a:lstStyle/>
          <a:p>
            <a:r>
              <a:rPr lang="en-US" dirty="0"/>
              <a:t>How we use the data</a:t>
            </a:r>
          </a:p>
          <a:p>
            <a:r>
              <a:rPr lang="en-US" sz="2800" b="0" dirty="0"/>
              <a:t>We want to do more</a:t>
            </a:r>
          </a:p>
        </p:txBody>
      </p:sp>
    </p:spTree>
    <p:extLst>
      <p:ext uri="{BB962C8B-B14F-4D97-AF65-F5344CB8AC3E}">
        <p14:creationId xmlns:p14="http://schemas.microsoft.com/office/powerpoint/2010/main" val="333258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01680CD-0597-C646-86C2-1749EDDDD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8" y="423578"/>
            <a:ext cx="4580395" cy="1141413"/>
          </a:xfrm>
        </p:spPr>
        <p:txBody>
          <a:bodyPr/>
          <a:lstStyle/>
          <a:p>
            <a:r>
              <a:rPr lang="en-US" sz="4800" dirty="0"/>
              <a:t>Next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FA3CE-D48E-2044-AE6C-12E7D319FA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836295-A782-114C-A0FA-BBE39AD0FA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299" y="1282839"/>
            <a:ext cx="4580395" cy="4994031"/>
          </a:xfrm>
        </p:spPr>
        <p:txBody>
          <a:bodyPr/>
          <a:lstStyle/>
          <a:p>
            <a:r>
              <a:rPr lang="en-US" dirty="0"/>
              <a:t>100% of all CU Denver Advancement events are managed in CVENT, including any events we’re partnering with other units on.</a:t>
            </a:r>
          </a:p>
          <a:p>
            <a:r>
              <a:rPr lang="en-US" dirty="0"/>
              <a:t>CVENT/SF Integration Report</a:t>
            </a:r>
          </a:p>
          <a:p>
            <a:pPr lvl="1"/>
            <a:r>
              <a:rPr lang="en-US" dirty="0"/>
              <a:t>Leadership Briefs</a:t>
            </a:r>
          </a:p>
          <a:p>
            <a:pPr lvl="1"/>
            <a:r>
              <a:rPr lang="en-US" dirty="0"/>
              <a:t>CASE Metrics</a:t>
            </a:r>
          </a:p>
          <a:p>
            <a:r>
              <a:rPr lang="en-US" dirty="0"/>
              <a:t>Now fine-tuning live-syncing and staff diligence on the check-in process to help inform: </a:t>
            </a:r>
          </a:p>
          <a:p>
            <a:pPr lvl="1"/>
            <a:r>
              <a:rPr lang="en-US" dirty="0"/>
              <a:t>Event Start Times</a:t>
            </a:r>
          </a:p>
          <a:p>
            <a:pPr lvl="1"/>
            <a:r>
              <a:rPr lang="en-US" dirty="0"/>
              <a:t>Program Start Times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99CD88-54BB-1245-B06E-5B9DA13E1832}"/>
              </a:ext>
            </a:extLst>
          </p:cNvPr>
          <p:cNvSpPr/>
          <p:nvPr/>
        </p:nvSpPr>
        <p:spPr>
          <a:xfrm flipH="1">
            <a:off x="-1" y="1193606"/>
            <a:ext cx="182880" cy="7427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01667EA-3F84-FB48-8499-7A1447DBF7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573088"/>
            <a:ext cx="5600700" cy="5713412"/>
          </a:xfrm>
        </p:spPr>
      </p:pic>
      <p:pic>
        <p:nvPicPr>
          <p:cNvPr id="6" name="Picture 5" descr="A picture containing text, building, outdoor, city&#10;&#10;Description automatically generated">
            <a:extLst>
              <a:ext uri="{FF2B5EF4-FFF2-40B4-BE49-F238E27FC236}">
                <a16:creationId xmlns:a16="http://schemas.microsoft.com/office/drawing/2014/main" id="{39051B03-131A-6043-9B57-E1271259CC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21" t="13020" r="24756" b="1274"/>
          <a:stretch/>
        </p:blipFill>
        <p:spPr>
          <a:xfrm>
            <a:off x="6095999" y="568325"/>
            <a:ext cx="5785700" cy="571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8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9BAB18D-8E20-0648-92E8-619F9053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699" y="423578"/>
            <a:ext cx="6618422" cy="1141413"/>
          </a:xfrm>
        </p:spPr>
        <p:txBody>
          <a:bodyPr/>
          <a:lstStyle/>
          <a:p>
            <a:r>
              <a:rPr lang="en-US" sz="4400" dirty="0"/>
              <a:t>Key Takeaways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A6E19-D18F-2D47-A2B9-2DB676500C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81B6E8-F1C0-D948-A408-4E55A6B601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33700" y="1539688"/>
            <a:ext cx="6618421" cy="3778623"/>
          </a:xfrm>
        </p:spPr>
        <p:txBody>
          <a:bodyPr/>
          <a:lstStyle/>
          <a:p>
            <a:r>
              <a:rPr lang="en-US" dirty="0"/>
              <a:t>Using CVENT’s survey tool, emails, and </a:t>
            </a:r>
            <a:r>
              <a:rPr lang="en-US" dirty="0" err="1"/>
              <a:t>OnArrival</a:t>
            </a:r>
            <a:r>
              <a:rPr lang="en-US" dirty="0"/>
              <a:t> app enhances day-of-event processes and post-event communications</a:t>
            </a:r>
          </a:p>
          <a:p>
            <a:r>
              <a:rPr lang="en-US" dirty="0"/>
              <a:t>Using CVENT technology may help to inform event program development, communications, and even start times </a:t>
            </a:r>
          </a:p>
          <a:p>
            <a:r>
              <a:rPr lang="en-US" dirty="0"/>
              <a:t>Try new approaches to discover what is most engaging </a:t>
            </a:r>
          </a:p>
          <a:p>
            <a:r>
              <a:rPr lang="en-US" dirty="0"/>
              <a:t>Success requires collaboration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638D5E-EF83-9E4A-B1D3-390ECEECE92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DATE / HEADER AREA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166758E-186D-1945-8CCB-8831E12B05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76700" cy="6858000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5F9AAC-DAD7-474C-990F-3B9DFE081C97}"/>
              </a:ext>
            </a:extLst>
          </p:cNvPr>
          <p:cNvSpPr/>
          <p:nvPr/>
        </p:nvSpPr>
        <p:spPr>
          <a:xfrm flipH="1">
            <a:off x="12009120" y="1193606"/>
            <a:ext cx="182880" cy="7427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B8AB537-701F-8042-B940-59856AAEF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8" y="4053589"/>
            <a:ext cx="4578145" cy="1716599"/>
          </a:xfrm>
        </p:spPr>
        <p:txBody>
          <a:bodyPr/>
          <a:lstStyle/>
          <a:p>
            <a:r>
              <a:rPr lang="en-US" sz="4400" dirty="0"/>
              <a:t>Questions?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D4F8EF-76D0-2F47-A86E-E67D734498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AREA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BC5D8-19AE-EB44-9617-400C1A88D0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F2F1BB9-47E2-F14E-A321-543E92183D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95650" y="4911888"/>
            <a:ext cx="5600700" cy="1718187"/>
          </a:xfrm>
        </p:spPr>
        <p:txBody>
          <a:bodyPr/>
          <a:lstStyle/>
          <a:p>
            <a:r>
              <a:rPr lang="en-US" dirty="0"/>
              <a:t>Happy to provide slides, email copy, or anything else you’re interested in looking at</a:t>
            </a:r>
          </a:p>
          <a:p>
            <a:r>
              <a:rPr lang="en-US" dirty="0"/>
              <a:t>monica.cutler@ucdenver.edu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B16732-14D5-2442-91C6-B3D6AF7ABE0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dirty="0"/>
              <a:t>DATE / HEADER AREA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8E928B-7274-5347-8A3C-40BB61375344}"/>
              </a:ext>
            </a:extLst>
          </p:cNvPr>
          <p:cNvSpPr/>
          <p:nvPr/>
        </p:nvSpPr>
        <p:spPr>
          <a:xfrm flipH="1">
            <a:off x="-2" y="4053589"/>
            <a:ext cx="181486" cy="7427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3DA68A87-7420-D94A-A447-AF8C41A5AD9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26106" b="31672"/>
          <a:stretch/>
        </p:blipFill>
        <p:spPr>
          <a:xfrm>
            <a:off x="0" y="0"/>
            <a:ext cx="12192000" cy="3429000"/>
          </a:xfrm>
        </p:spPr>
      </p:pic>
    </p:spTree>
    <p:extLst>
      <p:ext uri="{BB962C8B-B14F-4D97-AF65-F5344CB8AC3E}">
        <p14:creationId xmlns:p14="http://schemas.microsoft.com/office/powerpoint/2010/main" val="69429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053E7EF-3F4B-BD46-96A4-11D9E4F10FC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38D56B-E91E-D541-AEB2-9CCF8586BD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5300" y="0"/>
            <a:ext cx="5600700" cy="6858000"/>
          </a:xfrm>
          <a:solidFill>
            <a:schemeClr val="tx1">
              <a:lumMod val="95000"/>
              <a:lumOff val="5000"/>
              <a:alpha val="94000"/>
            </a:schemeClr>
          </a:solidFill>
        </p:spPr>
        <p:txBody>
          <a:bodyPr lIns="548640" tIns="338328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Keep events engaging and “fresh”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Challenge: getting enough responses to help inform decisions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Collaborations + tools  = substantially increase post-event survey </a:t>
            </a:r>
            <a:r>
              <a:rPr lang="en-US" b="1">
                <a:solidFill>
                  <a:schemeClr val="bg1"/>
                </a:solidFill>
              </a:rPr>
              <a:t>response rates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760E6E-3FDB-4D4D-9001-08E5594F1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224" y="587230"/>
            <a:ext cx="4558076" cy="1916884"/>
          </a:xfrm>
        </p:spPr>
        <p:txBody>
          <a:bodyPr/>
          <a:lstStyle/>
          <a:p>
            <a:r>
              <a:rPr lang="en-US" sz="4400" dirty="0">
                <a:solidFill>
                  <a:srgbClr val="CFB87C"/>
                </a:solidFill>
              </a:rPr>
              <a:t>Why Post-Event Survey Engagement Matters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E0E2C4-BB68-3542-BCCA-7C3E9CFDF7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224" y="5698875"/>
            <a:ext cx="4558075" cy="69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ky, outdoor, city, highway&#10;&#10;Description automatically generated">
            <a:extLst>
              <a:ext uri="{FF2B5EF4-FFF2-40B4-BE49-F238E27FC236}">
                <a16:creationId xmlns:a16="http://schemas.microsoft.com/office/drawing/2014/main" id="{4CFBEA50-9782-084D-B25E-C06F5A380B2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74" b="12474"/>
          <a:stretch>
            <a:fillRect/>
          </a:stretch>
        </p:blipFill>
        <p:spPr/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D0F84D6-77F2-FD4F-82D3-C61657BBF6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3842794"/>
            <a:ext cx="6096000" cy="1872205"/>
          </a:xfrm>
        </p:spPr>
        <p:txBody>
          <a:bodyPr tIns="274320" bIns="274320" anchor="ctr" anchorCtr="0"/>
          <a:lstStyle/>
          <a:p>
            <a:r>
              <a:rPr lang="en-US" dirty="0"/>
              <a:t>Process</a:t>
            </a:r>
          </a:p>
          <a:p>
            <a:r>
              <a:rPr lang="en-US" sz="2800" b="0" dirty="0"/>
              <a:t>The nitty-gritty of how</a:t>
            </a:r>
          </a:p>
        </p:txBody>
      </p:sp>
    </p:spTree>
    <p:extLst>
      <p:ext uri="{BB962C8B-B14F-4D97-AF65-F5344CB8AC3E}">
        <p14:creationId xmlns:p14="http://schemas.microsoft.com/office/powerpoint/2010/main" val="24638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B1897-2FB1-5449-8C04-E1360693A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34" y="418496"/>
            <a:ext cx="7361767" cy="874486"/>
          </a:xfrm>
        </p:spPr>
        <p:txBody>
          <a:bodyPr/>
          <a:lstStyle/>
          <a:p>
            <a:r>
              <a:rPr lang="en-US" sz="4400" dirty="0"/>
              <a:t>The How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D63D9-175B-EA47-AE78-821C94C6F5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AAFD6-A6CB-2E44-B14B-C56503568C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300" y="1292981"/>
            <a:ext cx="6808611" cy="5401329"/>
          </a:xfrm>
        </p:spPr>
        <p:txBody>
          <a:bodyPr/>
          <a:lstStyle/>
          <a:p>
            <a:r>
              <a:rPr lang="en-US" dirty="0"/>
              <a:t>COLLABORATION</a:t>
            </a:r>
          </a:p>
          <a:p>
            <a:pPr lvl="1"/>
            <a:r>
              <a:rPr lang="en-US" dirty="0"/>
              <a:t>Everything built-out at once including post event emails (6) and feedback survey</a:t>
            </a:r>
          </a:p>
          <a:p>
            <a:pPr lvl="1"/>
            <a:r>
              <a:rPr lang="en-US" dirty="0"/>
              <a:t>Staff working event is trained on importance of attendees being properly checked-in, walk-ins captured</a:t>
            </a:r>
          </a:p>
          <a:p>
            <a:r>
              <a:rPr lang="en-US" dirty="0"/>
              <a:t>TIMING</a:t>
            </a:r>
          </a:p>
          <a:p>
            <a:pPr lvl="1"/>
            <a:r>
              <a:rPr lang="en-US" b="1" dirty="0"/>
              <a:t>Game Changer: </a:t>
            </a:r>
            <a:r>
              <a:rPr lang="en-US" dirty="0"/>
              <a:t>CVENT auto email sends to event participants with feedback survey</a:t>
            </a:r>
            <a:endParaRPr lang="en-US" b="1" dirty="0"/>
          </a:p>
          <a:p>
            <a:pPr lvl="1"/>
            <a:r>
              <a:rPr lang="en-US" dirty="0"/>
              <a:t>3-5 days later formal follow up emails (6) from invitation signatory with photos and giving CTA</a:t>
            </a:r>
          </a:p>
          <a:p>
            <a:r>
              <a:rPr lang="en-US" b="1" dirty="0"/>
              <a:t>CRITICAL: </a:t>
            </a:r>
            <a:r>
              <a:rPr lang="en-US" dirty="0"/>
              <a:t>Make sure data from </a:t>
            </a:r>
            <a:r>
              <a:rPr lang="en-US" dirty="0" err="1"/>
              <a:t>OnArrival</a:t>
            </a:r>
            <a:r>
              <a:rPr lang="en-US" dirty="0"/>
              <a:t> app syncs </a:t>
            </a:r>
            <a:r>
              <a:rPr lang="en-US" i="1" dirty="0"/>
              <a:t>prior </a:t>
            </a:r>
            <a:r>
              <a:rPr lang="en-US" dirty="0"/>
              <a:t>to the conclusion of the event</a:t>
            </a:r>
          </a:p>
          <a:p>
            <a:r>
              <a:rPr lang="en-US" b="1" dirty="0"/>
              <a:t>Data Not Syncing? </a:t>
            </a:r>
            <a:r>
              <a:rPr lang="en-US" dirty="0"/>
              <a:t>Try phone app and sync using data</a:t>
            </a:r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FC211F-B305-5548-95CF-FC905B0A08A2}"/>
              </a:ext>
            </a:extLst>
          </p:cNvPr>
          <p:cNvSpPr/>
          <p:nvPr/>
        </p:nvSpPr>
        <p:spPr>
          <a:xfrm flipH="1">
            <a:off x="-1" y="1193606"/>
            <a:ext cx="182880" cy="7427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white card with colorful lines&#10;&#10;Description automatically generated">
            <a:extLst>
              <a:ext uri="{FF2B5EF4-FFF2-40B4-BE49-F238E27FC236}">
                <a16:creationId xmlns:a16="http://schemas.microsoft.com/office/drawing/2014/main" id="{6397D952-8421-8ADD-10E5-A7CB6D2EB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621" y="277988"/>
            <a:ext cx="4463218" cy="633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9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C104A94-B811-EA4F-938C-DF8A1AD40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523" y="543715"/>
            <a:ext cx="5338162" cy="1901742"/>
          </a:xfrm>
        </p:spPr>
        <p:txBody>
          <a:bodyPr/>
          <a:lstStyle/>
          <a:p>
            <a:r>
              <a:rPr lang="en-US" sz="4400" dirty="0"/>
              <a:t>What Helps us be Successful in Our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64158-129D-3B4A-BDFD-92B2EC855E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52E491-4E0B-1E4A-A8CA-E893D80585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25155" y="2697930"/>
            <a:ext cx="4770897" cy="3429227"/>
          </a:xfrm>
        </p:spPr>
        <p:txBody>
          <a:bodyPr/>
          <a:lstStyle/>
          <a:p>
            <a:r>
              <a:rPr lang="en-US" dirty="0"/>
              <a:t>Office invested in two iPads</a:t>
            </a:r>
          </a:p>
          <a:p>
            <a:r>
              <a:rPr lang="en-US" dirty="0"/>
              <a:t>Events team created an evergreen, standardize post-events survey (will be provided in follow up)</a:t>
            </a:r>
          </a:p>
          <a:p>
            <a:r>
              <a:rPr lang="en-US" dirty="0"/>
              <a:t>Events, comms team, and anyone working check-in understands why checking in on the iPad is critical</a:t>
            </a:r>
          </a:p>
          <a:p>
            <a:r>
              <a:rPr lang="en-US" dirty="0"/>
              <a:t>Thoroughly trained staff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C9B65FC-76CF-2448-9398-ED73B0D9D4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00" y="1144587"/>
            <a:ext cx="5600700" cy="5141912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10B354-9DFB-354B-A9D6-01B6DE3EEE41}"/>
              </a:ext>
            </a:extLst>
          </p:cNvPr>
          <p:cNvSpPr/>
          <p:nvPr/>
        </p:nvSpPr>
        <p:spPr>
          <a:xfrm flipH="1">
            <a:off x="12009120" y="1144587"/>
            <a:ext cx="182880" cy="7427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ky, outdoor, city, highway&#10;&#10;Description automatically generated">
            <a:extLst>
              <a:ext uri="{FF2B5EF4-FFF2-40B4-BE49-F238E27FC236}">
                <a16:creationId xmlns:a16="http://schemas.microsoft.com/office/drawing/2014/main" id="{4CFBEA50-9782-084D-B25E-C06F5A380B2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74" b="12474"/>
          <a:stretch>
            <a:fillRect/>
          </a:stretch>
        </p:blipFill>
        <p:spPr/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D0F84D6-77F2-FD4F-82D3-C61657BBF6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3842794"/>
            <a:ext cx="6096000" cy="1872205"/>
          </a:xfrm>
        </p:spPr>
        <p:txBody>
          <a:bodyPr tIns="274320" bIns="274320" anchor="ctr" anchorCtr="0"/>
          <a:lstStyle/>
          <a:p>
            <a:r>
              <a:rPr lang="en-US" dirty="0"/>
              <a:t>The Set Up</a:t>
            </a:r>
          </a:p>
          <a:p>
            <a:r>
              <a:rPr lang="en-US" sz="2800" b="0" dirty="0"/>
              <a:t>How this looks on the back-end</a:t>
            </a:r>
          </a:p>
        </p:txBody>
      </p:sp>
    </p:spTree>
    <p:extLst>
      <p:ext uri="{BB962C8B-B14F-4D97-AF65-F5344CB8AC3E}">
        <p14:creationId xmlns:p14="http://schemas.microsoft.com/office/powerpoint/2010/main" val="68221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B9CA6D-CD10-2245-9295-DBCD09BBB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89" y="450836"/>
            <a:ext cx="3421944" cy="742770"/>
          </a:xfrm>
        </p:spPr>
        <p:txBody>
          <a:bodyPr lIns="0"/>
          <a:lstStyle/>
          <a:p>
            <a:r>
              <a:rPr lang="en-US" sz="4400" dirty="0"/>
              <a:t>The Set 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EFED88-455C-4149-95F3-E84BACF5E15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9CDFD7-165A-EA48-9AC7-300D4F2C08C2}"/>
              </a:ext>
            </a:extLst>
          </p:cNvPr>
          <p:cNvSpPr/>
          <p:nvPr/>
        </p:nvSpPr>
        <p:spPr>
          <a:xfrm flipH="1">
            <a:off x="-1" y="1193606"/>
            <a:ext cx="182880" cy="7427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8D01008-9C5D-DA43-89D5-78C5A59DD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9" y="1320800"/>
            <a:ext cx="8067278" cy="4730045"/>
          </a:xfrm>
          <a:prstGeom prst="rect">
            <a:avLst/>
          </a:prstGeom>
        </p:spPr>
      </p:pic>
      <p:pic>
        <p:nvPicPr>
          <p:cNvPr id="11" name="Picture 10" descr="A white card with colorful lines&#10;&#10;Description automatically generated">
            <a:extLst>
              <a:ext uri="{FF2B5EF4-FFF2-40B4-BE49-F238E27FC236}">
                <a16:creationId xmlns:a16="http://schemas.microsoft.com/office/drawing/2014/main" id="{7F135ED0-E0E0-F139-030B-7F7719FEF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191" y="649114"/>
            <a:ext cx="4030134" cy="572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4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B9CA6D-CD10-2245-9295-DBCD09BBB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62" y="732339"/>
            <a:ext cx="3421944" cy="1485540"/>
          </a:xfrm>
        </p:spPr>
        <p:txBody>
          <a:bodyPr lIns="0"/>
          <a:lstStyle/>
          <a:p>
            <a:r>
              <a:rPr lang="en-US" sz="4400" dirty="0"/>
              <a:t>Formal Follow 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EFED88-455C-4149-95F3-E84BACF5E15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F02E511-1BF7-A44A-AF3B-A32B2A8F9CD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9CDFD7-165A-EA48-9AC7-300D4F2C08C2}"/>
              </a:ext>
            </a:extLst>
          </p:cNvPr>
          <p:cNvSpPr/>
          <p:nvPr/>
        </p:nvSpPr>
        <p:spPr>
          <a:xfrm flipH="1">
            <a:off x="-1" y="1193606"/>
            <a:ext cx="182880" cy="7427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and person sitting on chairs&#10;&#10;Description automatically generated">
            <a:extLst>
              <a:ext uri="{FF2B5EF4-FFF2-40B4-BE49-F238E27FC236}">
                <a16:creationId xmlns:a16="http://schemas.microsoft.com/office/drawing/2014/main" id="{02716BBC-312E-F51B-7F01-5CDD25724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431" y="204966"/>
            <a:ext cx="3163493" cy="6335536"/>
          </a:xfrm>
          <a:prstGeom prst="rect">
            <a:avLst/>
          </a:prstGeom>
        </p:spPr>
      </p:pic>
      <p:pic>
        <p:nvPicPr>
          <p:cNvPr id="5" name="Picture 4" descr="A screenshot of a letter&#10;&#10;Description automatically generated">
            <a:extLst>
              <a:ext uri="{FF2B5EF4-FFF2-40B4-BE49-F238E27FC236}">
                <a16:creationId xmlns:a16="http://schemas.microsoft.com/office/drawing/2014/main" id="{2901E693-821C-51C5-1D96-CF09C01D1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924" y="886883"/>
            <a:ext cx="4567027" cy="508423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3EA927-37AE-8217-A16C-8B95EA48C1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4988" y="2455665"/>
            <a:ext cx="3297767" cy="3830835"/>
          </a:xfrm>
        </p:spPr>
        <p:txBody>
          <a:bodyPr/>
          <a:lstStyle/>
          <a:p>
            <a:r>
              <a:rPr lang="en-US" dirty="0"/>
              <a:t>Left email goes to event participants</a:t>
            </a:r>
          </a:p>
          <a:p>
            <a:r>
              <a:rPr lang="en-US" dirty="0"/>
              <a:t>Right email goes to no-shows</a:t>
            </a:r>
          </a:p>
          <a:p>
            <a:r>
              <a:rPr lang="en-US" dirty="0"/>
              <a:t>Email header updated with image from the event</a:t>
            </a:r>
          </a:p>
          <a:p>
            <a:r>
              <a:rPr lang="en-US" dirty="0"/>
              <a:t>Includes link to photos and giving CTA</a:t>
            </a:r>
          </a:p>
          <a:p>
            <a:r>
              <a:rPr lang="en-US" b="1" dirty="0"/>
              <a:t>Tip: </a:t>
            </a:r>
            <a:r>
              <a:rPr lang="en-US" dirty="0"/>
              <a:t>use Chat GPT to help freshen your copy. Be sure to edit for voice and accuracy.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720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6" descr="A picture containing sky, road, outdoor, street&#10;&#10;Description automatically generated">
            <a:extLst>
              <a:ext uri="{FF2B5EF4-FFF2-40B4-BE49-F238E27FC236}">
                <a16:creationId xmlns:a16="http://schemas.microsoft.com/office/drawing/2014/main" id="{447D9A37-4900-B9DA-D4F8-288CCFAC0B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95" r="3549"/>
          <a:stretch/>
        </p:blipFill>
        <p:spPr>
          <a:xfrm>
            <a:off x="0" y="-2269068"/>
            <a:ext cx="12192000" cy="10303099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D0F84D6-77F2-FD4F-82D3-C61657BBF6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3784922"/>
            <a:ext cx="6096000" cy="1930078"/>
          </a:xfrm>
        </p:spPr>
        <p:txBody>
          <a:bodyPr tIns="274320" bIns="274320" anchor="ctr" anchorCtr="0"/>
          <a:lstStyle/>
          <a:p>
            <a:r>
              <a:rPr lang="en-US" dirty="0"/>
              <a:t>Results</a:t>
            </a:r>
          </a:p>
          <a:p>
            <a:r>
              <a:rPr lang="en-US" sz="2800" b="0" dirty="0"/>
              <a:t>The success of collaboration</a:t>
            </a:r>
          </a:p>
        </p:txBody>
      </p:sp>
    </p:spTree>
    <p:extLst>
      <p:ext uri="{BB962C8B-B14F-4D97-AF65-F5344CB8AC3E}">
        <p14:creationId xmlns:p14="http://schemas.microsoft.com/office/powerpoint/2010/main" val="90536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Denver 2022 1">
      <a:dk1>
        <a:srgbClr val="181818"/>
      </a:dk1>
      <a:lt1>
        <a:srgbClr val="FFFFFF"/>
      </a:lt1>
      <a:dk2>
        <a:srgbClr val="363636"/>
      </a:dk2>
      <a:lt2>
        <a:srgbClr val="CFB87B"/>
      </a:lt2>
      <a:accent1>
        <a:srgbClr val="646464"/>
      </a:accent1>
      <a:accent2>
        <a:srgbClr val="969696"/>
      </a:accent2>
      <a:accent3>
        <a:srgbClr val="C8C8C8"/>
      </a:accent3>
      <a:accent4>
        <a:srgbClr val="CFB87B"/>
      </a:accent4>
      <a:accent5>
        <a:srgbClr val="7F714E"/>
      </a:accent5>
      <a:accent6>
        <a:srgbClr val="36363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2258</TotalTime>
  <Words>903</Words>
  <Application>Microsoft Office PowerPoint</Application>
  <PresentationFormat>Widescreen</PresentationFormat>
  <Paragraphs>110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Helvetica Neue</vt:lpstr>
      <vt:lpstr>System Font Regular</vt:lpstr>
      <vt:lpstr>Office Theme</vt:lpstr>
      <vt:lpstr>Improving Post-Event Survey Engagement Using CVENT</vt:lpstr>
      <vt:lpstr>Why Post-Event Survey Engagement Matters</vt:lpstr>
      <vt:lpstr>PowerPoint Presentation</vt:lpstr>
      <vt:lpstr>The How</vt:lpstr>
      <vt:lpstr>What Helps us be Successful in Our Process</vt:lpstr>
      <vt:lpstr>PowerPoint Presentation</vt:lpstr>
      <vt:lpstr>The Set Up</vt:lpstr>
      <vt:lpstr>Formal Follow Up</vt:lpstr>
      <vt:lpstr>PowerPoint Presentation</vt:lpstr>
      <vt:lpstr>The Increase and Improvements </vt:lpstr>
      <vt:lpstr>Year-Over-Year Event Feedback Comparison </vt:lpstr>
      <vt:lpstr>PowerPoint Presentation</vt:lpstr>
      <vt:lpstr>Next Steps</vt:lpstr>
      <vt:lpstr>Key Takeaways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Exstrum</dc:creator>
  <cp:lastModifiedBy>Cutler, Monica C</cp:lastModifiedBy>
  <cp:revision>73</cp:revision>
  <dcterms:created xsi:type="dcterms:W3CDTF">2022-01-21T18:12:43Z</dcterms:created>
  <dcterms:modified xsi:type="dcterms:W3CDTF">2024-01-22T20:53:39Z</dcterms:modified>
</cp:coreProperties>
</file>