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5"/>
  </p:notesMasterIdLst>
  <p:sldIdLst>
    <p:sldId id="256" r:id="rId2"/>
    <p:sldId id="259" r:id="rId3"/>
    <p:sldId id="262" r:id="rId4"/>
    <p:sldId id="263" r:id="rId5"/>
    <p:sldId id="264" r:id="rId6"/>
    <p:sldId id="271" r:id="rId7"/>
    <p:sldId id="266" r:id="rId8"/>
    <p:sldId id="258" r:id="rId9"/>
    <p:sldId id="272" r:id="rId10"/>
    <p:sldId id="268" r:id="rId11"/>
    <p:sldId id="270" r:id="rId12"/>
    <p:sldId id="273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6424" autoAdjust="0"/>
  </p:normalViewPr>
  <p:slideViewPr>
    <p:cSldViewPr snapToGrid="0" snapToObjects="1">
      <p:cViewPr>
        <p:scale>
          <a:sx n="105" d="100"/>
          <a:sy n="105" d="100"/>
        </p:scale>
        <p:origin x="-354" y="15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7C272-3669-8441-A80A-F146E2ACB506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3B6A6-CC77-8043-ADA8-75F2F2AB2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37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does </a:t>
            </a:r>
            <a:r>
              <a:rPr lang="en-US" dirty="0" err="1" smtClean="0"/>
              <a:t>eComm</a:t>
            </a:r>
            <a:r>
              <a:rPr lang="en-US" dirty="0" smtClean="0"/>
              <a:t> fit in?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Where do I go for more information?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B6A6-CC77-8043-ADA8-75F2F2AB2C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47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does </a:t>
            </a:r>
            <a:r>
              <a:rPr lang="en-US" dirty="0" err="1" smtClean="0"/>
              <a:t>eComm</a:t>
            </a:r>
            <a:r>
              <a:rPr lang="en-US" dirty="0" smtClean="0"/>
              <a:t> fit in?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Where do I go for more information?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B6A6-CC77-8043-ADA8-75F2F2AB2C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C8B6-B661-5C47-9612-1E7CB4006F1D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03E6-AAE6-5E48-8339-220BB50134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U_042_EventSupport_GenericPPT_Bkg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395166" y="2157263"/>
            <a:ext cx="86036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latin typeface="Helvetica"/>
                <a:cs typeface="Helvetica"/>
              </a:rPr>
              <a:t>Presentation Title</a:t>
            </a:r>
          </a:p>
          <a:p>
            <a:pPr algn="l"/>
            <a:r>
              <a:rPr lang="en-US" sz="3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Subtitle</a:t>
            </a:r>
            <a:endParaRPr lang="en-US" sz="3500" b="1" dirty="0">
              <a:solidFill>
                <a:schemeClr val="tx1">
                  <a:lumMod val="50000"/>
                  <a:lumOff val="5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4537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C8B6-B661-5C47-9612-1E7CB4006F1D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03E6-AAE6-5E48-8339-220BB5013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4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C8B6-B661-5C47-9612-1E7CB4006F1D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03E6-AAE6-5E48-8339-220BB5013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90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C8B6-B661-5C47-9612-1E7CB4006F1D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03E6-AAE6-5E48-8339-220BB501348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Helvetica"/>
                <a:cs typeface="Helvetica"/>
              </a:rPr>
              <a:t>TITLE</a:t>
            </a:r>
            <a:endParaRPr lang="en-US" sz="2800" b="1" dirty="0">
              <a:latin typeface="Helvetica"/>
              <a:cs typeface="Helvetica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417642"/>
            <a:ext cx="8229600" cy="4034892"/>
          </a:xfrm>
          <a:ln>
            <a:noFill/>
          </a:ln>
        </p:spPr>
        <p:txBody>
          <a:bodyPr>
            <a:normAutofit/>
          </a:bodyPr>
          <a:lstStyle/>
          <a:p>
            <a:pPr marL="0" indent="-256032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  <a:buSzPct val="74000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First Bullet</a:t>
            </a:r>
          </a:p>
          <a:p>
            <a:pPr marL="400050" lvl="1" indent="-256032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  <a:buSzPct val="74000"/>
            </a:pP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Subbullet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67267" y="1284515"/>
            <a:ext cx="824653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14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C8B6-B661-5C47-9612-1E7CB4006F1D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03E6-AAE6-5E48-8339-220BB50134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U_042_EventSupport_GenericPPT_SectionBkg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69461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Helvetica"/>
                <a:cs typeface="Helvetica"/>
              </a:rPr>
              <a:t>Section Title</a:t>
            </a:r>
            <a:endParaRPr lang="en-US" sz="40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56357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C8B6-B661-5C47-9612-1E7CB4006F1D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03E6-AAE6-5E48-8339-220BB5013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4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C8B6-B661-5C47-9612-1E7CB4006F1D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03E6-AAE6-5E48-8339-220BB5013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68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C8B6-B661-5C47-9612-1E7CB4006F1D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03E6-AAE6-5E48-8339-220BB5013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68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C8B6-B661-5C47-9612-1E7CB4006F1D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03E6-AAE6-5E48-8339-220BB5013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16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C8B6-B661-5C47-9612-1E7CB4006F1D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03E6-AAE6-5E48-8339-220BB5013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67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C8B6-B661-5C47-9612-1E7CB4006F1D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03E6-AAE6-5E48-8339-220BB5013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9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6C8B6-B661-5C47-9612-1E7CB4006F1D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703E6-AAE6-5E48-8339-220BB50134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OH_CU_Lockups_Outlines_CMYK_v copy 3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349" y="6290733"/>
            <a:ext cx="2772218" cy="233369"/>
          </a:xfrm>
          <a:prstGeom prst="rect">
            <a:avLst/>
          </a:prstGeom>
        </p:spPr>
      </p:pic>
      <p:pic>
        <p:nvPicPr>
          <p:cNvPr id="8" name="Picture 7" descr="CU All Campuses Logo_2.ai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43" y="6105268"/>
            <a:ext cx="2706258" cy="52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74000"/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Helvetica"/>
        </a:defRPr>
      </a:lvl1pPr>
      <a:lvl2pPr marL="429768" indent="-285750" algn="l" defTabSz="457200" rtl="0" eaLnBrk="1" latinLnBrk="0" hangingPunct="1">
        <a:spcBef>
          <a:spcPts val="200"/>
        </a:spcBef>
        <a:buSzPct val="74000"/>
        <a:buFont typeface="Arial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Helvetica"/>
        </a:defRPr>
      </a:lvl2pPr>
      <a:lvl3pPr marL="685800" indent="-228600" algn="l" defTabSz="457200" rtl="0" eaLnBrk="1" latinLnBrk="0" hangingPunct="1">
        <a:spcBef>
          <a:spcPts val="2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Helvetica"/>
        </a:defRPr>
      </a:lvl3pPr>
      <a:lvl4pPr marL="960120" indent="-228600" algn="l" defTabSz="457200" rtl="0" eaLnBrk="1" latinLnBrk="0" hangingPunct="1">
        <a:spcBef>
          <a:spcPts val="200"/>
        </a:spcBef>
        <a:buFont typeface="Arial"/>
        <a:buChar char="–"/>
        <a:defRPr sz="1200" kern="120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Helvetica"/>
        </a:defRPr>
      </a:lvl4pPr>
      <a:lvl5pPr marL="11430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.edu/ecomm/harris-archive-project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u.edu/ecom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.edu/ecom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on.giltner@colorado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u.edu/ecomm" TargetMode="External"/><Relationship Id="rId4" Type="http://schemas.openxmlformats.org/officeDocument/2006/relationships/hyperlink" Target="mailto:nalini.kaplan@colorado.edu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u.edu/ecom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u.edu/ecom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u.edu/ecomm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.edu/ecom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o66k8f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u.edu/ecomm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.edu/ecom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cu.edu/ecom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cu.edu/ecom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U_042_EventSupport_GenericPPT_Bkg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95166" y="2157263"/>
            <a:ext cx="86036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latin typeface="Helvetica"/>
                <a:cs typeface="Helvetica"/>
              </a:rPr>
              <a:t>CU </a:t>
            </a:r>
            <a:r>
              <a:rPr lang="en-US" b="1" dirty="0" err="1" smtClean="0">
                <a:latin typeface="Helvetica"/>
                <a:cs typeface="Helvetica"/>
              </a:rPr>
              <a:t>eComm</a:t>
            </a:r>
            <a:endParaRPr lang="en-US" b="1" dirty="0" smtClean="0">
              <a:latin typeface="Helvetica"/>
              <a:cs typeface="Helvetica"/>
            </a:endParaRPr>
          </a:p>
          <a:p>
            <a:pPr algn="l"/>
            <a:r>
              <a:rPr lang="en-US" sz="3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Town Hall Dec. 3, 2015</a:t>
            </a:r>
            <a:endParaRPr lang="en-US" sz="3500" b="1" dirty="0">
              <a:solidFill>
                <a:schemeClr val="tx1">
                  <a:lumMod val="50000"/>
                  <a:lumOff val="5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4074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67267" y="1272420"/>
            <a:ext cx="824653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 descr="Screen Shot 2015-12-03 at 7.50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6472">
            <a:off x="5439515" y="669819"/>
            <a:ext cx="2906960" cy="638712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Helvetica"/>
                <a:cs typeface="Helvetica"/>
              </a:rPr>
              <a:t>WHAT TO DO NOW</a:t>
            </a:r>
            <a:endParaRPr lang="en-US" sz="2800" b="1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199" y="1417642"/>
            <a:ext cx="5021943" cy="40348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Look for this email… </a:t>
            </a:r>
            <a:r>
              <a:rPr lang="en-US" i="1" dirty="0" smtClean="0"/>
              <a:t>(sent Nov 9)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Pre-Access Training</a:t>
            </a:r>
          </a:p>
          <a:p>
            <a:r>
              <a:rPr lang="en-US" dirty="0" smtClean="0"/>
              <a:t>Data Security</a:t>
            </a:r>
          </a:p>
          <a:p>
            <a:r>
              <a:rPr lang="en-US" dirty="0" smtClean="0"/>
              <a:t>Accessibility</a:t>
            </a:r>
          </a:p>
          <a:p>
            <a:r>
              <a:rPr lang="en-US" dirty="0" smtClean="0"/>
              <a:t>FERPA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What do you need in your account?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Friendly from definitions</a:t>
            </a:r>
          </a:p>
          <a:p>
            <a:r>
              <a:rPr lang="en-US" dirty="0" smtClean="0"/>
              <a:t>Queries</a:t>
            </a: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b="1" dirty="0" smtClean="0"/>
              <a:t>Harris Archive Project (HAP)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http://www.cu.edu/</a:t>
            </a:r>
            <a:r>
              <a:rPr lang="en-US" dirty="0" err="1">
                <a:hlinkClick r:id="rId3"/>
              </a:rPr>
              <a:t>ecomm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harris</a:t>
            </a:r>
            <a:r>
              <a:rPr lang="en-US" dirty="0">
                <a:hlinkClick r:id="rId3"/>
              </a:rPr>
              <a:t>-archive-project</a:t>
            </a:r>
            <a:endParaRPr lang="en-US" dirty="0"/>
          </a:p>
          <a:p>
            <a:pPr marL="0" indent="0">
              <a:buNone/>
            </a:pPr>
            <a:endPara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1619" y="43805"/>
            <a:ext cx="2818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hlinkClick r:id="rId4"/>
              </a:rPr>
              <a:t>www.cu.edu/ecomm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47261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9359" y="1817573"/>
            <a:ext cx="319375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1F497D"/>
                </a:solidFill>
                <a:latin typeface="Helvetica Neue"/>
                <a:cs typeface="Helvetica Neue"/>
              </a:rPr>
              <a:t>ONE</a:t>
            </a:r>
            <a:r>
              <a:rPr lang="en-US" sz="2000" b="1" i="1" dirty="0" smtClean="0">
                <a:latin typeface="Helvetica Neue"/>
                <a:cs typeface="Helvetica Neue"/>
              </a:rPr>
              <a:t> </a:t>
            </a:r>
            <a:r>
              <a:rPr lang="en-US" sz="2000" dirty="0" smtClean="0">
                <a:latin typeface="Helvetica Neue"/>
                <a:cs typeface="Helvetica Neue"/>
              </a:rPr>
              <a:t>CRM that supports custom applications, like </a:t>
            </a:r>
            <a:r>
              <a:rPr lang="en-US" sz="20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eComm</a:t>
            </a:r>
            <a:r>
              <a:rPr lang="en-US" sz="2000" dirty="0" smtClean="0">
                <a:latin typeface="Helvetica Neue"/>
                <a:cs typeface="Helvetica Neue"/>
              </a:rPr>
              <a:t>.</a:t>
            </a:r>
          </a:p>
          <a:p>
            <a:endParaRPr lang="en-US" sz="2000" dirty="0" smtClean="0">
              <a:latin typeface="Helvetica Neue"/>
              <a:cs typeface="Helvetica Neue"/>
            </a:endParaRPr>
          </a:p>
          <a:p>
            <a:r>
              <a:rPr lang="en-US" sz="2000" b="1" i="1" dirty="0" smtClean="0">
                <a:solidFill>
                  <a:srgbClr val="1F497D"/>
                </a:solidFill>
                <a:latin typeface="Helvetica Neue"/>
                <a:cs typeface="Helvetica Neue"/>
              </a:rPr>
              <a:t>ONE</a:t>
            </a:r>
            <a:r>
              <a:rPr lang="en-US" sz="2000" b="1" i="1" dirty="0" smtClean="0">
                <a:latin typeface="Helvetica Neue"/>
                <a:cs typeface="Helvetica Neue"/>
              </a:rPr>
              <a:t> </a:t>
            </a:r>
            <a:r>
              <a:rPr lang="en-US" sz="2000" dirty="0" smtClean="0">
                <a:latin typeface="Helvetica Neue"/>
                <a:cs typeface="Helvetica Neue"/>
              </a:rPr>
              <a:t>CRM </a:t>
            </a:r>
            <a:r>
              <a:rPr lang="en-US" sz="20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that shares data with CU’s Systems of Record</a:t>
            </a:r>
            <a:r>
              <a:rPr lang="en-US" sz="2000" dirty="0" smtClean="0">
                <a:latin typeface="Helvetica Neue"/>
                <a:cs typeface="Helvetica Neue"/>
              </a:rPr>
              <a:t>. </a:t>
            </a:r>
          </a:p>
          <a:p>
            <a:endParaRPr lang="en-US" sz="2000" dirty="0">
              <a:latin typeface="Helvetica Neue"/>
              <a:cs typeface="Helvetica Neue"/>
            </a:endParaRPr>
          </a:p>
          <a:p>
            <a:r>
              <a:rPr lang="en-US" sz="2000" b="1" i="1" dirty="0">
                <a:solidFill>
                  <a:srgbClr val="1F497D"/>
                </a:solidFill>
                <a:latin typeface="Helvetica Neue"/>
                <a:cs typeface="Helvetica Neue"/>
              </a:rPr>
              <a:t>ONE</a:t>
            </a:r>
            <a:r>
              <a:rPr lang="en-US" sz="2000" b="1" i="1" dirty="0">
                <a:latin typeface="Helvetica Neue"/>
                <a:cs typeface="Helvetica Neue"/>
              </a:rPr>
              <a:t> </a:t>
            </a:r>
            <a:r>
              <a:rPr lang="en-US" sz="2000" dirty="0" smtClean="0">
                <a:latin typeface="Helvetica Neue"/>
                <a:cs typeface="Helvetica Neue"/>
              </a:rPr>
              <a:t>CRM Community that</a:t>
            </a:r>
            <a:r>
              <a:rPr lang="en-US" sz="20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 leads, shares and exceeds. </a:t>
            </a:r>
            <a:endParaRPr lang="en-US" sz="2000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sp>
        <p:nvSpPr>
          <p:cNvPr id="9" name="Can 8"/>
          <p:cNvSpPr/>
          <p:nvPr/>
        </p:nvSpPr>
        <p:spPr>
          <a:xfrm>
            <a:off x="5698191" y="4579371"/>
            <a:ext cx="782824" cy="775773"/>
          </a:xfrm>
          <a:prstGeom prst="can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ADV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3510917" y="2597709"/>
            <a:ext cx="5349508" cy="1215864"/>
          </a:xfrm>
          <a:prstGeom prst="can">
            <a:avLst/>
          </a:prstGeom>
          <a:ln>
            <a:solidFill>
              <a:schemeClr val="accent1">
                <a:shade val="95000"/>
                <a:satMod val="105000"/>
                <a:alpha val="51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>
            <a:off x="4169729" y="4579371"/>
            <a:ext cx="782824" cy="775773"/>
          </a:xfrm>
          <a:prstGeom prst="can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87825" y="2972977"/>
            <a:ext cx="49576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Enterprise CRM</a:t>
            </a:r>
            <a:endParaRPr lang="en-US" sz="32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561140" y="3700249"/>
            <a:ext cx="1" cy="102190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n 13"/>
          <p:cNvSpPr/>
          <p:nvPr/>
        </p:nvSpPr>
        <p:spPr>
          <a:xfrm>
            <a:off x="7332545" y="4579371"/>
            <a:ext cx="782824" cy="775773"/>
          </a:xfrm>
          <a:prstGeom prst="can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HRMS</a:t>
            </a:r>
            <a:endParaRPr lang="en-US" dirty="0"/>
          </a:p>
        </p:txBody>
      </p:sp>
      <p:sp>
        <p:nvSpPr>
          <p:cNvPr id="15" name="Diamond 14"/>
          <p:cNvSpPr/>
          <p:nvPr/>
        </p:nvSpPr>
        <p:spPr>
          <a:xfrm>
            <a:off x="3932782" y="1772924"/>
            <a:ext cx="939567" cy="947323"/>
          </a:xfrm>
          <a:prstGeom prst="diamond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Diamond 15"/>
          <p:cNvSpPr/>
          <p:nvPr/>
        </p:nvSpPr>
        <p:spPr>
          <a:xfrm>
            <a:off x="4992042" y="1772924"/>
            <a:ext cx="939567" cy="947323"/>
          </a:xfrm>
          <a:prstGeom prst="diamond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amond 16"/>
          <p:cNvSpPr/>
          <p:nvPr/>
        </p:nvSpPr>
        <p:spPr>
          <a:xfrm>
            <a:off x="6081150" y="1772924"/>
            <a:ext cx="939567" cy="947323"/>
          </a:xfrm>
          <a:prstGeom prst="diamond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amond 17"/>
          <p:cNvSpPr/>
          <p:nvPr/>
        </p:nvSpPr>
        <p:spPr>
          <a:xfrm>
            <a:off x="7128466" y="1772924"/>
            <a:ext cx="939567" cy="947323"/>
          </a:xfrm>
          <a:prstGeom prst="diamond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148724" y="2012933"/>
            <a:ext cx="5380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…</a:t>
            </a:r>
            <a:endParaRPr lang="en-US" sz="3200" dirty="0">
              <a:solidFill>
                <a:schemeClr val="accent6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688195" y="3700249"/>
            <a:ext cx="1" cy="102190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089602" y="3700249"/>
            <a:ext cx="1" cy="102190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510917" y="4032643"/>
            <a:ext cx="5349508" cy="401037"/>
          </a:xfrm>
          <a:prstGeom prst="rect">
            <a:avLst/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Master Data Management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10500" y="2068633"/>
            <a:ext cx="9997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/>
              <a:t>Advising</a:t>
            </a:r>
            <a:endParaRPr lang="en-US" sz="1500" dirty="0"/>
          </a:p>
        </p:txBody>
      </p:sp>
      <p:sp>
        <p:nvSpPr>
          <p:cNvPr id="24" name="TextBox 23"/>
          <p:cNvSpPr txBox="1"/>
          <p:nvPr/>
        </p:nvSpPr>
        <p:spPr>
          <a:xfrm>
            <a:off x="4992042" y="2072826"/>
            <a:ext cx="9997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/>
              <a:t>eComm</a:t>
            </a:r>
            <a:endParaRPr lang="en-US" sz="1500" dirty="0"/>
          </a:p>
        </p:txBody>
      </p:sp>
      <p:sp>
        <p:nvSpPr>
          <p:cNvPr id="25" name="TextBox 24"/>
          <p:cNvSpPr txBox="1"/>
          <p:nvPr/>
        </p:nvSpPr>
        <p:spPr>
          <a:xfrm>
            <a:off x="6058340" y="1962096"/>
            <a:ext cx="9997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i="1" dirty="0" smtClean="0"/>
              <a:t>Industry</a:t>
            </a:r>
          </a:p>
          <a:p>
            <a:pPr algn="ctr"/>
            <a:r>
              <a:rPr lang="en-US" sz="1500" i="1" dirty="0" err="1" smtClean="0"/>
              <a:t>Colab</a:t>
            </a:r>
            <a:r>
              <a:rPr lang="en-US" sz="1500" i="1" dirty="0" smtClean="0"/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98395" y="2062491"/>
            <a:ext cx="9997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i="1" dirty="0" smtClean="0"/>
              <a:t>Future</a:t>
            </a:r>
            <a:endParaRPr lang="en-US" sz="1500" i="1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ENTERPRISE SALESFORCE AT CU</a:t>
            </a:r>
            <a:endParaRPr lang="en-US" sz="2800" b="1" dirty="0">
              <a:latin typeface="Helvetica"/>
              <a:cs typeface="Helvetic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01619" y="43805"/>
            <a:ext cx="2818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hlinkClick r:id="rId3"/>
              </a:rPr>
              <a:t>www.cu.edu/ecomm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7049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1648471"/>
            <a:ext cx="790216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1F497D"/>
                </a:solidFill>
                <a:latin typeface="Helvetica Neue"/>
                <a:cs typeface="Helvetica Neue"/>
              </a:rPr>
              <a:t>Major Accomplishments</a:t>
            </a:r>
          </a:p>
          <a:p>
            <a:pPr>
              <a:buFont typeface="Arial" charset="0"/>
              <a:buChar char="•"/>
            </a:pPr>
            <a:r>
              <a:rPr lang="en-US" sz="2000" dirty="0" smtClean="0">
                <a:latin typeface="FranklinGothic" charset="0"/>
              </a:rPr>
              <a:t>  </a:t>
            </a:r>
            <a:r>
              <a:rPr lang="en-US" dirty="0" smtClean="0"/>
              <a:t>Initial, simple application for </a:t>
            </a:r>
            <a:r>
              <a:rPr lang="en-US" dirty="0"/>
              <a:t>first year academic advisors </a:t>
            </a:r>
            <a:r>
              <a:rPr lang="en-US" dirty="0" smtClean="0"/>
              <a:t>(October 2014)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 CRM </a:t>
            </a:r>
            <a:r>
              <a:rPr lang="en-US" dirty="0"/>
              <a:t>solution for </a:t>
            </a:r>
            <a:r>
              <a:rPr lang="en-US" dirty="0" smtClean="0"/>
              <a:t>Boulder Office </a:t>
            </a:r>
            <a:r>
              <a:rPr lang="en-US" dirty="0"/>
              <a:t>of Industry </a:t>
            </a:r>
            <a:r>
              <a:rPr lang="en-US" dirty="0" smtClean="0"/>
              <a:t>Collaboration (November 2014) 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 smtClean="0"/>
              <a:t>  Release of </a:t>
            </a:r>
            <a:r>
              <a:rPr lang="en-US" dirty="0" err="1" smtClean="0"/>
              <a:t>MyCUHub</a:t>
            </a:r>
            <a:r>
              <a:rPr lang="en-US" dirty="0" smtClean="0"/>
              <a:t> for Advisors </a:t>
            </a:r>
            <a:r>
              <a:rPr lang="en-US" dirty="0"/>
              <a:t>and </a:t>
            </a:r>
            <a:r>
              <a:rPr lang="en-US" dirty="0" smtClean="0"/>
              <a:t>undergraduate </a:t>
            </a:r>
            <a:r>
              <a:rPr lang="en-US" dirty="0" smtClean="0"/>
              <a:t>students (May 2015)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 smtClean="0"/>
              <a:t>  Established </a:t>
            </a:r>
            <a:r>
              <a:rPr lang="en-US" dirty="0" err="1" smtClean="0"/>
              <a:t>eCRM</a:t>
            </a:r>
            <a:r>
              <a:rPr lang="en-US" dirty="0" smtClean="0"/>
              <a:t> Program, </a:t>
            </a:r>
            <a:r>
              <a:rPr lang="en-US" dirty="0"/>
              <a:t>CRM Executive </a:t>
            </a:r>
            <a:r>
              <a:rPr lang="en-US" dirty="0" smtClean="0"/>
              <a:t>Committee, CRM </a:t>
            </a:r>
            <a:r>
              <a:rPr lang="en-US" dirty="0"/>
              <a:t>Advisory </a:t>
            </a:r>
            <a:r>
              <a:rPr lang="en-US" dirty="0" smtClean="0"/>
              <a:t>Group</a:t>
            </a:r>
          </a:p>
          <a:p>
            <a:pPr>
              <a:buFont typeface="Arial" charset="0"/>
              <a:buChar char="•"/>
            </a:pPr>
            <a:endParaRPr lang="en-US" sz="2000" dirty="0"/>
          </a:p>
          <a:p>
            <a:r>
              <a:rPr lang="en-US" sz="2000" b="1" i="1" dirty="0" smtClean="0">
                <a:solidFill>
                  <a:srgbClr val="1F497D"/>
                </a:solidFill>
                <a:latin typeface="Helvetica Neue"/>
                <a:cs typeface="Helvetica Neue"/>
              </a:rPr>
              <a:t>Upcoming Milestones</a:t>
            </a:r>
            <a:endParaRPr lang="en-US" sz="2000" b="1" i="1" dirty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Boulder </a:t>
            </a:r>
            <a:r>
              <a:rPr lang="en-US" dirty="0"/>
              <a:t>Advising Update Release (December 2015)</a:t>
            </a:r>
          </a:p>
          <a:p>
            <a:pPr marL="342900" indent="-342900">
              <a:buFont typeface="Arial" charset="0"/>
              <a:buChar char="•"/>
            </a:pPr>
            <a:r>
              <a:rPr lang="en-US" b="1" dirty="0" err="1" smtClean="0"/>
              <a:t>eComm</a:t>
            </a:r>
            <a:r>
              <a:rPr lang="en-US" b="1" dirty="0" smtClean="0"/>
              <a:t> </a:t>
            </a:r>
            <a:r>
              <a:rPr lang="en-US" b="1" dirty="0" smtClean="0"/>
              <a:t>– Email Marketing</a:t>
            </a:r>
            <a:r>
              <a:rPr lang="en-US" b="1" dirty="0" smtClean="0"/>
              <a:t>, and </a:t>
            </a:r>
            <a:r>
              <a:rPr lang="en-US" b="1" dirty="0" smtClean="0"/>
              <a:t>Events and Membership </a:t>
            </a:r>
            <a:r>
              <a:rPr lang="en-US" b="1" dirty="0" smtClean="0"/>
              <a:t>Management </a:t>
            </a:r>
            <a:r>
              <a:rPr lang="en-US" b="1" dirty="0" smtClean="0"/>
              <a:t>(February 2016</a:t>
            </a:r>
            <a:r>
              <a:rPr lang="en-US" b="1" dirty="0" smtClean="0"/>
              <a:t>)</a:t>
            </a:r>
            <a:endParaRPr lang="en-US" b="1" dirty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Completion of CU CRM program: best </a:t>
            </a:r>
            <a:r>
              <a:rPr lang="en-US" dirty="0"/>
              <a:t>practices and processes fore execution and planning of CRM projects (January 2016)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Student </a:t>
            </a:r>
            <a:r>
              <a:rPr lang="en-US" dirty="0"/>
              <a:t>Success </a:t>
            </a:r>
            <a:r>
              <a:rPr lang="en-US" dirty="0" smtClean="0"/>
              <a:t>(Advising) release 2.0 </a:t>
            </a:r>
            <a:r>
              <a:rPr lang="en-US" dirty="0"/>
              <a:t>(March – Sept 2016) </a:t>
            </a:r>
          </a:p>
          <a:p>
            <a:endParaRPr lang="en-US" sz="2000" dirty="0"/>
          </a:p>
          <a:p>
            <a:r>
              <a:rPr lang="en-US" sz="20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Question or want more info? </a:t>
            </a:r>
          </a:p>
          <a:p>
            <a:pPr algn="ctr"/>
            <a:r>
              <a:rPr lang="en-US" sz="2000" b="1" dirty="0" smtClean="0">
                <a:solidFill>
                  <a:srgbClr val="1F497D"/>
                </a:solidFill>
                <a:latin typeface="Helvetica Neue"/>
                <a:cs typeface="Helvetica Neue"/>
                <a:hlinkClick r:id="rId3"/>
              </a:rPr>
              <a:t>jon.giltner@colorado.edu</a:t>
            </a:r>
            <a:r>
              <a:rPr lang="en-US" sz="20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 or </a:t>
            </a:r>
            <a:r>
              <a:rPr lang="en-US" sz="2000" b="1" dirty="0" smtClean="0">
                <a:solidFill>
                  <a:srgbClr val="1F497D"/>
                </a:solidFill>
                <a:latin typeface="Helvetica Neue"/>
                <a:cs typeface="Helvetica Neue"/>
                <a:hlinkClick r:id="rId4"/>
              </a:rPr>
              <a:t>nalini.kaplan@colorado.edu</a:t>
            </a:r>
            <a:endParaRPr lang="en-US" sz="2000" b="1" dirty="0" smtClean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algn="ctr"/>
            <a:endParaRPr lang="en-US" sz="2000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CU SALESFORCE ACTIVITIES</a:t>
            </a:r>
            <a:endParaRPr lang="en-US" sz="2800" b="1" dirty="0">
              <a:latin typeface="Helvetica"/>
              <a:cs typeface="Helvetic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01619" y="43805"/>
            <a:ext cx="2818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hlinkClick r:id="rId5"/>
              </a:rPr>
              <a:t>www.cu.edu/ecomm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68346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 and CONTACT US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01619" y="43805"/>
            <a:ext cx="2818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hlinkClick r:id="rId2"/>
              </a:rPr>
              <a:t>www.cu.edu/ecomm</a:t>
            </a:r>
            <a:endParaRPr lang="en-US" sz="1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78269" y="2467581"/>
            <a:ext cx="764856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Post your questions. 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4400" dirty="0" smtClean="0"/>
              <a:t>Find your eComm specialist</a:t>
            </a:r>
            <a:endParaRPr lang="en-US" sz="4400" dirty="0"/>
          </a:p>
          <a:p>
            <a:pPr algn="ctr"/>
            <a:r>
              <a:rPr lang="en-US" sz="4400" dirty="0" smtClean="0">
                <a:hlinkClick r:id="rId2"/>
              </a:rPr>
              <a:t>www.cu.edu/ecomm</a:t>
            </a:r>
            <a:r>
              <a:rPr lang="en-US" sz="4400" dirty="0" smtClean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8119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WHAT IS ECOMM? </a:t>
            </a:r>
            <a:endParaRPr lang="en-US" sz="2800" b="1" dirty="0">
              <a:latin typeface="Helvetica"/>
              <a:cs typeface="Helvetica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42"/>
            <a:ext cx="8229600" cy="4034892"/>
          </a:xfrm>
          <a:ln>
            <a:noFill/>
          </a:ln>
        </p:spPr>
        <p:txBody>
          <a:bodyPr>
            <a:normAutofit/>
          </a:bodyPr>
          <a:lstStyle/>
          <a:p>
            <a:pPr marL="0" indent="0" algn="ctr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  <a:buSzPct val="74000"/>
              <a:buNone/>
            </a:pP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pPr marL="0" indent="0" algn="ctr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  <a:buSzPct val="74000"/>
              <a:buNone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Initiated in 2009</a:t>
            </a:r>
          </a:p>
          <a:p>
            <a:pPr marL="0" indent="0" algn="ctr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  <a:buSzPct val="74000"/>
              <a:buNone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Unified and powerful solution for engagement with CU constituents</a:t>
            </a:r>
          </a:p>
          <a:p>
            <a:pPr marL="0" indent="-256032" algn="ctr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  <a:buSzPct val="74000"/>
            </a:pPr>
            <a:endParaRPr lang="en-US" dirty="0" smtClean="0"/>
          </a:p>
          <a:p>
            <a:pPr marL="0" indent="-256032" algn="ctr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  <a:buSzPct val="74000"/>
            </a:pPr>
            <a:endParaRPr lang="en-US" dirty="0" smtClean="0"/>
          </a:p>
          <a:p>
            <a:pPr marL="0" indent="0" algn="ctr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  <a:buSzPct val="74000"/>
              <a:buNone/>
            </a:pPr>
            <a:r>
              <a:rPr lang="en-US" sz="2000" i="1" dirty="0" smtClean="0"/>
              <a:t>Branding compliance</a:t>
            </a:r>
          </a:p>
          <a:p>
            <a:pPr marL="0" indent="0" algn="ctr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  <a:buSzPct val="74000"/>
              <a:buNone/>
            </a:pPr>
            <a:r>
              <a:rPr lang="en-US" sz="2000" i="1" dirty="0" smtClean="0"/>
              <a:t>CAN-SPAM legislation</a:t>
            </a:r>
          </a:p>
          <a:p>
            <a:pPr marL="0" indent="0" algn="ctr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  <a:buSzPct val="74000"/>
              <a:buNone/>
            </a:pPr>
            <a:r>
              <a:rPr lang="en-US" sz="2000" i="1" dirty="0" smtClean="0"/>
              <a:t>Efficiencies of scale</a:t>
            </a:r>
          </a:p>
          <a:p>
            <a:pPr marL="0" indent="0" algn="ctr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  <a:buSzPct val="74000"/>
              <a:buNone/>
            </a:pPr>
            <a:r>
              <a:rPr lang="en-US" sz="2000" i="1" dirty="0" smtClean="0"/>
              <a:t>Save money</a:t>
            </a:r>
          </a:p>
          <a:p>
            <a:pPr marL="0" indent="0" algn="ctr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  <a:buSzPct val="74000"/>
              <a:buNone/>
            </a:pPr>
            <a:r>
              <a:rPr lang="en-US" sz="2000" i="1" dirty="0" smtClean="0"/>
              <a:t>Data accuracy and currency</a:t>
            </a:r>
          </a:p>
          <a:p>
            <a:pPr marL="617220" lvl="3" indent="-256032">
              <a:buClr>
                <a:schemeClr val="tx1">
                  <a:lumMod val="50000"/>
                  <a:lumOff val="50000"/>
                </a:schemeClr>
              </a:buClr>
            </a:pPr>
            <a:endParaRPr lang="en-US" dirty="0" smtClean="0"/>
          </a:p>
          <a:p>
            <a:pPr marL="0" indent="-256032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  <a:buSzPct val="74000"/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67267" y="1284515"/>
            <a:ext cx="824653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301619" y="43805"/>
            <a:ext cx="2818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hlinkClick r:id="rId2"/>
              </a:rPr>
              <a:t>www.cu.edu/ecomm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27798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nut 13"/>
          <p:cNvSpPr/>
          <p:nvPr/>
        </p:nvSpPr>
        <p:spPr>
          <a:xfrm>
            <a:off x="1467556" y="1793793"/>
            <a:ext cx="5945481" cy="4453071"/>
          </a:xfrm>
          <a:prstGeom prst="donut">
            <a:avLst>
              <a:gd name="adj" fmla="val 21607"/>
            </a:avLst>
          </a:prstGeom>
          <a:scene3d>
            <a:camera prst="obliqueTopLeft">
              <a:rot lat="17999990" lon="0" rev="300000"/>
            </a:camera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226740" y="1530527"/>
            <a:ext cx="2220149" cy="19784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27000">
              <a:schemeClr val="tx2">
                <a:lumMod val="20000"/>
                <a:lumOff val="80000"/>
                <a:alpha val="75000"/>
              </a:schemeClr>
            </a:glow>
            <a:outerShdw blurRad="23495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ECOMM SUITE</a:t>
            </a:r>
            <a:endParaRPr lang="en-US" sz="2800" b="1" dirty="0">
              <a:latin typeface="Helvetica"/>
              <a:cs typeface="Helvetica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67267" y="1284515"/>
            <a:ext cx="824653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554" y="1869052"/>
            <a:ext cx="1668033" cy="1184809"/>
          </a:xfrm>
          <a:prstGeom prst="rect">
            <a:avLst/>
          </a:prstGeom>
        </p:spPr>
      </p:pic>
      <p:pic>
        <p:nvPicPr>
          <p:cNvPr id="16" name="Picture 15" descr="community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587" y="3053861"/>
            <a:ext cx="1862667" cy="1353344"/>
          </a:xfrm>
          <a:prstGeom prst="rect">
            <a:avLst/>
          </a:prstGeom>
        </p:spPr>
      </p:pic>
      <p:pic>
        <p:nvPicPr>
          <p:cNvPr id="17" name="Picture 16" descr="marketing-cloud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311" y="3211766"/>
            <a:ext cx="1946276" cy="1414091"/>
          </a:xfrm>
          <a:prstGeom prst="rect">
            <a:avLst/>
          </a:prstGeom>
        </p:spPr>
      </p:pic>
      <p:pic>
        <p:nvPicPr>
          <p:cNvPr id="18" name="Picture 17" descr="cvent-formassembly-saleforce.ps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697" y="4070527"/>
            <a:ext cx="1966695" cy="14289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01619" y="43805"/>
            <a:ext cx="2818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hlinkClick r:id="rId6"/>
              </a:rPr>
              <a:t>www.cu.edu/ecomm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524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ECOMM DATA</a:t>
            </a:r>
            <a:endParaRPr lang="en-US" sz="2800" b="1" dirty="0">
              <a:latin typeface="Helvetica"/>
              <a:cs typeface="Helvetica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67267" y="1284515"/>
            <a:ext cx="824653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713110" y="3755615"/>
            <a:ext cx="0" cy="968390"/>
          </a:xfrm>
          <a:prstGeom prst="line">
            <a:avLst/>
          </a:prstGeom>
          <a:ln w="190500">
            <a:solidFill>
              <a:schemeClr val="bg1"/>
            </a:solidFill>
          </a:ln>
          <a:effectLst>
            <a:outerShdw blurRad="234950" dist="215900" dir="4260000" sx="133000" sy="133000" rotWithShape="0">
              <a:srgbClr val="000000">
                <a:alpha val="52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136446" y="3142074"/>
            <a:ext cx="978370" cy="103482"/>
          </a:xfrm>
          <a:prstGeom prst="line">
            <a:avLst/>
          </a:prstGeom>
          <a:ln w="190500">
            <a:solidFill>
              <a:schemeClr val="bg1"/>
            </a:solidFill>
          </a:ln>
          <a:effectLst>
            <a:outerShdw blurRad="234950" dist="215900" dir="4260000" sx="133000" sy="133000" rotWithShape="0">
              <a:srgbClr val="000000">
                <a:alpha val="52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64370" y="2756371"/>
            <a:ext cx="978371" cy="385703"/>
          </a:xfrm>
          <a:prstGeom prst="line">
            <a:avLst/>
          </a:prstGeom>
          <a:ln w="190500">
            <a:solidFill>
              <a:schemeClr val="bg1"/>
            </a:solidFill>
          </a:ln>
          <a:effectLst>
            <a:outerShdw blurRad="234950" dist="215900" dir="4260000" sx="133000" sy="133000" rotWithShape="0">
              <a:srgbClr val="000000">
                <a:alpha val="52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onut 12"/>
          <p:cNvSpPr/>
          <p:nvPr/>
        </p:nvSpPr>
        <p:spPr>
          <a:xfrm>
            <a:off x="1222963" y="1323376"/>
            <a:ext cx="2220148" cy="2248371"/>
          </a:xfrm>
          <a:prstGeom prst="donut">
            <a:avLst>
              <a:gd name="adj" fmla="val 11438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152400" dist="139700" dir="12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onut 19"/>
          <p:cNvSpPr/>
          <p:nvPr/>
        </p:nvSpPr>
        <p:spPr>
          <a:xfrm>
            <a:off x="3810001" y="2389481"/>
            <a:ext cx="1850434" cy="1766366"/>
          </a:xfrm>
          <a:prstGeom prst="donut">
            <a:avLst>
              <a:gd name="adj" fmla="val 11438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onut 20"/>
          <p:cNvSpPr/>
          <p:nvPr/>
        </p:nvSpPr>
        <p:spPr>
          <a:xfrm>
            <a:off x="6001926" y="1809541"/>
            <a:ext cx="2508842" cy="2475071"/>
          </a:xfrm>
          <a:prstGeom prst="donut">
            <a:avLst>
              <a:gd name="adj" fmla="val 11438"/>
            </a:avLst>
          </a:prstGeom>
          <a:solidFill>
            <a:srgbClr val="008000"/>
          </a:solidFill>
          <a:ln>
            <a:solidFill>
              <a:srgbClr val="008000"/>
            </a:solidFill>
          </a:ln>
          <a:effectLst>
            <a:outerShdw blurRad="152400" dist="139700" dir="12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Donut 21"/>
          <p:cNvSpPr/>
          <p:nvPr/>
        </p:nvSpPr>
        <p:spPr>
          <a:xfrm>
            <a:off x="3738503" y="4724005"/>
            <a:ext cx="1817510" cy="1883363"/>
          </a:xfrm>
          <a:prstGeom prst="donut">
            <a:avLst>
              <a:gd name="adj" fmla="val 11438"/>
            </a:avLst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152400" dist="139700" dir="12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50547" y="2690519"/>
            <a:ext cx="1202268" cy="115711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3495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759185" y="2228854"/>
            <a:ext cx="1147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HRMS</a:t>
            </a:r>
            <a:endParaRPr lang="en-US" sz="2400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38149" y="2802706"/>
            <a:ext cx="156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ADVANCE</a:t>
            </a:r>
            <a:endParaRPr lang="en-US" sz="2400" dirty="0">
              <a:solidFill>
                <a:srgbClr val="008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92220" y="5463531"/>
            <a:ext cx="1147704" cy="675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CS</a:t>
            </a:r>
            <a:endParaRPr lang="en-US" sz="2400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67111" y="2110578"/>
            <a:ext cx="1147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MDM</a:t>
            </a:r>
            <a:endParaRPr lang="en-US" sz="2400" dirty="0">
              <a:solidFill>
                <a:schemeClr val="bg1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50547" y="3033538"/>
            <a:ext cx="1147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SF</a:t>
            </a:r>
            <a:endParaRPr lang="en-US" sz="2400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219" y="2956994"/>
            <a:ext cx="865480" cy="61475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301619" y="43805"/>
            <a:ext cx="2818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hlinkClick r:id="rId3"/>
              </a:rPr>
              <a:t>www.cu.edu/ecomm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43000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12-03 at 5.45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699" y="1390860"/>
            <a:ext cx="5487101" cy="43713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Helvetica"/>
                <a:cs typeface="Helvetica"/>
              </a:rPr>
              <a:t>ECOMMFERENCE </a:t>
            </a:r>
            <a:r>
              <a:rPr lang="en-US" b="0" dirty="0"/>
              <a:t>|</a:t>
            </a:r>
            <a:r>
              <a:rPr lang="en-US" dirty="0"/>
              <a:t> </a:t>
            </a:r>
            <a:r>
              <a:rPr lang="en-US" b="0" dirty="0"/>
              <a:t>FEB 2, 3 &amp; 4</a:t>
            </a:r>
            <a:endParaRPr lang="en-US" sz="2800" b="1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42"/>
            <a:ext cx="8229600" cy="4034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CU South Denver</a:t>
            </a:r>
          </a:p>
          <a:p>
            <a:pPr marL="0" indent="0">
              <a:buNone/>
            </a:pPr>
            <a:r>
              <a:rPr lang="en-US" dirty="0" smtClean="0"/>
              <a:t>February 2, 3 or 4</a:t>
            </a:r>
          </a:p>
          <a:p>
            <a:pPr marL="0" indent="0">
              <a:buNone/>
            </a:pPr>
            <a:r>
              <a:rPr lang="en-US" dirty="0" smtClean="0"/>
              <a:t>Register for one of the three days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No cost, includes coffee and lunch</a:t>
            </a:r>
          </a:p>
          <a:p>
            <a:pPr marL="0" indent="0">
              <a:buNone/>
            </a:pPr>
            <a:r>
              <a:rPr lang="en-US" dirty="0" smtClean="0"/>
              <a:t>Campus transportation and parking available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67267" y="1272420"/>
            <a:ext cx="824653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hlinkClick r:id="rId3" tooltip="CU South Denver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5352" y="1417642"/>
            <a:ext cx="1428448" cy="142844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Donut 7"/>
          <p:cNvSpPr/>
          <p:nvPr/>
        </p:nvSpPr>
        <p:spPr>
          <a:xfrm>
            <a:off x="6966855" y="4446211"/>
            <a:ext cx="1282096" cy="1197429"/>
          </a:xfrm>
          <a:prstGeom prst="donut">
            <a:avLst>
              <a:gd name="adj" fmla="val 7321"/>
            </a:avLst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compass-5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510" y="5017790"/>
            <a:ext cx="667053" cy="6670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01619" y="43805"/>
            <a:ext cx="2818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hlinkClick r:id="rId6"/>
              </a:rPr>
              <a:t>www.cu.edu/ecomm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410214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Helvetica"/>
                <a:cs typeface="Helvetica"/>
              </a:rPr>
              <a:t>ECOMMFERENCE </a:t>
            </a:r>
            <a:r>
              <a:rPr lang="en-US" sz="2800" b="0" dirty="0" smtClean="0">
                <a:latin typeface="Helvetica"/>
                <a:cs typeface="Helvetica"/>
              </a:rPr>
              <a:t>|</a:t>
            </a:r>
            <a:r>
              <a:rPr lang="en-US" sz="2800" b="1" dirty="0" smtClean="0">
                <a:latin typeface="Helvetica"/>
                <a:cs typeface="Helvetica"/>
              </a:rPr>
              <a:t> </a:t>
            </a:r>
            <a:r>
              <a:rPr lang="en-US" sz="2800" b="0" dirty="0" smtClean="0">
                <a:latin typeface="Helvetica"/>
                <a:cs typeface="Helvetica"/>
              </a:rPr>
              <a:t>FEB 2, 3 &amp; 4</a:t>
            </a:r>
            <a:endParaRPr lang="en-US" sz="2800" b="0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41"/>
            <a:ext cx="4005943" cy="4593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 DAY’S AGENDA</a:t>
            </a:r>
          </a:p>
          <a:p>
            <a:pPr marL="0" indent="0">
              <a:buNone/>
            </a:pPr>
            <a:r>
              <a:rPr lang="en-US" dirty="0" smtClean="0"/>
              <a:t>8-9 am Kickoff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9-10 am </a:t>
            </a:r>
            <a:r>
              <a:rPr lang="en-US" dirty="0" err="1" smtClean="0"/>
              <a:t>Salesforce</a:t>
            </a:r>
            <a:r>
              <a:rPr lang="en-US" dirty="0" smtClean="0"/>
              <a:t> 101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10 am-12 pm Marketing Cloud 101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12-1 pm Lunch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1-3 pm Marketing Cloud Deep Dive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3-5 </a:t>
            </a:r>
            <a:r>
              <a:rPr lang="en-US" dirty="0" err="1" smtClean="0"/>
              <a:t>Cvent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67267" y="1272420"/>
            <a:ext cx="824653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732" y="4931833"/>
            <a:ext cx="1428448" cy="142844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4680857" y="1422480"/>
            <a:ext cx="4005943" cy="433251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b="1" dirty="0" smtClean="0"/>
              <a:t>TRAINING TEAM 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CU </a:t>
            </a:r>
            <a:r>
              <a:rPr lang="en-US" dirty="0" err="1" smtClean="0"/>
              <a:t>eComm</a:t>
            </a:r>
            <a:r>
              <a:rPr lang="en-US" dirty="0" smtClean="0"/>
              <a:t> Specialists</a:t>
            </a:r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 smtClean="0"/>
              <a:t>CU </a:t>
            </a:r>
            <a:r>
              <a:rPr lang="en-US" dirty="0" err="1" smtClean="0"/>
              <a:t>Salesforce</a:t>
            </a:r>
            <a:r>
              <a:rPr lang="en-US" dirty="0" smtClean="0"/>
              <a:t> Team</a:t>
            </a:r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 smtClean="0"/>
              <a:t>UIS</a:t>
            </a:r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 smtClean="0"/>
              <a:t>ACF Solutions</a:t>
            </a:r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 err="1" smtClean="0"/>
              <a:t>Vertiba</a:t>
            </a:r>
            <a:endParaRPr lang="en-US" dirty="0" smtClean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 err="1" smtClean="0"/>
              <a:t>Cvent</a:t>
            </a:r>
            <a:endParaRPr lang="en-US" dirty="0" smtClean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pPr marL="0" indent="0" algn="r">
              <a:buNone/>
            </a:pP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pPr marL="0" indent="0" algn="r">
              <a:buNone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cxnSp>
        <p:nvCxnSpPr>
          <p:cNvPr id="11" name="Straight Connector 10"/>
          <p:cNvCxnSpPr>
            <a:stCxn id="2" idx="2"/>
          </p:cNvCxnSpPr>
          <p:nvPr/>
        </p:nvCxnSpPr>
        <p:spPr>
          <a:xfrm>
            <a:off x="4572000" y="1417638"/>
            <a:ext cx="24190" cy="34083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01619" y="43805"/>
            <a:ext cx="2818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hlinkClick r:id="rId3"/>
              </a:rPr>
              <a:t>www.cu.edu/ecomm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53795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Helvetica"/>
                <a:cs typeface="Helvetica"/>
              </a:rPr>
              <a:t>WHAT TO EXPECT</a:t>
            </a:r>
            <a:endParaRPr lang="en-US" sz="2800" b="1" dirty="0">
              <a:latin typeface="Helvetica"/>
              <a:cs typeface="Helvetic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67267" y="1272420"/>
            <a:ext cx="824653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01619" y="43805"/>
            <a:ext cx="2818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hlinkClick r:id="rId2"/>
              </a:rPr>
              <a:t>www.cu.edu/ecomm</a:t>
            </a:r>
            <a:endParaRPr lang="en-US" sz="12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6500"/>
            <a:ext cx="9144000" cy="444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1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20" fill="hold">
                                          <p:stCondLst>
                                            <p:cond delay="4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20" fill="hold">
                                          <p:stCondLst>
                                            <p:cond delay="8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20" fill="hold">
                                          <p:stCondLst>
                                            <p:cond delay="12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20" fill="hold">
                                          <p:stCondLst>
                                            <p:cond delay="168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Helvetica"/>
                <a:cs typeface="Helvetica"/>
              </a:rPr>
              <a:t>SUPPORT</a:t>
            </a:r>
            <a:endParaRPr lang="en-US" sz="2800" b="1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42"/>
            <a:ext cx="8229600" cy="40348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Logging in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Campus specialists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dirty="0" smtClean="0"/>
              <a:t>Online resources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www.cu.edu/ecomm</a:t>
            </a:r>
            <a:r>
              <a:rPr lang="en-US" dirty="0" smtClean="0"/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67267" y="1272420"/>
            <a:ext cx="824653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 descr="Screen Shot 2015-12-03 at 5.33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179" y="1560891"/>
            <a:ext cx="5722622" cy="3627966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 rot="16200000">
            <a:off x="4368159" y="1292414"/>
            <a:ext cx="1290642" cy="47171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16200000">
            <a:off x="5892156" y="1325033"/>
            <a:ext cx="1290642" cy="47171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16200000">
            <a:off x="3932733" y="1292414"/>
            <a:ext cx="1290642" cy="47171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01619" y="43805"/>
            <a:ext cx="2818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hlinkClick r:id="rId2"/>
              </a:rPr>
              <a:t>www.cu.edu/ecomm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22090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DATES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38755" y="2101917"/>
            <a:ext cx="8474797" cy="3812148"/>
            <a:chOff x="334978" y="1336161"/>
            <a:chExt cx="8474797" cy="3812148"/>
          </a:xfrm>
        </p:grpSpPr>
        <p:sp>
          <p:nvSpPr>
            <p:cNvPr id="6" name="Rectangular Callout 5"/>
            <p:cNvSpPr/>
            <p:nvPr/>
          </p:nvSpPr>
          <p:spPr>
            <a:xfrm>
              <a:off x="641289" y="1713493"/>
              <a:ext cx="1957055" cy="2007485"/>
            </a:xfrm>
            <a:prstGeom prst="wedgeRectCallout">
              <a:avLst>
                <a:gd name="adj1" fmla="val -33323"/>
                <a:gd name="adj2" fmla="val 97226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DEC. 3</a:t>
              </a:r>
            </a:p>
            <a:p>
              <a:pPr algn="ctr"/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Virtual Town Hall</a:t>
              </a:r>
            </a:p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ular Callout 6"/>
            <p:cNvSpPr/>
            <p:nvPr/>
          </p:nvSpPr>
          <p:spPr>
            <a:xfrm>
              <a:off x="3250195" y="1336161"/>
              <a:ext cx="5559580" cy="1850662"/>
            </a:xfrm>
            <a:prstGeom prst="wedgeRectCallout">
              <a:avLst>
                <a:gd name="adj1" fmla="val 14903"/>
                <a:gd name="adj2" fmla="val 12885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FEB. 13</a:t>
              </a:r>
            </a:p>
            <a:p>
              <a:pPr algn="ctr"/>
              <a:r>
                <a:rPr lang="en-US" sz="1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Ability to send emails and create forms that require payments in Harris Connect will be turned off.  Data will already have been migrated and this ensures CAN-SPAM compliance.</a:t>
              </a:r>
              <a:endParaRPr lang="en-US" sz="1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34978" y="4523659"/>
              <a:ext cx="8351822" cy="624650"/>
              <a:chOff x="334978" y="4605136"/>
              <a:chExt cx="8351822" cy="624650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>
                <a:off x="334978" y="4798278"/>
                <a:ext cx="8351822" cy="0"/>
              </a:xfrm>
              <a:prstGeom prst="straightConnector1">
                <a:avLst/>
              </a:prstGeom>
              <a:ln>
                <a:solidFill>
                  <a:srgbClr val="777777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641290" y="4605136"/>
                <a:ext cx="0" cy="362138"/>
              </a:xfrm>
              <a:prstGeom prst="line">
                <a:avLst/>
              </a:prstGeom>
              <a:ln w="12700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3156632" y="4617209"/>
                <a:ext cx="0" cy="362138"/>
              </a:xfrm>
              <a:prstGeom prst="line">
                <a:avLst/>
              </a:prstGeom>
              <a:ln w="12700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8461983" y="4614189"/>
                <a:ext cx="0" cy="362138"/>
              </a:xfrm>
              <a:prstGeom prst="line">
                <a:avLst/>
              </a:prstGeom>
              <a:ln w="12700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5800281" y="4617209"/>
                <a:ext cx="0" cy="362138"/>
              </a:xfrm>
              <a:prstGeom prst="line">
                <a:avLst/>
              </a:prstGeom>
              <a:ln w="12700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1240326" y="4922009"/>
                <a:ext cx="12674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DECEMBER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971462" y="4922009"/>
                <a:ext cx="10622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JANUARY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627526" y="4922009"/>
                <a:ext cx="11765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FEBRUARY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Rectangular Callout 8"/>
            <p:cNvSpPr/>
            <p:nvPr/>
          </p:nvSpPr>
          <p:spPr>
            <a:xfrm>
              <a:off x="5006569" y="3286402"/>
              <a:ext cx="3653070" cy="923453"/>
            </a:xfrm>
            <a:prstGeom prst="wedgeRectCallout">
              <a:avLst>
                <a:gd name="adj1" fmla="val -21328"/>
                <a:gd name="adj2" fmla="val 9975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FEB. 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2, 3 and 4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CU South Denver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064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1612</TotalTime>
  <Words>451</Words>
  <Application>Microsoft Office PowerPoint</Application>
  <PresentationFormat>On-screen Show (4:3)</PresentationFormat>
  <Paragraphs>162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WHAT IS ECOMM? </vt:lpstr>
      <vt:lpstr>ECOMM SUITE</vt:lpstr>
      <vt:lpstr>ECOMM DATA</vt:lpstr>
      <vt:lpstr>ECOMMFERENCE | FEB 2, 3 &amp; 4</vt:lpstr>
      <vt:lpstr>ECOMMFERENCE | FEB 2, 3 &amp; 4</vt:lpstr>
      <vt:lpstr>WHAT TO EXPECT</vt:lpstr>
      <vt:lpstr>SUPPORT</vt:lpstr>
      <vt:lpstr>IMPORTANT DATES</vt:lpstr>
      <vt:lpstr>WHAT TO DO NOW</vt:lpstr>
      <vt:lpstr>ENTERPRISE SALESFORCE AT CU</vt:lpstr>
      <vt:lpstr>CU SALESFORCE ACTIVITIES</vt:lpstr>
      <vt:lpstr>Q &amp; A and CONTACT US</vt:lpstr>
    </vt:vector>
  </TitlesOfParts>
  <Company>Greenhouse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Kelsey Wittenberg</dc:creator>
  <cp:lastModifiedBy>Melanie Jones</cp:lastModifiedBy>
  <cp:revision>58</cp:revision>
  <dcterms:created xsi:type="dcterms:W3CDTF">2015-11-10T22:09:39Z</dcterms:created>
  <dcterms:modified xsi:type="dcterms:W3CDTF">2015-12-03T22:36:31Z</dcterms:modified>
</cp:coreProperties>
</file>