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7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8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9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0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1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2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3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4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5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6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7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8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9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20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21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22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23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24.xml" ContentType="application/vnd.openxmlformats-officedocument.theme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theme/theme25.xml" ContentType="application/vnd.openxmlformats-officedocument.theme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theme/theme26.xml" ContentType="application/vnd.openxmlformats-officedocument.theme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heme/theme27.xml" ContentType="application/vnd.openxmlformats-officedocument.theme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28.xml" ContentType="application/vnd.openxmlformats-officedocument.them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29.xml" ContentType="application/vnd.openxmlformats-officedocument.theme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theme/theme30.xml" ContentType="application/vnd.openxmlformats-officedocument.theme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theme/theme31.xml" ContentType="application/vnd.openxmlformats-officedocument.theme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32.xml" ContentType="application/vnd.openxmlformats-officedocument.theme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theme/theme33.xml" ContentType="application/vnd.openxmlformats-officedocument.theme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34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theme/theme35.xml" ContentType="application/vnd.openxmlformats-officedocument.theme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theme/theme36.xml" ContentType="application/vnd.openxmlformats-officedocument.theme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theme/theme37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theme/theme38.xml" ContentType="application/vnd.openxmlformats-officedocument.theme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theme/theme39.xml" ContentType="application/vnd.openxmlformats-officedocument.theme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theme/theme40.xml" ContentType="application/vnd.openxmlformats-officedocument.theme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theme/theme41.xml" ContentType="application/vnd.openxmlformats-officedocument.theme+xml"/>
  <Override PartName="/ppt/theme/theme4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  <p:sldMasterId id="2147483868" r:id="rId2"/>
    <p:sldMasterId id="2147483878" r:id="rId3"/>
    <p:sldMasterId id="2147483888" r:id="rId4"/>
    <p:sldMasterId id="2147483898" r:id="rId5"/>
    <p:sldMasterId id="2147483908" r:id="rId6"/>
    <p:sldMasterId id="2147483918" r:id="rId7"/>
    <p:sldMasterId id="2147483708" r:id="rId8"/>
    <p:sldMasterId id="2147483688" r:id="rId9"/>
    <p:sldMasterId id="2147483658" r:id="rId10"/>
    <p:sldMasterId id="2147483668" r:id="rId11"/>
    <p:sldMasterId id="2147483678" r:id="rId12"/>
    <p:sldMasterId id="2147483698" r:id="rId13"/>
    <p:sldMasterId id="2147483718" r:id="rId14"/>
    <p:sldMasterId id="2147483728" r:id="rId15"/>
    <p:sldMasterId id="2147483738" r:id="rId16"/>
    <p:sldMasterId id="2147483748" r:id="rId17"/>
    <p:sldMasterId id="2147483758" r:id="rId18"/>
    <p:sldMasterId id="2147483768" r:id="rId19"/>
    <p:sldMasterId id="2147483778" r:id="rId20"/>
    <p:sldMasterId id="2147483788" r:id="rId21"/>
    <p:sldMasterId id="2147483798" r:id="rId22"/>
    <p:sldMasterId id="2147483808" r:id="rId23"/>
    <p:sldMasterId id="2147483818" r:id="rId24"/>
    <p:sldMasterId id="2147483828" r:id="rId25"/>
    <p:sldMasterId id="2147483838" r:id="rId26"/>
    <p:sldMasterId id="2147483848" r:id="rId27"/>
    <p:sldMasterId id="2147483928" r:id="rId28"/>
    <p:sldMasterId id="2147483938" r:id="rId29"/>
    <p:sldMasterId id="2147483948" r:id="rId30"/>
    <p:sldMasterId id="2147483958" r:id="rId31"/>
    <p:sldMasterId id="2147483968" r:id="rId32"/>
    <p:sldMasterId id="2147483978" r:id="rId33"/>
    <p:sldMasterId id="2147483988" r:id="rId34"/>
    <p:sldMasterId id="2147483998" r:id="rId35"/>
    <p:sldMasterId id="2147484008" r:id="rId36"/>
    <p:sldMasterId id="2147484018" r:id="rId37"/>
    <p:sldMasterId id="2147484028" r:id="rId38"/>
    <p:sldMasterId id="2147484038" r:id="rId39"/>
    <p:sldMasterId id="2147484048" r:id="rId40"/>
    <p:sldMasterId id="2147484058" r:id="rId41"/>
  </p:sldMasterIdLst>
  <p:notesMasterIdLst>
    <p:notesMasterId r:id="rId81"/>
  </p:notesMasterIdLst>
  <p:sldIdLst>
    <p:sldId id="256" r:id="rId42"/>
    <p:sldId id="257" r:id="rId43"/>
    <p:sldId id="258" r:id="rId44"/>
    <p:sldId id="259" r:id="rId45"/>
    <p:sldId id="260" r:id="rId46"/>
    <p:sldId id="261" r:id="rId47"/>
    <p:sldId id="262" r:id="rId48"/>
    <p:sldId id="263" r:id="rId49"/>
    <p:sldId id="264" r:id="rId50"/>
    <p:sldId id="265" r:id="rId51"/>
    <p:sldId id="266" r:id="rId52"/>
    <p:sldId id="267" r:id="rId53"/>
    <p:sldId id="278" r:id="rId54"/>
    <p:sldId id="280" r:id="rId55"/>
    <p:sldId id="279" r:id="rId56"/>
    <p:sldId id="268" r:id="rId57"/>
    <p:sldId id="275" r:id="rId58"/>
    <p:sldId id="273" r:id="rId59"/>
    <p:sldId id="274" r:id="rId60"/>
    <p:sldId id="281" r:id="rId61"/>
    <p:sldId id="271" r:id="rId62"/>
    <p:sldId id="282" r:id="rId63"/>
    <p:sldId id="283" r:id="rId64"/>
    <p:sldId id="285" r:id="rId65"/>
    <p:sldId id="286" r:id="rId66"/>
    <p:sldId id="287" r:id="rId67"/>
    <p:sldId id="288" r:id="rId68"/>
    <p:sldId id="289" r:id="rId69"/>
    <p:sldId id="290" r:id="rId70"/>
    <p:sldId id="291" r:id="rId71"/>
    <p:sldId id="292" r:id="rId72"/>
    <p:sldId id="293" r:id="rId73"/>
    <p:sldId id="294" r:id="rId74"/>
    <p:sldId id="295" r:id="rId75"/>
    <p:sldId id="296" r:id="rId76"/>
    <p:sldId id="297" r:id="rId77"/>
    <p:sldId id="298" r:id="rId78"/>
    <p:sldId id="299" r:id="rId79"/>
    <p:sldId id="304" r:id="rId80"/>
  </p:sldIdLst>
  <p:sldSz cx="9144000" cy="6858000" type="screen4x3"/>
  <p:notesSz cx="6858000" cy="9144000"/>
  <p:custDataLst>
    <p:tags r:id="rId8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81099" autoAdjust="0"/>
  </p:normalViewPr>
  <p:slideViewPr>
    <p:cSldViewPr>
      <p:cViewPr varScale="1">
        <p:scale>
          <a:sx n="55" d="100"/>
          <a:sy n="55" d="100"/>
        </p:scale>
        <p:origin x="-17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1.xml"/><Relationship Id="rId47" Type="http://schemas.openxmlformats.org/officeDocument/2006/relationships/slide" Target="slides/slide6.xml"/><Relationship Id="rId50" Type="http://schemas.openxmlformats.org/officeDocument/2006/relationships/slide" Target="slides/slide9.xml"/><Relationship Id="rId55" Type="http://schemas.openxmlformats.org/officeDocument/2006/relationships/slide" Target="slides/slide14.xml"/><Relationship Id="rId63" Type="http://schemas.openxmlformats.org/officeDocument/2006/relationships/slide" Target="slides/slide22.xml"/><Relationship Id="rId68" Type="http://schemas.openxmlformats.org/officeDocument/2006/relationships/slide" Target="slides/slide27.xml"/><Relationship Id="rId76" Type="http://schemas.openxmlformats.org/officeDocument/2006/relationships/slide" Target="slides/slide35.xml"/><Relationship Id="rId8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" Target="slides/slide4.xml"/><Relationship Id="rId53" Type="http://schemas.openxmlformats.org/officeDocument/2006/relationships/slide" Target="slides/slide12.xml"/><Relationship Id="rId58" Type="http://schemas.openxmlformats.org/officeDocument/2006/relationships/slide" Target="slides/slide17.xml"/><Relationship Id="rId66" Type="http://schemas.openxmlformats.org/officeDocument/2006/relationships/slide" Target="slides/slide25.xml"/><Relationship Id="rId74" Type="http://schemas.openxmlformats.org/officeDocument/2006/relationships/slide" Target="slides/slide33.xml"/><Relationship Id="rId79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20.xml"/><Relationship Id="rId82" Type="http://schemas.openxmlformats.org/officeDocument/2006/relationships/tags" Target="tags/tag1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2.xml"/><Relationship Id="rId48" Type="http://schemas.openxmlformats.org/officeDocument/2006/relationships/slide" Target="slides/slide7.xml"/><Relationship Id="rId56" Type="http://schemas.openxmlformats.org/officeDocument/2006/relationships/slide" Target="slides/slide15.xml"/><Relationship Id="rId64" Type="http://schemas.openxmlformats.org/officeDocument/2006/relationships/slide" Target="slides/slide23.xml"/><Relationship Id="rId69" Type="http://schemas.openxmlformats.org/officeDocument/2006/relationships/slide" Target="slides/slide28.xml"/><Relationship Id="rId77" Type="http://schemas.openxmlformats.org/officeDocument/2006/relationships/slide" Target="slides/slide3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0.xml"/><Relationship Id="rId72" Type="http://schemas.openxmlformats.org/officeDocument/2006/relationships/slide" Target="slides/slide31.xml"/><Relationship Id="rId80" Type="http://schemas.openxmlformats.org/officeDocument/2006/relationships/slide" Target="slides/slide39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5.xml"/><Relationship Id="rId59" Type="http://schemas.openxmlformats.org/officeDocument/2006/relationships/slide" Target="slides/slide18.xml"/><Relationship Id="rId67" Type="http://schemas.openxmlformats.org/officeDocument/2006/relationships/slide" Target="slides/slide26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13.xml"/><Relationship Id="rId62" Type="http://schemas.openxmlformats.org/officeDocument/2006/relationships/slide" Target="slides/slide21.xml"/><Relationship Id="rId70" Type="http://schemas.openxmlformats.org/officeDocument/2006/relationships/slide" Target="slides/slide29.xml"/><Relationship Id="rId75" Type="http://schemas.openxmlformats.org/officeDocument/2006/relationships/slide" Target="slides/slide3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8.xml"/><Relationship Id="rId57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3.xml"/><Relationship Id="rId52" Type="http://schemas.openxmlformats.org/officeDocument/2006/relationships/slide" Target="slides/slide11.xml"/><Relationship Id="rId60" Type="http://schemas.openxmlformats.org/officeDocument/2006/relationships/slide" Target="slides/slide19.xml"/><Relationship Id="rId65" Type="http://schemas.openxmlformats.org/officeDocument/2006/relationships/slide" Target="slides/slide24.xml"/><Relationship Id="rId73" Type="http://schemas.openxmlformats.org/officeDocument/2006/relationships/slide" Target="slides/slide32.xml"/><Relationship Id="rId78" Type="http://schemas.openxmlformats.org/officeDocument/2006/relationships/slide" Target="slides/slide3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98A98-A34F-4883-8B1E-21812D43CEC1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3A53D-78CB-4872-A592-3E17B03BF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05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3A53D-78CB-4872-A592-3E17B03BF8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56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3A53D-78CB-4872-A592-3E17B03BF8D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6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FD3CD-A12F-4E7E-B37A-E76A9548C7B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69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FD3CD-A12F-4E7E-B37A-E76A9548C7B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76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FD3CD-A12F-4E7E-B37A-E76A9548C7B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10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FD3CD-A12F-4E7E-B37A-E76A9548C7B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31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FD3CD-A12F-4E7E-B37A-E76A9548C7B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311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FD3CD-A12F-4E7E-B37A-E76A9548C7B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804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FD3CD-A12F-4E7E-B37A-E76A9548C7B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804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662" indent="-173662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FD3CD-A12F-4E7E-B37A-E76A9548C7B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80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3A53D-78CB-4872-A592-3E17B03BF8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16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3A53D-78CB-4872-A592-3E17B03BF8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51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3A53D-78CB-4872-A592-3E17B03BF8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83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3A53D-78CB-4872-A592-3E17B03BF8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18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3A53D-78CB-4872-A592-3E17B03BF8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70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3A53D-78CB-4872-A592-3E17B03BF8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16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3A53D-78CB-4872-A592-3E17B03BF8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64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3A53D-78CB-4872-A592-3E17B03BF8D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70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73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3068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781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066800"/>
            <a:ext cx="5111750" cy="4679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7114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23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325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4619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2378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0775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4622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040188" cy="3306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28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276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2556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2744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1788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781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066800"/>
            <a:ext cx="5111750" cy="4679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88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8211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23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8792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8368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4762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7626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0346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040188" cy="3306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28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276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3969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1909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5833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781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066800"/>
            <a:ext cx="5111750" cy="4679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6942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23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31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0774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59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1123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046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4373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040188" cy="3306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28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276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1465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4183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3911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781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066800"/>
            <a:ext cx="5111750" cy="4679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1955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23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0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82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4119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9310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0700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2666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040188" cy="3306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28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276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9737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7097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9942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781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066800"/>
            <a:ext cx="5111750" cy="4679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161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23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316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3099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178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5856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7010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4115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040188" cy="3306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28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276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67544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989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75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781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066800"/>
            <a:ext cx="5111750" cy="4679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0042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23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6191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7215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1365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26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040188" cy="3306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28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276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7407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8918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040188" cy="3306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28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276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8265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4132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2159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781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066800"/>
            <a:ext cx="5111750" cy="4679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4862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23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2358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7124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5984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4604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45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2440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040188" cy="3306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28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276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2548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6801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0780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781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066800"/>
            <a:ext cx="5111750" cy="4679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7953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23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1865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4800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5426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7308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2178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040188" cy="3306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28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276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17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8936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0018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8376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781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066800"/>
            <a:ext cx="5111750" cy="4679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8653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23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8303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8420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5729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5052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2366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040188" cy="3306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28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276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315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54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781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066800"/>
            <a:ext cx="5111750" cy="4679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0479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3689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781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066800"/>
            <a:ext cx="5111750" cy="4679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0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23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4635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6973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5819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5400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2541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040188" cy="3306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28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276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4176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5451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68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23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9536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781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066800"/>
            <a:ext cx="5111750" cy="4679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0608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23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9808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8443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5203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3565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040188" cy="3306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28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276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4261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343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1735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781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066800"/>
            <a:ext cx="5111750" cy="4679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23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31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3003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23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5223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3103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3345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7426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6686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040188" cy="3306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28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276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5114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381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9741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781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066800"/>
            <a:ext cx="5111750" cy="4679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0722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23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37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9842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8887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937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3209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9755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040188" cy="3306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28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276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1701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9883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0548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781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066800"/>
            <a:ext cx="5111750" cy="4679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1463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23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81719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803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2219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9379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8416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4437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040188" cy="3306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28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276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693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2504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26421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781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066800"/>
            <a:ext cx="5111750" cy="4679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5815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23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9312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4688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141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2507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9948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9283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040188" cy="3306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28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276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06306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0296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4389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781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066800"/>
            <a:ext cx="5111750" cy="4679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2262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23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4632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1444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506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965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040188" cy="3306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28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276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3322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2988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040188" cy="3306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28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276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7005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4256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43780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781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066800"/>
            <a:ext cx="5111750" cy="4679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73660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23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14421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5085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76680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30419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297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3064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040188" cy="3306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28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276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63533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28249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31680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781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066800"/>
            <a:ext cx="5111750" cy="4679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70667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23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768490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76733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2005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67108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76197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040188" cy="3306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28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276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88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64409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7588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63556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781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066800"/>
            <a:ext cx="5111750" cy="4679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52684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23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04533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17507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4467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884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82604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040188" cy="3306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28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276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87119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66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781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066800"/>
            <a:ext cx="5111750" cy="4679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6833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66102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781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066800"/>
            <a:ext cx="5111750" cy="4679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63420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23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65861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42662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5283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85332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56537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040188" cy="3306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28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276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02549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50187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451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23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59309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781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066800"/>
            <a:ext cx="5111750" cy="4679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90636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23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30905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8798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9377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61685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64696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040188" cy="3306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28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276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28184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28379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852507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781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066800"/>
            <a:ext cx="5111750" cy="4679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543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14449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23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76404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04011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14547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1216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11619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040188" cy="3306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28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276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49317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00116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14428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781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066800"/>
            <a:ext cx="5111750" cy="4679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5574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23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195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56938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5184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32121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94605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17585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040188" cy="3306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28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276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0436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99352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55919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781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066800"/>
            <a:ext cx="5111750" cy="4679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90643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23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89733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22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79618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90185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60329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20799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040188" cy="3306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28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276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48465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01098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91508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781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066800"/>
            <a:ext cx="5111750" cy="4679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79262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23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46741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61470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133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9752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98043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6083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040188" cy="3306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28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276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37436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00835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95790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781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066800"/>
            <a:ext cx="5111750" cy="4679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0910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23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72356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81808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04547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79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040188" cy="3306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28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276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33898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00600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040188" cy="3306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28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276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66765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78434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16316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781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066800"/>
            <a:ext cx="5111750" cy="4679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40884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23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73523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22534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77413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36814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390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66576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040188" cy="3306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28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276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79951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81258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68069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781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066800"/>
            <a:ext cx="5111750" cy="4679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48205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23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59973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28710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6775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33478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25611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040188" cy="3306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28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276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054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87450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98804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68097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781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066800"/>
            <a:ext cx="5111750" cy="4679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13407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23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4444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61486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0878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46116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61265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040188" cy="3306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28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276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46318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541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781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066800"/>
            <a:ext cx="5111750" cy="4679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16805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90370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781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066800"/>
            <a:ext cx="5111750" cy="4679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53751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23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37082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20976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25693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50901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687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040188" cy="3306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28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276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73201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55676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092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23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2059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781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066800"/>
            <a:ext cx="5111750" cy="4679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57567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23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949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216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18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1298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62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954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040188" cy="3306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28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276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466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981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456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781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066800"/>
            <a:ext cx="5111750" cy="4679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056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23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204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255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649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1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040188" cy="3306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28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276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025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124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040188" cy="3306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28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276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624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379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28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781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066800"/>
            <a:ext cx="5111750" cy="4679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597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23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32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905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681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943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79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909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040188" cy="3306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28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276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141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759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253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781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066800"/>
            <a:ext cx="5111750" cy="4679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157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23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955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034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439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006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023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99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70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040188" cy="3306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28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276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626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380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43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781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066800"/>
            <a:ext cx="5111750" cy="4679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079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23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04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452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23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489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67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040188" cy="3306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28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276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34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781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066800"/>
            <a:ext cx="5111750" cy="4679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2629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647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487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781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066800"/>
            <a:ext cx="5111750" cy="4679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04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23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402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6935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068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5787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1451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040188" cy="3306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28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276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1825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0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23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7797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444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781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066800"/>
            <a:ext cx="5111750" cy="4679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4915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23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4451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8523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4882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2012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577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040188" cy="3306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28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276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3811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1829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88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97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106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115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124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133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142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151.xml"/><Relationship Id="rId10" Type="http://schemas.openxmlformats.org/officeDocument/2006/relationships/theme" Target="../theme/theme17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160.xml"/><Relationship Id="rId10" Type="http://schemas.openxmlformats.org/officeDocument/2006/relationships/theme" Target="../theme/theme18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169.xml"/><Relationship Id="rId10" Type="http://schemas.openxmlformats.org/officeDocument/2006/relationships/theme" Target="../theme/theme19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178.xml"/><Relationship Id="rId10" Type="http://schemas.openxmlformats.org/officeDocument/2006/relationships/theme" Target="../theme/theme20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image" Target="../media/image21.png"/><Relationship Id="rId5" Type="http://schemas.openxmlformats.org/officeDocument/2006/relationships/slideLayout" Target="../slideLayouts/slideLayout187.xml"/><Relationship Id="rId10" Type="http://schemas.openxmlformats.org/officeDocument/2006/relationships/theme" Target="../theme/theme21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196.xml"/><Relationship Id="rId10" Type="http://schemas.openxmlformats.org/officeDocument/2006/relationships/theme" Target="../theme/theme22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205.xml"/><Relationship Id="rId10" Type="http://schemas.openxmlformats.org/officeDocument/2006/relationships/theme" Target="../theme/theme23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image" Target="../media/image24.png"/><Relationship Id="rId5" Type="http://schemas.openxmlformats.org/officeDocument/2006/relationships/slideLayout" Target="../slideLayouts/slideLayout214.xml"/><Relationship Id="rId10" Type="http://schemas.openxmlformats.org/officeDocument/2006/relationships/theme" Target="../theme/theme24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6.xml"/><Relationship Id="rId3" Type="http://schemas.openxmlformats.org/officeDocument/2006/relationships/slideLayout" Target="../slideLayouts/slideLayout221.xml"/><Relationship Id="rId7" Type="http://schemas.openxmlformats.org/officeDocument/2006/relationships/slideLayout" Target="../slideLayouts/slideLayout225.xml"/><Relationship Id="rId2" Type="http://schemas.openxmlformats.org/officeDocument/2006/relationships/slideLayout" Target="../slideLayouts/slideLayout220.xml"/><Relationship Id="rId1" Type="http://schemas.openxmlformats.org/officeDocument/2006/relationships/slideLayout" Target="../slideLayouts/slideLayout219.xml"/><Relationship Id="rId6" Type="http://schemas.openxmlformats.org/officeDocument/2006/relationships/slideLayout" Target="../slideLayouts/slideLayout224.xml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223.xml"/><Relationship Id="rId10" Type="http://schemas.openxmlformats.org/officeDocument/2006/relationships/theme" Target="../theme/theme25.xml"/><Relationship Id="rId4" Type="http://schemas.openxmlformats.org/officeDocument/2006/relationships/slideLayout" Target="../slideLayouts/slideLayout222.xml"/><Relationship Id="rId9" Type="http://schemas.openxmlformats.org/officeDocument/2006/relationships/slideLayout" Target="../slideLayouts/slideLayout227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5.xml"/><Relationship Id="rId3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29.xml"/><Relationship Id="rId1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33.xml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232.xml"/><Relationship Id="rId10" Type="http://schemas.openxmlformats.org/officeDocument/2006/relationships/theme" Target="../theme/theme26.xml"/><Relationship Id="rId4" Type="http://schemas.openxmlformats.org/officeDocument/2006/relationships/slideLayout" Target="../slideLayouts/slideLayout231.xml"/><Relationship Id="rId9" Type="http://schemas.openxmlformats.org/officeDocument/2006/relationships/slideLayout" Target="../slideLayouts/slideLayout236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239.xml"/><Relationship Id="rId7" Type="http://schemas.openxmlformats.org/officeDocument/2006/relationships/slideLayout" Target="../slideLayouts/slideLayout243.xml"/><Relationship Id="rId2" Type="http://schemas.openxmlformats.org/officeDocument/2006/relationships/slideLayout" Target="../slideLayouts/slideLayout238.xml"/><Relationship Id="rId1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42.xml"/><Relationship Id="rId11" Type="http://schemas.openxmlformats.org/officeDocument/2006/relationships/image" Target="../media/image27.png"/><Relationship Id="rId5" Type="http://schemas.openxmlformats.org/officeDocument/2006/relationships/slideLayout" Target="../slideLayouts/slideLayout241.xml"/><Relationship Id="rId10" Type="http://schemas.openxmlformats.org/officeDocument/2006/relationships/theme" Target="../theme/theme27.xml"/><Relationship Id="rId4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3.xml"/><Relationship Id="rId3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52.xml"/><Relationship Id="rId2" Type="http://schemas.openxmlformats.org/officeDocument/2006/relationships/slideLayout" Target="../slideLayouts/slideLayout247.xml"/><Relationship Id="rId1" Type="http://schemas.openxmlformats.org/officeDocument/2006/relationships/slideLayout" Target="../slideLayouts/slideLayout246.xml"/><Relationship Id="rId6" Type="http://schemas.openxmlformats.org/officeDocument/2006/relationships/slideLayout" Target="../slideLayouts/slideLayout251.xml"/><Relationship Id="rId11" Type="http://schemas.openxmlformats.org/officeDocument/2006/relationships/image" Target="../media/image28.png"/><Relationship Id="rId5" Type="http://schemas.openxmlformats.org/officeDocument/2006/relationships/slideLayout" Target="../slideLayouts/slideLayout250.xml"/><Relationship Id="rId10" Type="http://schemas.openxmlformats.org/officeDocument/2006/relationships/theme" Target="../theme/theme28.xml"/><Relationship Id="rId4" Type="http://schemas.openxmlformats.org/officeDocument/2006/relationships/slideLayout" Target="../slideLayouts/slideLayout249.xml"/><Relationship Id="rId9" Type="http://schemas.openxmlformats.org/officeDocument/2006/relationships/slideLayout" Target="../slideLayouts/slideLayout254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2.xml"/><Relationship Id="rId3" Type="http://schemas.openxmlformats.org/officeDocument/2006/relationships/slideLayout" Target="../slideLayouts/slideLayout257.xml"/><Relationship Id="rId7" Type="http://schemas.openxmlformats.org/officeDocument/2006/relationships/slideLayout" Target="../slideLayouts/slideLayout261.xml"/><Relationship Id="rId2" Type="http://schemas.openxmlformats.org/officeDocument/2006/relationships/slideLayout" Target="../slideLayouts/slideLayout256.xml"/><Relationship Id="rId1" Type="http://schemas.openxmlformats.org/officeDocument/2006/relationships/slideLayout" Target="../slideLayouts/slideLayout255.xml"/><Relationship Id="rId6" Type="http://schemas.openxmlformats.org/officeDocument/2006/relationships/slideLayout" Target="../slideLayouts/slideLayout260.xml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259.xml"/><Relationship Id="rId10" Type="http://schemas.openxmlformats.org/officeDocument/2006/relationships/theme" Target="../theme/theme29.xml"/><Relationship Id="rId4" Type="http://schemas.openxmlformats.org/officeDocument/2006/relationships/slideLayout" Target="../slideLayouts/slideLayout258.xml"/><Relationship Id="rId9" Type="http://schemas.openxmlformats.org/officeDocument/2006/relationships/slideLayout" Target="../slideLayouts/slideLayout26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1.xml"/><Relationship Id="rId3" Type="http://schemas.openxmlformats.org/officeDocument/2006/relationships/slideLayout" Target="../slideLayouts/slideLayout266.xml"/><Relationship Id="rId7" Type="http://schemas.openxmlformats.org/officeDocument/2006/relationships/slideLayout" Target="../slideLayouts/slideLayout270.xml"/><Relationship Id="rId2" Type="http://schemas.openxmlformats.org/officeDocument/2006/relationships/slideLayout" Target="../slideLayouts/slideLayout265.xml"/><Relationship Id="rId1" Type="http://schemas.openxmlformats.org/officeDocument/2006/relationships/slideLayout" Target="../slideLayouts/slideLayout264.xml"/><Relationship Id="rId6" Type="http://schemas.openxmlformats.org/officeDocument/2006/relationships/slideLayout" Target="../slideLayouts/slideLayout269.xml"/><Relationship Id="rId11" Type="http://schemas.openxmlformats.org/officeDocument/2006/relationships/image" Target="../media/image30.png"/><Relationship Id="rId5" Type="http://schemas.openxmlformats.org/officeDocument/2006/relationships/slideLayout" Target="../slideLayouts/slideLayout268.xml"/><Relationship Id="rId10" Type="http://schemas.openxmlformats.org/officeDocument/2006/relationships/theme" Target="../theme/theme30.xml"/><Relationship Id="rId4" Type="http://schemas.openxmlformats.org/officeDocument/2006/relationships/slideLayout" Target="../slideLayouts/slideLayout267.xml"/><Relationship Id="rId9" Type="http://schemas.openxmlformats.org/officeDocument/2006/relationships/slideLayout" Target="../slideLayouts/slideLayout272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0.xml"/><Relationship Id="rId3" Type="http://schemas.openxmlformats.org/officeDocument/2006/relationships/slideLayout" Target="../slideLayouts/slideLayout275.xml"/><Relationship Id="rId7" Type="http://schemas.openxmlformats.org/officeDocument/2006/relationships/slideLayout" Target="../slideLayouts/slideLayout279.xml"/><Relationship Id="rId2" Type="http://schemas.openxmlformats.org/officeDocument/2006/relationships/slideLayout" Target="../slideLayouts/slideLayout274.xml"/><Relationship Id="rId1" Type="http://schemas.openxmlformats.org/officeDocument/2006/relationships/slideLayout" Target="../slideLayouts/slideLayout273.xml"/><Relationship Id="rId6" Type="http://schemas.openxmlformats.org/officeDocument/2006/relationships/slideLayout" Target="../slideLayouts/slideLayout278.xml"/><Relationship Id="rId11" Type="http://schemas.openxmlformats.org/officeDocument/2006/relationships/image" Target="../media/image31.png"/><Relationship Id="rId5" Type="http://schemas.openxmlformats.org/officeDocument/2006/relationships/slideLayout" Target="../slideLayouts/slideLayout277.xml"/><Relationship Id="rId10" Type="http://schemas.openxmlformats.org/officeDocument/2006/relationships/theme" Target="../theme/theme31.xml"/><Relationship Id="rId4" Type="http://schemas.openxmlformats.org/officeDocument/2006/relationships/slideLayout" Target="../slideLayouts/slideLayout276.xml"/><Relationship Id="rId9" Type="http://schemas.openxmlformats.org/officeDocument/2006/relationships/slideLayout" Target="../slideLayouts/slideLayout281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9.xml"/><Relationship Id="rId3" Type="http://schemas.openxmlformats.org/officeDocument/2006/relationships/slideLayout" Target="../slideLayouts/slideLayout284.xml"/><Relationship Id="rId7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83.xml"/><Relationship Id="rId1" Type="http://schemas.openxmlformats.org/officeDocument/2006/relationships/slideLayout" Target="../slideLayouts/slideLayout282.xml"/><Relationship Id="rId6" Type="http://schemas.openxmlformats.org/officeDocument/2006/relationships/slideLayout" Target="../slideLayouts/slideLayout287.xml"/><Relationship Id="rId11" Type="http://schemas.openxmlformats.org/officeDocument/2006/relationships/image" Target="../media/image32.png"/><Relationship Id="rId5" Type="http://schemas.openxmlformats.org/officeDocument/2006/relationships/slideLayout" Target="../slideLayouts/slideLayout286.xml"/><Relationship Id="rId10" Type="http://schemas.openxmlformats.org/officeDocument/2006/relationships/theme" Target="../theme/theme32.xml"/><Relationship Id="rId4" Type="http://schemas.openxmlformats.org/officeDocument/2006/relationships/slideLayout" Target="../slideLayouts/slideLayout285.xml"/><Relationship Id="rId9" Type="http://schemas.openxmlformats.org/officeDocument/2006/relationships/slideLayout" Target="../slideLayouts/slideLayout29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8.xml"/><Relationship Id="rId3" Type="http://schemas.openxmlformats.org/officeDocument/2006/relationships/slideLayout" Target="../slideLayouts/slideLayout293.xml"/><Relationship Id="rId7" Type="http://schemas.openxmlformats.org/officeDocument/2006/relationships/slideLayout" Target="../slideLayouts/slideLayout297.xml"/><Relationship Id="rId2" Type="http://schemas.openxmlformats.org/officeDocument/2006/relationships/slideLayout" Target="../slideLayouts/slideLayout292.xml"/><Relationship Id="rId1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6.xml"/><Relationship Id="rId11" Type="http://schemas.openxmlformats.org/officeDocument/2006/relationships/image" Target="../media/image33.png"/><Relationship Id="rId5" Type="http://schemas.openxmlformats.org/officeDocument/2006/relationships/slideLayout" Target="../slideLayouts/slideLayout295.xml"/><Relationship Id="rId10" Type="http://schemas.openxmlformats.org/officeDocument/2006/relationships/theme" Target="../theme/theme33.xml"/><Relationship Id="rId4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9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7.xml"/><Relationship Id="rId3" Type="http://schemas.openxmlformats.org/officeDocument/2006/relationships/slideLayout" Target="../slideLayouts/slideLayout302.xml"/><Relationship Id="rId7" Type="http://schemas.openxmlformats.org/officeDocument/2006/relationships/slideLayout" Target="../slideLayouts/slideLayout306.xml"/><Relationship Id="rId2" Type="http://schemas.openxmlformats.org/officeDocument/2006/relationships/slideLayout" Target="../slideLayouts/slideLayout301.xml"/><Relationship Id="rId1" Type="http://schemas.openxmlformats.org/officeDocument/2006/relationships/slideLayout" Target="../slideLayouts/slideLayout300.xml"/><Relationship Id="rId6" Type="http://schemas.openxmlformats.org/officeDocument/2006/relationships/slideLayout" Target="../slideLayouts/slideLayout305.xml"/><Relationship Id="rId11" Type="http://schemas.openxmlformats.org/officeDocument/2006/relationships/image" Target="../media/image34.png"/><Relationship Id="rId5" Type="http://schemas.openxmlformats.org/officeDocument/2006/relationships/slideLayout" Target="../slideLayouts/slideLayout304.xml"/><Relationship Id="rId10" Type="http://schemas.openxmlformats.org/officeDocument/2006/relationships/theme" Target="../theme/theme34.xml"/><Relationship Id="rId4" Type="http://schemas.openxmlformats.org/officeDocument/2006/relationships/slideLayout" Target="../slideLayouts/slideLayout303.xml"/><Relationship Id="rId9" Type="http://schemas.openxmlformats.org/officeDocument/2006/relationships/slideLayout" Target="../slideLayouts/slideLayout308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image" Target="../media/image35.png"/><Relationship Id="rId5" Type="http://schemas.openxmlformats.org/officeDocument/2006/relationships/slideLayout" Target="../slideLayouts/slideLayout313.xml"/><Relationship Id="rId10" Type="http://schemas.openxmlformats.org/officeDocument/2006/relationships/theme" Target="../theme/theme35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5.xml"/><Relationship Id="rId3" Type="http://schemas.openxmlformats.org/officeDocument/2006/relationships/slideLayout" Target="../slideLayouts/slideLayout320.xml"/><Relationship Id="rId7" Type="http://schemas.openxmlformats.org/officeDocument/2006/relationships/slideLayout" Target="../slideLayouts/slideLayout324.xml"/><Relationship Id="rId2" Type="http://schemas.openxmlformats.org/officeDocument/2006/relationships/slideLayout" Target="../slideLayouts/slideLayout319.xml"/><Relationship Id="rId1" Type="http://schemas.openxmlformats.org/officeDocument/2006/relationships/slideLayout" Target="../slideLayouts/slideLayout318.xml"/><Relationship Id="rId6" Type="http://schemas.openxmlformats.org/officeDocument/2006/relationships/slideLayout" Target="../slideLayouts/slideLayout323.xml"/><Relationship Id="rId11" Type="http://schemas.openxmlformats.org/officeDocument/2006/relationships/image" Target="../media/image36.png"/><Relationship Id="rId5" Type="http://schemas.openxmlformats.org/officeDocument/2006/relationships/slideLayout" Target="../slideLayouts/slideLayout322.xml"/><Relationship Id="rId10" Type="http://schemas.openxmlformats.org/officeDocument/2006/relationships/theme" Target="../theme/theme36.xml"/><Relationship Id="rId4" Type="http://schemas.openxmlformats.org/officeDocument/2006/relationships/slideLayout" Target="../slideLayouts/slideLayout321.xml"/><Relationship Id="rId9" Type="http://schemas.openxmlformats.org/officeDocument/2006/relationships/slideLayout" Target="../slideLayouts/slideLayout326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4.xml"/><Relationship Id="rId3" Type="http://schemas.openxmlformats.org/officeDocument/2006/relationships/slideLayout" Target="../slideLayouts/slideLayout329.xml"/><Relationship Id="rId7" Type="http://schemas.openxmlformats.org/officeDocument/2006/relationships/slideLayout" Target="../slideLayouts/slideLayout333.xml"/><Relationship Id="rId2" Type="http://schemas.openxmlformats.org/officeDocument/2006/relationships/slideLayout" Target="../slideLayouts/slideLayout328.xml"/><Relationship Id="rId1" Type="http://schemas.openxmlformats.org/officeDocument/2006/relationships/slideLayout" Target="../slideLayouts/slideLayout327.xml"/><Relationship Id="rId6" Type="http://schemas.openxmlformats.org/officeDocument/2006/relationships/slideLayout" Target="../slideLayouts/slideLayout332.xml"/><Relationship Id="rId11" Type="http://schemas.openxmlformats.org/officeDocument/2006/relationships/image" Target="../media/image37.png"/><Relationship Id="rId5" Type="http://schemas.openxmlformats.org/officeDocument/2006/relationships/slideLayout" Target="../slideLayouts/slideLayout331.xml"/><Relationship Id="rId10" Type="http://schemas.openxmlformats.org/officeDocument/2006/relationships/theme" Target="../theme/theme37.xml"/><Relationship Id="rId4" Type="http://schemas.openxmlformats.org/officeDocument/2006/relationships/slideLayout" Target="../slideLayouts/slideLayout330.xml"/><Relationship Id="rId9" Type="http://schemas.openxmlformats.org/officeDocument/2006/relationships/slideLayout" Target="../slideLayouts/slideLayout33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3.xml"/><Relationship Id="rId3" Type="http://schemas.openxmlformats.org/officeDocument/2006/relationships/slideLayout" Target="../slideLayouts/slideLayout338.xml"/><Relationship Id="rId7" Type="http://schemas.openxmlformats.org/officeDocument/2006/relationships/slideLayout" Target="../slideLayouts/slideLayout342.xml"/><Relationship Id="rId2" Type="http://schemas.openxmlformats.org/officeDocument/2006/relationships/slideLayout" Target="../slideLayouts/slideLayout337.xml"/><Relationship Id="rId1" Type="http://schemas.openxmlformats.org/officeDocument/2006/relationships/slideLayout" Target="../slideLayouts/slideLayout336.xml"/><Relationship Id="rId6" Type="http://schemas.openxmlformats.org/officeDocument/2006/relationships/slideLayout" Target="../slideLayouts/slideLayout341.xml"/><Relationship Id="rId11" Type="http://schemas.openxmlformats.org/officeDocument/2006/relationships/image" Target="../media/image38.png"/><Relationship Id="rId5" Type="http://schemas.openxmlformats.org/officeDocument/2006/relationships/slideLayout" Target="../slideLayouts/slideLayout340.xml"/><Relationship Id="rId10" Type="http://schemas.openxmlformats.org/officeDocument/2006/relationships/theme" Target="../theme/theme38.xml"/><Relationship Id="rId4" Type="http://schemas.openxmlformats.org/officeDocument/2006/relationships/slideLayout" Target="../slideLayouts/slideLayout339.xml"/><Relationship Id="rId9" Type="http://schemas.openxmlformats.org/officeDocument/2006/relationships/slideLayout" Target="../slideLayouts/slideLayout344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2.xml"/><Relationship Id="rId3" Type="http://schemas.openxmlformats.org/officeDocument/2006/relationships/slideLayout" Target="../slideLayouts/slideLayout347.xml"/><Relationship Id="rId7" Type="http://schemas.openxmlformats.org/officeDocument/2006/relationships/slideLayout" Target="../slideLayouts/slideLayout351.xml"/><Relationship Id="rId2" Type="http://schemas.openxmlformats.org/officeDocument/2006/relationships/slideLayout" Target="../slideLayouts/slideLayout346.xml"/><Relationship Id="rId1" Type="http://schemas.openxmlformats.org/officeDocument/2006/relationships/slideLayout" Target="../slideLayouts/slideLayout345.xml"/><Relationship Id="rId6" Type="http://schemas.openxmlformats.org/officeDocument/2006/relationships/slideLayout" Target="../slideLayouts/slideLayout350.xml"/><Relationship Id="rId11" Type="http://schemas.openxmlformats.org/officeDocument/2006/relationships/image" Target="../media/image39.png"/><Relationship Id="rId5" Type="http://schemas.openxmlformats.org/officeDocument/2006/relationships/slideLayout" Target="../slideLayouts/slideLayout349.xml"/><Relationship Id="rId10" Type="http://schemas.openxmlformats.org/officeDocument/2006/relationships/theme" Target="../theme/theme39.xml"/><Relationship Id="rId4" Type="http://schemas.openxmlformats.org/officeDocument/2006/relationships/slideLayout" Target="../slideLayouts/slideLayout348.xml"/><Relationship Id="rId9" Type="http://schemas.openxmlformats.org/officeDocument/2006/relationships/slideLayout" Target="../slideLayouts/slideLayout35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1.xml"/><Relationship Id="rId3" Type="http://schemas.openxmlformats.org/officeDocument/2006/relationships/slideLayout" Target="../slideLayouts/slideLayout356.xml"/><Relationship Id="rId7" Type="http://schemas.openxmlformats.org/officeDocument/2006/relationships/slideLayout" Target="../slideLayouts/slideLayout360.xml"/><Relationship Id="rId2" Type="http://schemas.openxmlformats.org/officeDocument/2006/relationships/slideLayout" Target="../slideLayouts/slideLayout355.xml"/><Relationship Id="rId1" Type="http://schemas.openxmlformats.org/officeDocument/2006/relationships/slideLayout" Target="../slideLayouts/slideLayout354.xml"/><Relationship Id="rId6" Type="http://schemas.openxmlformats.org/officeDocument/2006/relationships/slideLayout" Target="../slideLayouts/slideLayout359.xml"/><Relationship Id="rId11" Type="http://schemas.openxmlformats.org/officeDocument/2006/relationships/image" Target="../media/image40.png"/><Relationship Id="rId5" Type="http://schemas.openxmlformats.org/officeDocument/2006/relationships/slideLayout" Target="../slideLayouts/slideLayout358.xml"/><Relationship Id="rId10" Type="http://schemas.openxmlformats.org/officeDocument/2006/relationships/theme" Target="../theme/theme40.xml"/><Relationship Id="rId4" Type="http://schemas.openxmlformats.org/officeDocument/2006/relationships/slideLayout" Target="../slideLayouts/slideLayout357.xml"/><Relationship Id="rId9" Type="http://schemas.openxmlformats.org/officeDocument/2006/relationships/slideLayout" Target="../slideLayouts/slideLayout362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0.xml"/><Relationship Id="rId3" Type="http://schemas.openxmlformats.org/officeDocument/2006/relationships/slideLayout" Target="../slideLayouts/slideLayout365.xml"/><Relationship Id="rId7" Type="http://schemas.openxmlformats.org/officeDocument/2006/relationships/slideLayout" Target="../slideLayouts/slideLayout369.xml"/><Relationship Id="rId2" Type="http://schemas.openxmlformats.org/officeDocument/2006/relationships/slideLayout" Target="../slideLayouts/slideLayout364.xml"/><Relationship Id="rId1" Type="http://schemas.openxmlformats.org/officeDocument/2006/relationships/slideLayout" Target="../slideLayouts/slideLayout363.xml"/><Relationship Id="rId6" Type="http://schemas.openxmlformats.org/officeDocument/2006/relationships/slideLayout" Target="../slideLayouts/slideLayout368.xml"/><Relationship Id="rId11" Type="http://schemas.openxmlformats.org/officeDocument/2006/relationships/image" Target="../media/image41.png"/><Relationship Id="rId5" Type="http://schemas.openxmlformats.org/officeDocument/2006/relationships/slideLayout" Target="../slideLayouts/slideLayout367.xml"/><Relationship Id="rId10" Type="http://schemas.openxmlformats.org/officeDocument/2006/relationships/theme" Target="../theme/theme41.xml"/><Relationship Id="rId4" Type="http://schemas.openxmlformats.org/officeDocument/2006/relationships/slideLayout" Target="../slideLayouts/slideLayout366.xml"/><Relationship Id="rId9" Type="http://schemas.openxmlformats.org/officeDocument/2006/relationships/slideLayout" Target="../slideLayouts/slideLayout37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42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1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70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79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406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7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89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0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9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28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1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6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3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9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8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1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66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1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317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0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2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1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8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37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11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1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6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8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8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83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4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8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3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6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9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2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51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0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406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56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ED17B-A0A4-48B8-B681-02056F825F9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C7EFD-8190-4BD8-A658-821B1248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2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5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6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u.edu/nestegg" TargetMode="External"/><Relationship Id="rId1" Type="http://schemas.openxmlformats.org/officeDocument/2006/relationships/slideLayout" Target="../slideLayouts/slideLayout8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0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9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Business Partner Meetings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March 2015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477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4572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CU Advantage</a:t>
            </a:r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1828800" y="1828800"/>
            <a:ext cx="4267200" cy="363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 extras for extra great people</a:t>
            </a:r>
          </a:p>
          <a:p>
            <a:pPr algn="l">
              <a:buFontTx/>
              <a:buChar char="-"/>
            </a:pP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perks, benefits and discounts that only CU can offer.</a:t>
            </a:r>
          </a:p>
          <a:p>
            <a:pPr algn="l">
              <a:buFontTx/>
              <a:buChar char="-"/>
            </a:pP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Items from ES and all CU campuses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00200"/>
            <a:ext cx="2019301" cy="424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25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What does this mean to you?</a:t>
            </a:r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1981200"/>
            <a:ext cx="8229600" cy="36877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brand represents who we are as Employee Services, what we embody and how we’ll interact with employees and business partners like you.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coming months, we’ll be providing business partners with new tools, resources and communications materials that will help you improve your workday and help you answer questions from employees.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137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229600" cy="4098851"/>
          </a:xfrm>
        </p:spPr>
        <p:txBody>
          <a:bodyPr>
            <a:normAutofit/>
          </a:bodyPr>
          <a:lstStyle/>
          <a:p>
            <a:pPr marL="457200" lvl="1" indent="0">
              <a:buNone/>
              <a:tabLst>
                <a:tab pos="1776413" algn="l"/>
              </a:tabLst>
            </a:pPr>
            <a:endParaRPr lang="en-US" sz="4000" b="1" dirty="0" smtClean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  <a:tabLst>
                <a:tab pos="1776413" algn="l"/>
              </a:tabLst>
            </a:pPr>
            <a:endParaRPr lang="en-US" sz="4000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  <a:tabLst>
                <a:tab pos="1776413" algn="l"/>
              </a:tabLst>
            </a:pPr>
            <a:r>
              <a:rPr lang="en-US" sz="40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HCM </a:t>
            </a:r>
            <a:r>
              <a:rPr lang="en-US" sz="40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9.2 Upgrade </a:t>
            </a:r>
            <a:br>
              <a:rPr lang="en-US" sz="40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1200"/>
            <a:ext cx="6115050" cy="114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83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Upcoming testing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44" y="1905000"/>
            <a:ext cx="7703711" cy="3687763"/>
          </a:xfrm>
        </p:spPr>
      </p:pic>
    </p:spTree>
    <p:extLst>
      <p:ext uri="{BB962C8B-B14F-4D97-AF65-F5344CB8AC3E}">
        <p14:creationId xmlns:p14="http://schemas.microsoft.com/office/powerpoint/2010/main" val="630247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Upcoming testing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b="1" dirty="0"/>
              <a:t>System Integration Testing (ST2) – </a:t>
            </a:r>
            <a:r>
              <a:rPr lang="en-US" b="1" dirty="0" smtClean="0"/>
              <a:t>May </a:t>
            </a:r>
            <a:r>
              <a:rPr lang="en-US" b="1" dirty="0"/>
              <a:t>– August 2015 </a:t>
            </a:r>
            <a:endParaRPr lang="en-US" dirty="0"/>
          </a:p>
          <a:p>
            <a:pPr lvl="1"/>
            <a:r>
              <a:rPr lang="en-US" dirty="0"/>
              <a:t>This phase includes testing of all migrated development and new configuration.  </a:t>
            </a:r>
            <a:r>
              <a:rPr lang="en-US" dirty="0" smtClean="0"/>
              <a:t>Testing </a:t>
            </a:r>
            <a:r>
              <a:rPr lang="en-US" dirty="0"/>
              <a:t>will be done in our SP2, TST &amp; PAY </a:t>
            </a:r>
            <a:r>
              <a:rPr lang="en-US" dirty="0" smtClean="0"/>
              <a:t>environments</a:t>
            </a:r>
            <a:r>
              <a:rPr lang="en-US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lvl="0"/>
            <a:r>
              <a:rPr lang="en-US" b="1" dirty="0"/>
              <a:t>Model Testing to Campus (MTC)  Campus Testing Involvement starts in July 2015</a:t>
            </a:r>
            <a:endParaRPr lang="en-US" dirty="0"/>
          </a:p>
          <a:p>
            <a:pPr lvl="1"/>
            <a:r>
              <a:rPr lang="en-US" dirty="0"/>
              <a:t>This phase enables end-users </a:t>
            </a:r>
            <a:r>
              <a:rPr lang="en-US" dirty="0" smtClean="0"/>
              <a:t>an </a:t>
            </a:r>
            <a:r>
              <a:rPr lang="en-US" dirty="0"/>
              <a:t>opportunity to log into the system, perform their typical tasks on the new system, verify their security access, validate their procedures and get comfortable with the new system. </a:t>
            </a:r>
          </a:p>
        </p:txBody>
      </p:sp>
    </p:spTree>
    <p:extLst>
      <p:ext uri="{BB962C8B-B14F-4D97-AF65-F5344CB8AC3E}">
        <p14:creationId xmlns:p14="http://schemas.microsoft.com/office/powerpoint/2010/main" val="650235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Upcoming testing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b="1" dirty="0"/>
              <a:t>User Acceptance testing</a:t>
            </a:r>
            <a:r>
              <a:rPr lang="en-US" dirty="0"/>
              <a:t> </a:t>
            </a:r>
            <a:r>
              <a:rPr lang="en-US" b="1" dirty="0"/>
              <a:t>(UAT)</a:t>
            </a:r>
            <a:r>
              <a:rPr lang="en-US" dirty="0"/>
              <a:t>  </a:t>
            </a:r>
            <a:r>
              <a:rPr lang="en-US" b="1" dirty="0"/>
              <a:t>Campus Testing continues September – October 2015</a:t>
            </a:r>
            <a:endParaRPr lang="en-US" dirty="0"/>
          </a:p>
          <a:p>
            <a:pPr lvl="1"/>
            <a:r>
              <a:rPr lang="en-US" dirty="0" smtClean="0"/>
              <a:t>During testing phase, the processes will be </a:t>
            </a:r>
            <a:r>
              <a:rPr lang="en-US" dirty="0"/>
              <a:t>tested in the system for </a:t>
            </a:r>
            <a:r>
              <a:rPr lang="en-US" dirty="0" smtClean="0"/>
              <a:t>acceptability. It </a:t>
            </a:r>
            <a:r>
              <a:rPr lang="en-US" dirty="0"/>
              <a:t>validates the </a:t>
            </a:r>
            <a:r>
              <a:rPr lang="en-US" dirty="0" smtClean="0"/>
              <a:t>end-to-end </a:t>
            </a:r>
            <a:r>
              <a:rPr lang="en-US" dirty="0"/>
              <a:t>business process flows. </a:t>
            </a:r>
            <a:r>
              <a:rPr lang="en-US" dirty="0" smtClean="0"/>
              <a:t>This </a:t>
            </a:r>
            <a:r>
              <a:rPr lang="en-US" dirty="0"/>
              <a:t>testing will be executed </a:t>
            </a:r>
            <a:r>
              <a:rPr lang="en-US" dirty="0" smtClean="0"/>
              <a:t>by </a:t>
            </a:r>
            <a:r>
              <a:rPr lang="en-US" dirty="0"/>
              <a:t>campus power users, either by site testing or demos for our campuses. This confirms whether our HCM 9.2 PeopleSoft system upgrade meets the requirements and business </a:t>
            </a:r>
            <a:r>
              <a:rPr lang="en-US" dirty="0" smtClean="0"/>
              <a:t>processes </a:t>
            </a:r>
            <a:r>
              <a:rPr lang="en-US" dirty="0"/>
              <a:t>for University of Colorado. </a:t>
            </a:r>
          </a:p>
        </p:txBody>
      </p:sp>
    </p:spTree>
    <p:extLst>
      <p:ext uri="{BB962C8B-B14F-4D97-AF65-F5344CB8AC3E}">
        <p14:creationId xmlns:p14="http://schemas.microsoft.com/office/powerpoint/2010/main" val="3081014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457200" y="2286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WorkCenter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Overview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286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295400" y="1524000"/>
            <a:ext cx="7543800" cy="3913749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1143000" y="533400"/>
            <a:ext cx="7772400" cy="1165225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CU Business Partner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WorkCenter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515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71600" y="358775"/>
            <a:ext cx="7543800" cy="1165225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Navigation Bundles and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Access from within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WorkCenter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Worklist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Access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600200" y="1905000"/>
            <a:ext cx="7022453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19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1371600" y="358775"/>
            <a:ext cx="7543800" cy="1165225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PS Query – Frequently used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queries</a:t>
            </a:r>
            <a:b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display in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WorkCenter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406559" y="1676400"/>
            <a:ext cx="7513909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15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76" y="990600"/>
            <a:ext cx="6018124" cy="4700950"/>
          </a:xfrm>
        </p:spPr>
      </p:pic>
    </p:spTree>
    <p:extLst>
      <p:ext uri="{BB962C8B-B14F-4D97-AF65-F5344CB8AC3E}">
        <p14:creationId xmlns:p14="http://schemas.microsoft.com/office/powerpoint/2010/main" val="2694313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1371600" y="358775"/>
            <a:ext cx="7543800" cy="1165225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BP Resources Tab</a:t>
            </a:r>
            <a:b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Provide helpful links that open within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WorkCenter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447800" y="1676400"/>
            <a:ext cx="7249261" cy="400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61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ePerformance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Overview</a:t>
            </a:r>
          </a:p>
        </p:txBody>
      </p:sp>
    </p:spTree>
    <p:extLst>
      <p:ext uri="{BB962C8B-B14F-4D97-AF65-F5344CB8AC3E}">
        <p14:creationId xmlns:p14="http://schemas.microsoft.com/office/powerpoint/2010/main" val="3018595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467600" cy="1143000"/>
          </a:xfrm>
        </p:spPr>
        <p:txBody>
          <a:bodyPr/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71600" y="1295400"/>
            <a:ext cx="7315200" cy="51054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Overview</a:t>
            </a:r>
          </a:p>
          <a:p>
            <a:pPr lvl="1"/>
            <a:r>
              <a:rPr lang="en-US" dirty="0" smtClean="0"/>
              <a:t>Templates Built for University Staff, Classified Staff and Faculty pulling from Position Profile</a:t>
            </a:r>
          </a:p>
          <a:p>
            <a:pPr lvl="1"/>
            <a:r>
              <a:rPr lang="en-US" dirty="0" smtClean="0"/>
              <a:t>Manager Self-Service</a:t>
            </a:r>
          </a:p>
          <a:p>
            <a:pPr lvl="1"/>
            <a:r>
              <a:rPr lang="en-US" dirty="0" smtClean="0"/>
              <a:t>Work Centers</a:t>
            </a:r>
          </a:p>
          <a:p>
            <a:pPr lvl="1"/>
            <a:r>
              <a:rPr lang="en-US" dirty="0" smtClean="0"/>
              <a:t>Approval workflow built-in</a:t>
            </a:r>
          </a:p>
          <a:p>
            <a:pPr lvl="1"/>
            <a:r>
              <a:rPr lang="en-US" dirty="0" smtClean="0"/>
              <a:t>Rating History </a:t>
            </a:r>
          </a:p>
          <a:p>
            <a:r>
              <a:rPr lang="en-US" dirty="0" smtClean="0"/>
              <a:t>Entering Performance Ratings for Plan Year 2015</a:t>
            </a:r>
          </a:p>
          <a:p>
            <a:r>
              <a:rPr lang="en-US" dirty="0" smtClean="0"/>
              <a:t>Creating the Performance Plan</a:t>
            </a:r>
          </a:p>
          <a:p>
            <a:r>
              <a:rPr lang="en-US" dirty="0" smtClean="0"/>
              <a:t>Checkpoints</a:t>
            </a:r>
          </a:p>
          <a:p>
            <a:r>
              <a:rPr lang="en-US" dirty="0" smtClean="0"/>
              <a:t>Self Evaluation</a:t>
            </a:r>
          </a:p>
          <a:p>
            <a:r>
              <a:rPr lang="en-US" dirty="0" smtClean="0"/>
              <a:t>Peer Review/360</a:t>
            </a:r>
            <a:r>
              <a:rPr lang="en-US" baseline="30000" dirty="0" smtClean="0"/>
              <a:t>o</a:t>
            </a:r>
            <a:r>
              <a:rPr lang="en-US" dirty="0" smtClean="0"/>
              <a:t> Reviews</a:t>
            </a:r>
          </a:p>
          <a:p>
            <a:r>
              <a:rPr lang="en-US" dirty="0" smtClean="0"/>
              <a:t>Annual Evaluation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613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467600" cy="1143000"/>
          </a:xfrm>
        </p:spPr>
        <p:txBody>
          <a:bodyPr>
            <a:norm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ePerformance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Timeline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71600" y="1524000"/>
            <a:ext cx="7315200" cy="48768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Go Live November 1, 2015</a:t>
            </a:r>
          </a:p>
          <a:p>
            <a:pPr lvl="1"/>
            <a:r>
              <a:rPr lang="en-US" dirty="0"/>
              <a:t>Entering annual performance ratings for 2015 plan year</a:t>
            </a:r>
          </a:p>
          <a:p>
            <a:pPr lvl="1"/>
            <a:r>
              <a:rPr lang="en-US" dirty="0"/>
              <a:t>Review position profiles – building block for 2016 plans</a:t>
            </a:r>
          </a:p>
          <a:p>
            <a:r>
              <a:rPr lang="en-US" dirty="0"/>
              <a:t>January 1, 2016</a:t>
            </a:r>
          </a:p>
          <a:p>
            <a:pPr lvl="1"/>
            <a:r>
              <a:rPr lang="en-US" dirty="0"/>
              <a:t>System auto generated performance plans (going forward, managers to clone existing or for new employees)</a:t>
            </a:r>
          </a:p>
          <a:p>
            <a:r>
              <a:rPr lang="en-US" dirty="0"/>
              <a:t>2016 Mid-Year Checkpoint - flexible</a:t>
            </a:r>
          </a:p>
          <a:p>
            <a:r>
              <a:rPr lang="en-US" dirty="0"/>
              <a:t>Optional Self-Evaluation, Peer/360</a:t>
            </a:r>
            <a:r>
              <a:rPr lang="en-US" baseline="30000" dirty="0"/>
              <a:t>o</a:t>
            </a:r>
            <a:r>
              <a:rPr lang="en-US" dirty="0"/>
              <a:t> Reviews</a:t>
            </a:r>
          </a:p>
          <a:p>
            <a:r>
              <a:rPr lang="en-US" dirty="0"/>
              <a:t>March 1, 2017 deadline for University Staff Annual Evaluation</a:t>
            </a:r>
          </a:p>
          <a:p>
            <a:r>
              <a:rPr lang="en-US" dirty="0"/>
              <a:t>May 1, 2017 deadline for Classified Staff Annual Evaluation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243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467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Manager Self-Service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371600" y="1524000"/>
            <a:ext cx="7315200" cy="990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Manager Self Service –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Performance </a:t>
            </a:r>
            <a:r>
              <a:rPr lang="en-US" sz="2400" dirty="0"/>
              <a:t>Management: displays direct reports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71600" y="2438400"/>
            <a:ext cx="7315200" cy="418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01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467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Review of Historical Ratings</a:t>
            </a:r>
          </a:p>
        </p:txBody>
      </p:sp>
      <p:pic>
        <p:nvPicPr>
          <p:cNvPr id="5" name="Content Placeholder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585822"/>
            <a:ext cx="7560129" cy="456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07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467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Employee Talent Summary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95400" y="1447800"/>
            <a:ext cx="7467600" cy="4906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Talent Summary Page: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805" y="1828800"/>
            <a:ext cx="7492820" cy="379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781800" y="3352800"/>
            <a:ext cx="2051230" cy="1371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234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467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Performance Work Centers</a:t>
            </a:r>
          </a:p>
        </p:txBody>
      </p:sp>
      <p:pic>
        <p:nvPicPr>
          <p:cNvPr id="16" name="Content Placeholder 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447800"/>
            <a:ext cx="7641771" cy="495299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371600" y="1981200"/>
            <a:ext cx="1839686" cy="3352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314701" y="2819400"/>
            <a:ext cx="3467099" cy="11048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276600" y="4419600"/>
            <a:ext cx="5023747" cy="2122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84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543800" cy="8382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Create Performance Plan – Define Criteria</a:t>
            </a:r>
          </a:p>
        </p:txBody>
      </p:sp>
      <p:pic>
        <p:nvPicPr>
          <p:cNvPr id="3" name="Content Placeholder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371600"/>
            <a:ext cx="5425440" cy="28194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2362200" y="3124200"/>
            <a:ext cx="6553200" cy="34016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86200" y="4651375"/>
            <a:ext cx="4800600" cy="16732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973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7543800" cy="8382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Optional Checkpoints</a:t>
            </a:r>
          </a:p>
        </p:txBody>
      </p:sp>
      <p:pic>
        <p:nvPicPr>
          <p:cNvPr id="6" name="Content Placeholder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1" y="1295400"/>
            <a:ext cx="7855526" cy="4800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81400" y="4461164"/>
            <a:ext cx="4727862" cy="8728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43000" y="2438400"/>
            <a:ext cx="1745673" cy="5818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240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33218" y="1187660"/>
            <a:ext cx="6791581" cy="793540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Through their eyes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131933"/>
            <a:ext cx="5655040" cy="3430667"/>
          </a:xfrm>
        </p:spPr>
      </p:pic>
    </p:spTree>
    <p:extLst>
      <p:ext uri="{BB962C8B-B14F-4D97-AF65-F5344CB8AC3E}">
        <p14:creationId xmlns:p14="http://schemas.microsoft.com/office/powerpoint/2010/main" val="33643904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Peer Evaluation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85852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053" y="4495800"/>
            <a:ext cx="4164419" cy="203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04453" y="2057400"/>
            <a:ext cx="21336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71053" y="6096000"/>
            <a:ext cx="18288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401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6200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Manager/Employee Ratings</a:t>
            </a:r>
          </a:p>
        </p:txBody>
      </p:sp>
      <p:pic>
        <p:nvPicPr>
          <p:cNvPr id="8" name="Content Placeholder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1" y="1219200"/>
            <a:ext cx="7543799" cy="512685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47801" y="4038600"/>
            <a:ext cx="2416946" cy="1538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419601" y="3821837"/>
            <a:ext cx="3002872" cy="2929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3320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6200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Annual Review</a:t>
            </a:r>
          </a:p>
        </p:txBody>
      </p:sp>
      <p:pic>
        <p:nvPicPr>
          <p:cNvPr id="6" name="Content Placeholder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308111"/>
            <a:ext cx="7474591" cy="2554968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1295400" y="4203710"/>
            <a:ext cx="7543800" cy="186864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895600" y="3898910"/>
            <a:ext cx="4706224" cy="17302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6012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</a:t>
            </a:r>
            <a:r>
              <a:rPr lang="en-US" dirty="0"/>
              <a:t>want to be sure we </a:t>
            </a:r>
            <a:r>
              <a:rPr lang="en-US" dirty="0" smtClean="0"/>
              <a:t>create</a:t>
            </a:r>
            <a:r>
              <a:rPr lang="en-US" dirty="0" smtClean="0"/>
              <a:t> </a:t>
            </a:r>
            <a:r>
              <a:rPr lang="en-US" dirty="0"/>
              <a:t>the right security roles for </a:t>
            </a:r>
            <a:r>
              <a:rPr lang="en-US" dirty="0" smtClean="0"/>
              <a:t>you.</a:t>
            </a:r>
            <a:endParaRPr lang="en-US" dirty="0"/>
          </a:p>
          <a:p>
            <a:r>
              <a:rPr lang="en-US" dirty="0" smtClean="0"/>
              <a:t>We’re examining the </a:t>
            </a:r>
            <a:r>
              <a:rPr lang="en-US" dirty="0"/>
              <a:t>Business Partner Role.</a:t>
            </a:r>
          </a:p>
          <a:p>
            <a:r>
              <a:rPr lang="en-US" dirty="0"/>
              <a:t>Look for and participate in upcoming surveys.</a:t>
            </a:r>
          </a:p>
          <a:p>
            <a:r>
              <a:rPr lang="en-US" dirty="0" smtClean="0"/>
              <a:t>We may </a:t>
            </a:r>
            <a:r>
              <a:rPr lang="en-US" dirty="0"/>
              <a:t>rename roles to </a:t>
            </a:r>
            <a:r>
              <a:rPr lang="en-US" dirty="0" smtClean="0"/>
              <a:t>better represent 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business process to make requesting </a:t>
            </a:r>
            <a:r>
              <a:rPr lang="en-US" dirty="0" smtClean="0"/>
              <a:t>security </a:t>
            </a:r>
            <a:r>
              <a:rPr lang="en-US" dirty="0"/>
              <a:t>easier.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1920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720975"/>
            <a:ext cx="7772400" cy="1470025"/>
          </a:xfrm>
        </p:spPr>
        <p:txBody>
          <a:bodyPr>
            <a:normAutofit fontScale="90000"/>
          </a:bodyPr>
          <a:lstStyle/>
          <a:p>
            <a:pPr marL="0" indent="0" algn="l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Benefits &amp; Payroll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Updates on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Open Enrollment 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and retirement plan changes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87931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Retirement Vendor Transition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905000"/>
            <a:ext cx="8458200" cy="3429000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Beginning on or around July 15, CU will contract with </a:t>
            </a:r>
            <a:b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TIAA-CREF as the sole service provider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401(a) and 403(b) plans.</a:t>
            </a: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 plans (401k and 457) are not affected in this transition.</a:t>
            </a: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will include new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streamlined investment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menus. </a:t>
            </a: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nvest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highly rated funds from numerous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retirement firms, including Vanguard and Black Rock.</a:t>
            </a: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 on campus Transition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Workshops or request one for your department.</a:t>
            </a: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FAQs, timeline and background information can be found at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www.cu.edu/nestegg</a:t>
            </a: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7362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077200" cy="1143000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Open Enrollment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57200" y="1905000"/>
            <a:ext cx="8305800" cy="3429000"/>
            <a:chOff x="457200" y="1676400"/>
            <a:chExt cx="8077200" cy="3124200"/>
          </a:xfrm>
        </p:grpSpPr>
        <p:grpSp>
          <p:nvGrpSpPr>
            <p:cNvPr id="33" name="Group 32"/>
            <p:cNvGrpSpPr/>
            <p:nvPr/>
          </p:nvGrpSpPr>
          <p:grpSpPr>
            <a:xfrm>
              <a:off x="457200" y="2286000"/>
              <a:ext cx="8077200" cy="838200"/>
              <a:chOff x="457200" y="2286000"/>
              <a:chExt cx="8077200" cy="8382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457200" y="2286000"/>
                <a:ext cx="1636776" cy="838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27</a:t>
                </a:r>
                <a:endPara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057400" y="2286000"/>
                <a:ext cx="1636776" cy="838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28</a:t>
                </a:r>
                <a:endParaRPr lang="en-US" sz="2400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697224" y="2286000"/>
                <a:ext cx="1636776" cy="838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29</a:t>
                </a:r>
                <a:endParaRPr lang="en-US" sz="2400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324856" y="2286000"/>
                <a:ext cx="1636776" cy="838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30</a:t>
                </a:r>
                <a:endParaRPr lang="en-US" sz="2400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915912" y="2286000"/>
                <a:ext cx="1618488" cy="838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</a:t>
                </a:r>
                <a:endParaRPr lang="en-US" sz="2400" dirty="0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457200" y="2030253"/>
              <a:ext cx="8077200" cy="255747"/>
            </a:xfrm>
            <a:prstGeom prst="rect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000" dirty="0" smtClean="0"/>
                <a:t>      Monday	  Tuesday           Wednesday         Thursday             Friday</a:t>
              </a:r>
              <a:endParaRPr lang="en-US" sz="20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7200" y="1676401"/>
              <a:ext cx="6458712" cy="353852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April</a:t>
              </a:r>
              <a:endParaRPr lang="en-US" sz="24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858000" y="1676400"/>
              <a:ext cx="1676400" cy="353852"/>
            </a:xfrm>
            <a:prstGeom prst="rect">
              <a:avLst/>
            </a:prstGeom>
            <a:solidFill>
              <a:schemeClr val="tx2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May</a:t>
              </a:r>
              <a:endParaRPr lang="en-US" sz="24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7200" y="3124200"/>
              <a:ext cx="1636776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057400" y="3124200"/>
              <a:ext cx="1636776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</a:t>
              </a:r>
              <a:endParaRPr lang="en-US" sz="24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697224" y="3124200"/>
              <a:ext cx="1636776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</a:t>
              </a:r>
              <a:endParaRPr lang="en-US" sz="24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324856" y="3124200"/>
              <a:ext cx="1636776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7</a:t>
              </a:r>
              <a:endParaRPr lang="en-US" sz="24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915912" y="3124200"/>
              <a:ext cx="1618488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</a:t>
              </a:r>
              <a:endParaRPr lang="en-US" sz="24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57200" y="3962400"/>
              <a:ext cx="1600200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11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0" name="Isosceles Triangle 49"/>
          <p:cNvSpPr/>
          <p:nvPr/>
        </p:nvSpPr>
        <p:spPr>
          <a:xfrm rot="5400000">
            <a:off x="436064" y="2756814"/>
            <a:ext cx="723900" cy="544271"/>
          </a:xfrm>
          <a:prstGeom prst="triangle">
            <a:avLst/>
          </a:prstGeom>
          <a:solidFill>
            <a:srgbClr val="0099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ounded Rectangle 57"/>
          <p:cNvSpPr/>
          <p:nvPr/>
        </p:nvSpPr>
        <p:spPr>
          <a:xfrm>
            <a:off x="2061501" y="4114800"/>
            <a:ext cx="1738223" cy="533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2000" b="1" dirty="0" smtClean="0"/>
              <a:t>CU Boulder Session</a:t>
            </a:r>
            <a:endParaRPr lang="en-US" sz="2000" b="1" dirty="0"/>
          </a:p>
        </p:txBody>
      </p:sp>
      <p:sp>
        <p:nvSpPr>
          <p:cNvPr id="60" name="Rounded Rectangle 59"/>
          <p:cNvSpPr/>
          <p:nvPr/>
        </p:nvSpPr>
        <p:spPr>
          <a:xfrm>
            <a:off x="3748177" y="3200400"/>
            <a:ext cx="1738223" cy="381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UCD Session</a:t>
            </a:r>
            <a:endParaRPr lang="en-US" sz="2000" b="1" dirty="0"/>
          </a:p>
        </p:txBody>
      </p:sp>
      <p:sp>
        <p:nvSpPr>
          <p:cNvPr id="61" name="Rounded Rectangle 60"/>
          <p:cNvSpPr/>
          <p:nvPr/>
        </p:nvSpPr>
        <p:spPr>
          <a:xfrm>
            <a:off x="3748177" y="4114800"/>
            <a:ext cx="1738223" cy="533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2000" b="1" dirty="0" smtClean="0"/>
              <a:t>System Session</a:t>
            </a:r>
            <a:endParaRPr lang="en-US" sz="2000" b="1" dirty="0"/>
          </a:p>
        </p:txBody>
      </p:sp>
      <p:sp>
        <p:nvSpPr>
          <p:cNvPr id="62" name="Rounded Rectangle 61"/>
          <p:cNvSpPr/>
          <p:nvPr/>
        </p:nvSpPr>
        <p:spPr>
          <a:xfrm>
            <a:off x="5435012" y="4122420"/>
            <a:ext cx="1738223" cy="381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UCCS Session</a:t>
            </a:r>
            <a:endParaRPr lang="en-US" sz="2000" b="1" dirty="0"/>
          </a:p>
        </p:txBody>
      </p:sp>
      <p:sp>
        <p:nvSpPr>
          <p:cNvPr id="57" name="Rounded Rectangle 56"/>
          <p:cNvSpPr/>
          <p:nvPr/>
        </p:nvSpPr>
        <p:spPr>
          <a:xfrm>
            <a:off x="5435058" y="3200400"/>
            <a:ext cx="1738223" cy="381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AMC Session</a:t>
            </a:r>
            <a:endParaRPr lang="en-US" sz="2000" b="1" dirty="0"/>
          </a:p>
        </p:txBody>
      </p:sp>
      <p:sp>
        <p:nvSpPr>
          <p:cNvPr id="65" name="Rectangle 64"/>
          <p:cNvSpPr/>
          <p:nvPr/>
        </p:nvSpPr>
        <p:spPr>
          <a:xfrm>
            <a:off x="525879" y="4636216"/>
            <a:ext cx="475592" cy="475592"/>
          </a:xfrm>
          <a:prstGeom prst="rect">
            <a:avLst/>
          </a:prstGeom>
          <a:solidFill>
            <a:srgbClr val="C0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1524000" y="4959408"/>
            <a:ext cx="1752600" cy="298392"/>
          </a:xfrm>
          <a:prstGeom prst="rect">
            <a:avLst/>
          </a:prstGeom>
          <a:solidFill>
            <a:srgbClr val="C0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Ends at 5:00 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4231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What’s New?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8401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Two-week enrollment period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New plan: CU Health Plan-Extended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 Health Plan-Access Network will no longer be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offered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Pre-tax Healthcare Spending Account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Plan name change - CU Health Plan – High Deductible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(HSA Compatible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Optional Life Insurance – add or enroll by applying through The Standard</a:t>
            </a:r>
          </a:p>
        </p:txBody>
      </p:sp>
    </p:spTree>
    <p:extLst>
      <p:ext uri="{BB962C8B-B14F-4D97-AF65-F5344CB8AC3E}">
        <p14:creationId xmlns:p14="http://schemas.microsoft.com/office/powerpoint/2010/main" val="7962415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Enrollment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Online enrollment through the portal at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my.cu.edu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New employees may need to complete two enrollments – one for 2014-15 and another for 2015-16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8166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600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See you in May!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124200"/>
            <a:ext cx="8229600" cy="2392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the date for the next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Partner Meetings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14-21. </a:t>
            </a:r>
          </a:p>
        </p:txBody>
      </p:sp>
    </p:spTree>
    <p:extLst>
      <p:ext uri="{BB962C8B-B14F-4D97-AF65-F5344CB8AC3E}">
        <p14:creationId xmlns:p14="http://schemas.microsoft.com/office/powerpoint/2010/main" val="607383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50" y="274638"/>
            <a:ext cx="3795881" cy="613642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14400" y="381000"/>
            <a:ext cx="3790950" cy="5935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Icons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362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858000" cy="1143000"/>
          </a:xfrm>
        </p:spPr>
        <p:txBody>
          <a:bodyPr/>
          <a:lstStyle/>
          <a:p>
            <a:pPr algn="l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Employee Services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71600"/>
            <a:ext cx="3360738" cy="5066187"/>
          </a:xfrm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5486400" y="1534886"/>
            <a:ext cx="3238500" cy="3790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Cross-promotion between these five areas will be extensive.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553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828800" y="381000"/>
            <a:ext cx="6934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Collaborative HR Services</a:t>
            </a:r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371600" y="1905000"/>
            <a:ext cx="4591050" cy="3777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Living up to our name.</a:t>
            </a:r>
          </a:p>
          <a:p>
            <a:pPr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Human Resources</a:t>
            </a:r>
          </a:p>
          <a:p>
            <a:pPr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Business Partners</a:t>
            </a:r>
          </a:p>
          <a:p>
            <a:pPr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Talent Acquisition</a:t>
            </a:r>
          </a:p>
          <a:p>
            <a:pPr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Technologies, such as HCM,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ePerformance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736467"/>
            <a:ext cx="2228522" cy="458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78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381000"/>
            <a:ext cx="731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Benefits &amp; Payroll</a:t>
            </a:r>
            <a:endParaRPr lang="en-US" sz="4000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1828800" y="1600200"/>
            <a:ext cx="4591050" cy="37777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Making benefits more beneficial to you.</a:t>
            </a:r>
          </a:p>
          <a:p>
            <a:pPr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</a:p>
          <a:p>
            <a:pPr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Payroll</a:t>
            </a:r>
          </a:p>
          <a:p>
            <a:pPr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Leave</a:t>
            </a:r>
          </a:p>
          <a:p>
            <a:pPr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 Tax</a:t>
            </a:r>
          </a:p>
          <a:p>
            <a:pPr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Technologies</a:t>
            </a:r>
          </a:p>
          <a:p>
            <a:pPr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Tuition Benefit</a:t>
            </a:r>
          </a:p>
          <a:p>
            <a:pPr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474787"/>
            <a:ext cx="2041478" cy="439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63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360002"/>
            <a:ext cx="731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Financial Wellness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649" y="1503002"/>
            <a:ext cx="2156196" cy="4440598"/>
          </a:xfrm>
          <a:prstGeom prst="rect">
            <a:avLst/>
          </a:prstGeom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1828800" y="1600200"/>
            <a:ext cx="4591050" cy="39289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 from where you are to where you want to be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Financial Resources</a:t>
            </a:r>
          </a:p>
          <a:p>
            <a:pPr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Online Assistance</a:t>
            </a:r>
          </a:p>
          <a:p>
            <a:pPr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Personal Consultations</a:t>
            </a:r>
          </a:p>
          <a:p>
            <a:pPr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Campus Workshops</a:t>
            </a:r>
          </a:p>
          <a:p>
            <a:pPr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Growing lineup of services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350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52600" y="304800"/>
            <a:ext cx="7391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Career Advancement &amp; Training</a:t>
            </a:r>
            <a:endParaRPr lang="en-US" sz="4000" dirty="0"/>
          </a:p>
        </p:txBody>
      </p:sp>
      <p:pic>
        <p:nvPicPr>
          <p:cNvPr id="5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447800"/>
            <a:ext cx="2153039" cy="4532087"/>
          </a:xfrm>
          <a:prstGeom prst="rect">
            <a:avLst/>
          </a:prstGeom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1828800" y="1633636"/>
            <a:ext cx="4591050" cy="39289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Knowledge is Power.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Employee Learning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Development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(ELP, LDP, online courses, Books24x7)</a:t>
            </a:r>
          </a:p>
          <a:p>
            <a:pPr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Tuition Benefit </a:t>
            </a:r>
          </a:p>
          <a:p>
            <a:pPr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 Careers</a:t>
            </a:r>
          </a:p>
          <a:p>
            <a:pPr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Technologies (such as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ePerformance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Taleo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0017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1.3337"/>
  <p:tag name="PPTVERSION" val="14"/>
  <p:tag name="TPOS" val="2"/>
</p:tagLst>
</file>

<file path=ppt/theme/theme1.xml><?xml version="1.0" encoding="utf-8"?>
<a:theme xmlns:a="http://schemas.openxmlformats.org/drawingml/2006/main" name="MASTER-All Divisions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op and Bottom Banner with Na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op and Bottom Bann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Side Bann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Bottom Banner with Na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Career Advancement and 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_Bottom Bann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_Top Bann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_Top and Bottom Banner with Na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_Top and Bottom Bann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_Side Bann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Bottom Bann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_Bottom Banner with Na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Collaborative HR Servic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_Bottom Bann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_Top Bann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_Top and Bottom Banner with Na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_Top and Bottom Bann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_Side Bann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_Bottom Banner with Na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Financial Wellnes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4_Bottom Bann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op Bann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4_Top Bann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4_Top and Bottom Banner with Na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4_Top and Bottom Bann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4_Side Bann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4_Bottom Banner with Na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The CU Advant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5_Bottom Bann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5_Top Bann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5_Top and Bottom Banner with Na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5_Top and Bottom Bann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op and Bottom Banner with Na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5_Side Bann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5_Bottom Banner with Na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Top and Bottom Bann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Side Bann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Bottom Banner with Na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Bottom Bann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op Bann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MASTER-All Divisions PowerPoint Template</Template>
  <TotalTime>117</TotalTime>
  <Words>610</Words>
  <Application>Microsoft Office PowerPoint</Application>
  <PresentationFormat>On-screen Show (4:3)</PresentationFormat>
  <Paragraphs>159</Paragraphs>
  <Slides>39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41</vt:i4>
      </vt:variant>
      <vt:variant>
        <vt:lpstr>Slide Titles</vt:lpstr>
      </vt:variant>
      <vt:variant>
        <vt:i4>39</vt:i4>
      </vt:variant>
    </vt:vector>
  </HeadingPairs>
  <TitlesOfParts>
    <vt:vector size="80" baseType="lpstr">
      <vt:lpstr>MASTER-All Divisions PowerPoint Template</vt:lpstr>
      <vt:lpstr>3_Bottom Banner</vt:lpstr>
      <vt:lpstr>3_Top Banner</vt:lpstr>
      <vt:lpstr>3_Top and Bottom Banner with Name</vt:lpstr>
      <vt:lpstr>3_Top and Bottom Banner</vt:lpstr>
      <vt:lpstr>3_Side Banner</vt:lpstr>
      <vt:lpstr>3_Bottom Banner with Name</vt:lpstr>
      <vt:lpstr>Bottom Banner</vt:lpstr>
      <vt:lpstr>Top Banner</vt:lpstr>
      <vt:lpstr>Top and Bottom Banner with Name</vt:lpstr>
      <vt:lpstr>Top and Bottom Banner</vt:lpstr>
      <vt:lpstr>Side Banner</vt:lpstr>
      <vt:lpstr>Bottom Banner with Name</vt:lpstr>
      <vt:lpstr>1_Career Advancement and Training</vt:lpstr>
      <vt:lpstr>1_Bottom Banner</vt:lpstr>
      <vt:lpstr>1_Top Banner</vt:lpstr>
      <vt:lpstr>1_Top and Bottom Banner with Name</vt:lpstr>
      <vt:lpstr>1_Top and Bottom Banner</vt:lpstr>
      <vt:lpstr>1_Side Banner</vt:lpstr>
      <vt:lpstr>1_Bottom Banner with Name</vt:lpstr>
      <vt:lpstr>Collaborative HR Services</vt:lpstr>
      <vt:lpstr>2_Bottom Banner</vt:lpstr>
      <vt:lpstr>2_Top Banner</vt:lpstr>
      <vt:lpstr>2_Top and Bottom Banner with Name</vt:lpstr>
      <vt:lpstr>2_Top and Bottom Banner</vt:lpstr>
      <vt:lpstr>2_Side Banner</vt:lpstr>
      <vt:lpstr>2_Bottom Banner with Name</vt:lpstr>
      <vt:lpstr>Financial Wellness</vt:lpstr>
      <vt:lpstr>4_Bottom Banner</vt:lpstr>
      <vt:lpstr>4_Top Banner</vt:lpstr>
      <vt:lpstr>4_Top and Bottom Banner with Name</vt:lpstr>
      <vt:lpstr>4_Top and Bottom Banner</vt:lpstr>
      <vt:lpstr>4_Side Banner</vt:lpstr>
      <vt:lpstr>4_Bottom Banner with Name</vt:lpstr>
      <vt:lpstr>The CU Advantage</vt:lpstr>
      <vt:lpstr>5_Bottom Banner</vt:lpstr>
      <vt:lpstr>5_Top Banner</vt:lpstr>
      <vt:lpstr>5_Top and Bottom Banner with Name</vt:lpstr>
      <vt:lpstr>5_Top and Bottom Banner</vt:lpstr>
      <vt:lpstr>5_Side Banner</vt:lpstr>
      <vt:lpstr>5_Bottom Banner with Name</vt:lpstr>
      <vt:lpstr>Business Partner Meetings March 2015</vt:lpstr>
      <vt:lpstr>PowerPoint Presentation</vt:lpstr>
      <vt:lpstr>Through their eyes</vt:lpstr>
      <vt:lpstr>PowerPoint Presentation</vt:lpstr>
      <vt:lpstr>Employee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Upcoming testing</vt:lpstr>
      <vt:lpstr>Upcoming testing</vt:lpstr>
      <vt:lpstr>Upcoming testing</vt:lpstr>
      <vt:lpstr>PowerPoint Presentation</vt:lpstr>
      <vt:lpstr>CU Business Partner WorkCenter </vt:lpstr>
      <vt:lpstr>Navigation Bundles and  Page Access from within WorkCenter   Worklist Access</vt:lpstr>
      <vt:lpstr>PS Query – Frequently used queries   Results display in WorkCenter</vt:lpstr>
      <vt:lpstr>BP Resources Tab   Provide helpful links that open within WorkCenter</vt:lpstr>
      <vt:lpstr> ePerformance Overview</vt:lpstr>
      <vt:lpstr>Agenda</vt:lpstr>
      <vt:lpstr>ePerformance Timeline</vt:lpstr>
      <vt:lpstr>Manager Self-Service</vt:lpstr>
      <vt:lpstr>Review of Historical Ratings</vt:lpstr>
      <vt:lpstr>Employee Talent Summary</vt:lpstr>
      <vt:lpstr>Performance Work Centers</vt:lpstr>
      <vt:lpstr>Create Performance Plan – Define Criteria</vt:lpstr>
      <vt:lpstr>Optional Checkpoints</vt:lpstr>
      <vt:lpstr>Peer Evaluation</vt:lpstr>
      <vt:lpstr>Manager/Employee Ratings</vt:lpstr>
      <vt:lpstr>Annual Review</vt:lpstr>
      <vt:lpstr>Security</vt:lpstr>
      <vt:lpstr>Benefits &amp; Payroll Updates on Open Enrollment  and retirement plan changes </vt:lpstr>
      <vt:lpstr>Retirement Vendor Transition</vt:lpstr>
      <vt:lpstr>Open Enrollment</vt:lpstr>
      <vt:lpstr>What’s New?</vt:lpstr>
      <vt:lpstr>Enrollment</vt:lpstr>
      <vt:lpstr>PowerPoint Presentation</vt:lpstr>
    </vt:vector>
  </TitlesOfParts>
  <Company>University of Colorado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RyAnne Scott</dc:creator>
  <cp:lastModifiedBy>RyAnne Scott</cp:lastModifiedBy>
  <cp:revision>42</cp:revision>
  <dcterms:created xsi:type="dcterms:W3CDTF">2015-03-16T20:11:08Z</dcterms:created>
  <dcterms:modified xsi:type="dcterms:W3CDTF">2015-03-18T21:32:05Z</dcterms:modified>
</cp:coreProperties>
</file>