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64" r:id="rId2"/>
    <p:sldId id="267" r:id="rId3"/>
    <p:sldId id="266" r:id="rId4"/>
    <p:sldId id="318" r:id="rId5"/>
    <p:sldId id="268" r:id="rId6"/>
    <p:sldId id="319" r:id="rId7"/>
    <p:sldId id="269" r:id="rId8"/>
    <p:sldId id="301" r:id="rId9"/>
    <p:sldId id="299" r:id="rId10"/>
    <p:sldId id="320" r:id="rId11"/>
    <p:sldId id="270" r:id="rId12"/>
    <p:sldId id="321" r:id="rId13"/>
    <p:sldId id="271" r:id="rId14"/>
    <p:sldId id="315" r:id="rId15"/>
    <p:sldId id="272" r:id="rId16"/>
    <p:sldId id="273" r:id="rId17"/>
    <p:sldId id="274" r:id="rId18"/>
    <p:sldId id="275" r:id="rId19"/>
    <p:sldId id="328" r:id="rId20"/>
    <p:sldId id="276" r:id="rId21"/>
    <p:sldId id="277" r:id="rId22"/>
    <p:sldId id="278" r:id="rId23"/>
    <p:sldId id="279" r:id="rId24"/>
    <p:sldId id="325" r:id="rId25"/>
    <p:sldId id="280" r:id="rId26"/>
    <p:sldId id="302" r:id="rId27"/>
    <p:sldId id="303" r:id="rId28"/>
    <p:sldId id="304" r:id="rId29"/>
    <p:sldId id="305" r:id="rId30"/>
    <p:sldId id="306" r:id="rId31"/>
    <p:sldId id="307" r:id="rId32"/>
    <p:sldId id="314" r:id="rId33"/>
    <p:sldId id="308" r:id="rId34"/>
    <p:sldId id="309" r:id="rId35"/>
    <p:sldId id="326" r:id="rId36"/>
    <p:sldId id="327" r:id="rId37"/>
    <p:sldId id="310" r:id="rId38"/>
    <p:sldId id="281" r:id="rId39"/>
  </p:sldIdLst>
  <p:sldSz cx="9144000" cy="6858000" type="screen4x3"/>
  <p:notesSz cx="6858000" cy="9144000"/>
  <p:custDataLst>
    <p:tags r:id="rId4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80686" autoAdjust="0"/>
  </p:normalViewPr>
  <p:slideViewPr>
    <p:cSldViewPr snapToGrid="0" snapToObjects="1">
      <p:cViewPr>
        <p:scale>
          <a:sx n="80" d="100"/>
          <a:sy n="80" d="100"/>
        </p:scale>
        <p:origin x="-1794" y="-3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8638D7-7F40-400A-8FB8-F65956BE46E3}" type="datetimeFigureOut">
              <a:rPr lang="en-US" smtClean="0"/>
              <a:t>5/22/2015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EE50C4-033E-45DB-B51E-7AB70E3618F0}" type="slidenum">
              <a:rPr lang="en-US" smtClean="0"/>
              <a:t>‹#›</a:t>
            </a:fld>
            <a:endParaRPr lang="en-US"/>
          </a:p>
        </p:txBody>
      </p:sp>
    </p:spTree>
    <p:extLst>
      <p:ext uri="{BB962C8B-B14F-4D97-AF65-F5344CB8AC3E}">
        <p14:creationId xmlns:p14="http://schemas.microsoft.com/office/powerpoint/2010/main" val="2949982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Transition guides will direct you on how the transition is going to happen.  Announcements</a:t>
            </a:r>
            <a:r>
              <a:rPr lang="en-US" baseline="0" dirty="0" smtClean="0"/>
              <a:t> regarding the transition guides will be emailed and their will be articles in Connections and ES’ Work/Life newsletter.  In the latter part of May, employees will receive a welcome kit.  This will assist employees with setting up their accounts online with TIAA.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BEE50C4-033E-45DB-B51E-7AB70E3618F0}" type="slidenum">
              <a:rPr lang="en-US" smtClean="0"/>
              <a:t>3</a:t>
            </a:fld>
            <a:endParaRPr lang="en-US"/>
          </a:p>
        </p:txBody>
      </p:sp>
    </p:spTree>
    <p:extLst>
      <p:ext uri="{BB962C8B-B14F-4D97-AF65-F5344CB8AC3E}">
        <p14:creationId xmlns:p14="http://schemas.microsoft.com/office/powerpoint/2010/main" val="1196005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Attachment preview</a:t>
            </a:r>
          </a:p>
          <a:p>
            <a:r>
              <a:rPr lang="en-US" dirty="0" smtClean="0"/>
              <a:t>Easy way to view applicant attachments without clicking into or downloading them</a:t>
            </a:r>
          </a:p>
          <a:p>
            <a:endParaRPr lang="en-US" dirty="0"/>
          </a:p>
        </p:txBody>
      </p:sp>
      <p:sp>
        <p:nvSpPr>
          <p:cNvPr id="4" name="Slide Number Placeholder 3"/>
          <p:cNvSpPr>
            <a:spLocks noGrp="1"/>
          </p:cNvSpPr>
          <p:nvPr>
            <p:ph type="sldNum" sz="quarter" idx="10"/>
          </p:nvPr>
        </p:nvSpPr>
        <p:spPr/>
        <p:txBody>
          <a:bodyPr/>
          <a:lstStyle/>
          <a:p>
            <a:fld id="{ABEE50C4-033E-45DB-B51E-7AB70E3618F0}" type="slidenum">
              <a:rPr lang="en-US" smtClean="0"/>
              <a:t>26</a:t>
            </a:fld>
            <a:endParaRPr lang="en-US"/>
          </a:p>
        </p:txBody>
      </p:sp>
    </p:spTree>
    <p:extLst>
      <p:ext uri="{BB962C8B-B14F-4D97-AF65-F5344CB8AC3E}">
        <p14:creationId xmlns:p14="http://schemas.microsoft.com/office/powerpoint/2010/main" val="1202670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Campus specific templates:</a:t>
            </a:r>
            <a:br>
              <a:rPr lang="en-US" dirty="0" smtClean="0"/>
            </a:br>
            <a:r>
              <a:rPr lang="en-US" dirty="0" smtClean="0"/>
              <a:t>SA managed templates can be customized to campus and department.</a:t>
            </a:r>
          </a:p>
          <a:p>
            <a:r>
              <a:rPr lang="en-US" dirty="0" smtClean="0"/>
              <a:t>Templates can pull data from the candidate profile and/or requisition to make sending correspondence faster and easier.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BEE50C4-033E-45DB-B51E-7AB70E3618F0}" type="slidenum">
              <a:rPr lang="en-US" smtClean="0"/>
              <a:t>27</a:t>
            </a:fld>
            <a:endParaRPr lang="en-US"/>
          </a:p>
        </p:txBody>
      </p:sp>
    </p:spTree>
    <p:extLst>
      <p:ext uri="{BB962C8B-B14F-4D97-AF65-F5344CB8AC3E}">
        <p14:creationId xmlns:p14="http://schemas.microsoft.com/office/powerpoint/2010/main" val="2694486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Interview Scheduling</a:t>
            </a:r>
          </a:p>
          <a:p>
            <a:pPr lvl="1"/>
            <a:r>
              <a:rPr lang="en-US" dirty="0" smtClean="0"/>
              <a:t>Outlook integration creates ability to send Search Committee Members and POIs interview invitations that can be added directly to their Outlook calendars</a:t>
            </a:r>
          </a:p>
          <a:p>
            <a:r>
              <a:rPr lang="en-US" dirty="0" smtClean="0"/>
              <a:t>Invite candidates to interviews directly from CU Careers</a:t>
            </a:r>
          </a:p>
          <a:p>
            <a:endParaRPr lang="en-US" dirty="0"/>
          </a:p>
        </p:txBody>
      </p:sp>
      <p:sp>
        <p:nvSpPr>
          <p:cNvPr id="4" name="Slide Number Placeholder 3"/>
          <p:cNvSpPr>
            <a:spLocks noGrp="1"/>
          </p:cNvSpPr>
          <p:nvPr>
            <p:ph type="sldNum" sz="quarter" idx="10"/>
          </p:nvPr>
        </p:nvSpPr>
        <p:spPr/>
        <p:txBody>
          <a:bodyPr/>
          <a:lstStyle/>
          <a:p>
            <a:fld id="{ABEE50C4-033E-45DB-B51E-7AB70E3618F0}" type="slidenum">
              <a:rPr lang="en-US" smtClean="0"/>
              <a:t>28</a:t>
            </a:fld>
            <a:endParaRPr lang="en-US"/>
          </a:p>
        </p:txBody>
      </p:sp>
    </p:spTree>
    <p:extLst>
      <p:ext uri="{BB962C8B-B14F-4D97-AF65-F5344CB8AC3E}">
        <p14:creationId xmlns:p14="http://schemas.microsoft.com/office/powerpoint/2010/main" val="729575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Background check integration</a:t>
            </a:r>
          </a:p>
          <a:p>
            <a:pPr lvl="1"/>
            <a:r>
              <a:rPr lang="en-US" dirty="0" smtClean="0"/>
              <a:t>Background checks can be initiated and processed through CU Careers</a:t>
            </a:r>
          </a:p>
          <a:p>
            <a:r>
              <a:rPr lang="en-US" dirty="0" smtClean="0"/>
              <a:t>Background check completion dates will flow back to HCM</a:t>
            </a:r>
          </a:p>
          <a:p>
            <a:endParaRPr lang="en-US" dirty="0"/>
          </a:p>
        </p:txBody>
      </p:sp>
      <p:sp>
        <p:nvSpPr>
          <p:cNvPr id="4" name="Slide Number Placeholder 3"/>
          <p:cNvSpPr>
            <a:spLocks noGrp="1"/>
          </p:cNvSpPr>
          <p:nvPr>
            <p:ph type="sldNum" sz="quarter" idx="10"/>
          </p:nvPr>
        </p:nvSpPr>
        <p:spPr/>
        <p:txBody>
          <a:bodyPr/>
          <a:lstStyle/>
          <a:p>
            <a:fld id="{ABEE50C4-033E-45DB-B51E-7AB70E3618F0}" type="slidenum">
              <a:rPr lang="en-US" smtClean="0"/>
              <a:t>29</a:t>
            </a:fld>
            <a:endParaRPr lang="en-US"/>
          </a:p>
        </p:txBody>
      </p:sp>
    </p:spTree>
    <p:extLst>
      <p:ext uri="{BB962C8B-B14F-4D97-AF65-F5344CB8AC3E}">
        <p14:creationId xmlns:p14="http://schemas.microsoft.com/office/powerpoint/2010/main" val="4023136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Input required information</a:t>
            </a:r>
            <a:r>
              <a:rPr lang="en-US" baseline="0" dirty="0" smtClean="0"/>
              <a:t> even if they don’t do an e-offer so information feeds correctly into HCM</a:t>
            </a:r>
            <a:endParaRPr lang="en-US" dirty="0" smtClean="0"/>
          </a:p>
          <a:p>
            <a:pPr lvl="1"/>
            <a:r>
              <a:rPr lang="en-US" dirty="0" smtClean="0"/>
              <a:t>Campus and department specific templates are auto-populated with key job data to quickly generate an offer letter</a:t>
            </a:r>
          </a:p>
          <a:p>
            <a:r>
              <a:rPr lang="en-US" dirty="0" smtClean="0"/>
              <a:t>E-offer option now available allowing candidates to electronically sign offer letters</a:t>
            </a:r>
          </a:p>
          <a:p>
            <a:endParaRPr lang="en-US" dirty="0"/>
          </a:p>
        </p:txBody>
      </p:sp>
      <p:sp>
        <p:nvSpPr>
          <p:cNvPr id="4" name="Slide Number Placeholder 3"/>
          <p:cNvSpPr>
            <a:spLocks noGrp="1"/>
          </p:cNvSpPr>
          <p:nvPr>
            <p:ph type="sldNum" sz="quarter" idx="10"/>
          </p:nvPr>
        </p:nvSpPr>
        <p:spPr/>
        <p:txBody>
          <a:bodyPr/>
          <a:lstStyle/>
          <a:p>
            <a:fld id="{ABEE50C4-033E-45DB-B51E-7AB70E3618F0}" type="slidenum">
              <a:rPr lang="en-US" smtClean="0"/>
              <a:t>30</a:t>
            </a:fld>
            <a:endParaRPr lang="en-US"/>
          </a:p>
        </p:txBody>
      </p:sp>
    </p:spTree>
    <p:extLst>
      <p:ext uri="{BB962C8B-B14F-4D97-AF65-F5344CB8AC3E}">
        <p14:creationId xmlns:p14="http://schemas.microsoft.com/office/powerpoint/2010/main" val="1986412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E-offer option now available allowing candidates to electronically sign offer letters</a:t>
            </a:r>
          </a:p>
          <a:p>
            <a:endParaRPr lang="en-US" dirty="0"/>
          </a:p>
        </p:txBody>
      </p:sp>
      <p:sp>
        <p:nvSpPr>
          <p:cNvPr id="4" name="Slide Number Placeholder 3"/>
          <p:cNvSpPr>
            <a:spLocks noGrp="1"/>
          </p:cNvSpPr>
          <p:nvPr>
            <p:ph type="sldNum" sz="quarter" idx="10"/>
          </p:nvPr>
        </p:nvSpPr>
        <p:spPr/>
        <p:txBody>
          <a:bodyPr/>
          <a:lstStyle/>
          <a:p>
            <a:fld id="{ABEE50C4-033E-45DB-B51E-7AB70E3618F0}" type="slidenum">
              <a:rPr lang="en-US" smtClean="0"/>
              <a:t>31</a:t>
            </a:fld>
            <a:endParaRPr lang="en-US"/>
          </a:p>
        </p:txBody>
      </p:sp>
    </p:spTree>
    <p:extLst>
      <p:ext uri="{BB962C8B-B14F-4D97-AF65-F5344CB8AC3E}">
        <p14:creationId xmlns:p14="http://schemas.microsoft.com/office/powerpoint/2010/main" val="98042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Candidate experience</a:t>
            </a:r>
          </a:p>
          <a:p>
            <a:pPr lvl="1"/>
            <a:r>
              <a:rPr lang="en-US" dirty="0" smtClean="0"/>
              <a:t>The</a:t>
            </a:r>
            <a:r>
              <a:rPr lang="en-US" baseline="0" dirty="0" smtClean="0"/>
              <a:t> new candidate experience puts </a:t>
            </a:r>
            <a:r>
              <a:rPr lang="en-US" dirty="0" smtClean="0"/>
              <a:t>the control back into their hands. </a:t>
            </a:r>
          </a:p>
          <a:p>
            <a:pPr lvl="2"/>
            <a:r>
              <a:rPr lang="en-US" dirty="0" smtClean="0"/>
              <a:t>They now have the ability to modify their job submissions and application materials prior to the posting close date. </a:t>
            </a:r>
            <a:r>
              <a:rPr lang="en-US" b="1" dirty="0" smtClean="0"/>
              <a:t>This is instead of contacting </a:t>
            </a:r>
            <a:r>
              <a:rPr lang="en-US" b="1" dirty="0" err="1" smtClean="0"/>
              <a:t>JobsatCU</a:t>
            </a:r>
            <a:r>
              <a:rPr lang="en-US" b="1" dirty="0" smtClean="0"/>
              <a:t> Help.</a:t>
            </a:r>
            <a:endParaRPr lang="en-US" dirty="0" smtClean="0"/>
          </a:p>
          <a:p>
            <a:pPr lvl="1"/>
            <a:r>
              <a:rPr lang="en-US" dirty="0" smtClean="0"/>
              <a:t>Visible application progress map they can follow during the process.</a:t>
            </a:r>
          </a:p>
          <a:p>
            <a:r>
              <a:rPr lang="en-US" dirty="0" smtClean="0"/>
              <a:t>There is a separate  internal career site in addition to the external site.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BEE50C4-033E-45DB-B51E-7AB70E3618F0}" type="slidenum">
              <a:rPr lang="en-US" smtClean="0"/>
              <a:t>32</a:t>
            </a:fld>
            <a:endParaRPr lang="en-US"/>
          </a:p>
        </p:txBody>
      </p:sp>
    </p:spTree>
    <p:extLst>
      <p:ext uri="{BB962C8B-B14F-4D97-AF65-F5344CB8AC3E}">
        <p14:creationId xmlns:p14="http://schemas.microsoft.com/office/powerpoint/2010/main" val="2351162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Simplified candidate selection workflow</a:t>
            </a:r>
          </a:p>
          <a:p>
            <a:pPr lvl="1"/>
            <a:r>
              <a:rPr lang="en-US" dirty="0" smtClean="0"/>
              <a:t>Structured workflow helps simplify the selection process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Please note: </a:t>
            </a:r>
            <a:r>
              <a:rPr lang="en-US" sz="1200" kern="1200" dirty="0" smtClean="0">
                <a:solidFill>
                  <a:schemeClr val="tx1"/>
                </a:solidFill>
                <a:effectLst/>
                <a:latin typeface="+mn-lt"/>
                <a:ea typeface="+mn-ea"/>
                <a:cs typeface="+mn-cs"/>
              </a:rPr>
              <a:t>This is a sample workflow and that the campus HR is reviewing all processes.</a:t>
            </a:r>
            <a:endParaRPr lang="en-US"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ABEE50C4-033E-45DB-B51E-7AB70E3618F0}" type="slidenum">
              <a:rPr lang="en-US" smtClean="0"/>
              <a:t>33</a:t>
            </a:fld>
            <a:endParaRPr lang="en-US"/>
          </a:p>
        </p:txBody>
      </p:sp>
    </p:spTree>
    <p:extLst>
      <p:ext uri="{BB962C8B-B14F-4D97-AF65-F5344CB8AC3E}">
        <p14:creationId xmlns:p14="http://schemas.microsoft.com/office/powerpoint/2010/main" val="1469285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EE50C4-033E-45DB-B51E-7AB70E3618F0}" type="slidenum">
              <a:rPr lang="en-US" smtClean="0"/>
              <a:t>34</a:t>
            </a:fld>
            <a:endParaRPr lang="en-US"/>
          </a:p>
        </p:txBody>
      </p:sp>
    </p:spTree>
    <p:extLst>
      <p:ext uri="{BB962C8B-B14F-4D97-AF65-F5344CB8AC3E}">
        <p14:creationId xmlns:p14="http://schemas.microsoft.com/office/powerpoint/2010/main" val="879093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EE50C4-033E-45DB-B51E-7AB70E3618F0}" type="slidenum">
              <a:rPr lang="en-US" smtClean="0"/>
              <a:t>36</a:t>
            </a:fld>
            <a:endParaRPr lang="en-US"/>
          </a:p>
        </p:txBody>
      </p:sp>
    </p:spTree>
    <p:extLst>
      <p:ext uri="{BB962C8B-B14F-4D97-AF65-F5344CB8AC3E}">
        <p14:creationId xmlns:p14="http://schemas.microsoft.com/office/powerpoint/2010/main" val="3158060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Review your selections through the portal's Benefits Summary. It's located directly above the Benefits Enrollment link. To view your new elections, enter the effective date of your benefits enrollment (7-1-205) in the date field and press the "Go" button.  </a:t>
            </a:r>
            <a:br>
              <a:rPr lang="en-US" dirty="0" smtClean="0">
                <a:effectLst/>
              </a:rPr>
            </a:br>
            <a:r>
              <a:rPr lang="en-US" dirty="0" smtClean="0">
                <a:effectLst/>
              </a:rPr>
              <a:t>Watch your</a:t>
            </a:r>
            <a:r>
              <a:rPr lang="en-US" baseline="0" dirty="0" smtClean="0">
                <a:effectLst/>
              </a:rPr>
              <a:t> mail, there is going to be mailings based on what you enrolled in for the new year.  If employees have a prescription that is not on the new formulary, you can work on getting refills for your current medications, getting authorization now for 7-1.  Work with your physician and Anthem.  </a:t>
            </a:r>
            <a:br>
              <a:rPr lang="en-US" baseline="0" dirty="0" smtClean="0">
                <a:effectLst/>
              </a:rPr>
            </a:br>
            <a:r>
              <a:rPr lang="en-US" baseline="0" dirty="0" smtClean="0">
                <a:effectLst/>
              </a:rPr>
              <a:t>NEW HSA accounts will be set up.  </a:t>
            </a:r>
            <a:endParaRPr lang="en-US" dirty="0" smtClean="0"/>
          </a:p>
          <a:p>
            <a:endParaRPr lang="en-US" dirty="0"/>
          </a:p>
        </p:txBody>
      </p:sp>
      <p:sp>
        <p:nvSpPr>
          <p:cNvPr id="4" name="Slide Number Placeholder 3"/>
          <p:cNvSpPr>
            <a:spLocks noGrp="1"/>
          </p:cNvSpPr>
          <p:nvPr>
            <p:ph type="sldNum" sz="quarter" idx="10"/>
          </p:nvPr>
        </p:nvSpPr>
        <p:spPr/>
        <p:txBody>
          <a:bodyPr/>
          <a:lstStyle/>
          <a:p>
            <a:fld id="{ABEE50C4-033E-45DB-B51E-7AB70E3618F0}" type="slidenum">
              <a:rPr lang="en-US" smtClean="0"/>
              <a:t>5</a:t>
            </a:fld>
            <a:endParaRPr lang="en-US"/>
          </a:p>
        </p:txBody>
      </p:sp>
    </p:spTree>
    <p:extLst>
      <p:ext uri="{BB962C8B-B14F-4D97-AF65-F5344CB8AC3E}">
        <p14:creationId xmlns:p14="http://schemas.microsoft.com/office/powerpoint/2010/main" val="3400621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Answer:  No, you can be enrolled in any HSA qualified high deductible plan</a:t>
            </a:r>
            <a:endParaRPr lang="en-US" dirty="0"/>
          </a:p>
        </p:txBody>
      </p:sp>
      <p:sp>
        <p:nvSpPr>
          <p:cNvPr id="4" name="Slide Number Placeholder 3"/>
          <p:cNvSpPr>
            <a:spLocks noGrp="1"/>
          </p:cNvSpPr>
          <p:nvPr>
            <p:ph type="sldNum" sz="quarter" idx="10"/>
          </p:nvPr>
        </p:nvSpPr>
        <p:spPr/>
        <p:txBody>
          <a:bodyPr/>
          <a:lstStyle/>
          <a:p>
            <a:fld id="{ABEE50C4-033E-45DB-B51E-7AB70E3618F0}" type="slidenum">
              <a:rPr lang="en-US" smtClean="0"/>
              <a:t>6</a:t>
            </a:fld>
            <a:endParaRPr lang="en-US"/>
          </a:p>
        </p:txBody>
      </p:sp>
    </p:spTree>
    <p:extLst>
      <p:ext uri="{BB962C8B-B14F-4D97-AF65-F5344CB8AC3E}">
        <p14:creationId xmlns:p14="http://schemas.microsoft.com/office/powerpoint/2010/main" val="1043456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New employees can now do this prior to their start date</a:t>
            </a:r>
            <a:endParaRPr lang="en-US" dirty="0" smtClean="0"/>
          </a:p>
          <a:p>
            <a:endParaRPr lang="en-US" dirty="0"/>
          </a:p>
        </p:txBody>
      </p:sp>
      <p:sp>
        <p:nvSpPr>
          <p:cNvPr id="4" name="Slide Number Placeholder 3"/>
          <p:cNvSpPr>
            <a:spLocks noGrp="1"/>
          </p:cNvSpPr>
          <p:nvPr>
            <p:ph type="sldNum" sz="quarter" idx="10"/>
          </p:nvPr>
        </p:nvSpPr>
        <p:spPr/>
        <p:txBody>
          <a:bodyPr/>
          <a:lstStyle/>
          <a:p>
            <a:fld id="{ABEE50C4-033E-45DB-B51E-7AB70E3618F0}" type="slidenum">
              <a:rPr lang="en-US" smtClean="0"/>
              <a:t>11</a:t>
            </a:fld>
            <a:endParaRPr lang="en-US"/>
          </a:p>
        </p:txBody>
      </p:sp>
    </p:spTree>
    <p:extLst>
      <p:ext uri="{BB962C8B-B14F-4D97-AF65-F5344CB8AC3E}">
        <p14:creationId xmlns:p14="http://schemas.microsoft.com/office/powerpoint/2010/main" val="350727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EE50C4-033E-45DB-B51E-7AB70E3618F0}" type="slidenum">
              <a:rPr lang="en-US" smtClean="0"/>
              <a:t>13</a:t>
            </a:fld>
            <a:endParaRPr lang="en-US"/>
          </a:p>
        </p:txBody>
      </p:sp>
    </p:spTree>
    <p:extLst>
      <p:ext uri="{BB962C8B-B14F-4D97-AF65-F5344CB8AC3E}">
        <p14:creationId xmlns:p14="http://schemas.microsoft.com/office/powerpoint/2010/main" val="3934078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EE50C4-033E-45DB-B51E-7AB70E3618F0}" type="slidenum">
              <a:rPr lang="en-US" smtClean="0"/>
              <a:t>14</a:t>
            </a:fld>
            <a:endParaRPr lang="en-US"/>
          </a:p>
        </p:txBody>
      </p:sp>
    </p:spTree>
    <p:extLst>
      <p:ext uri="{BB962C8B-B14F-4D97-AF65-F5344CB8AC3E}">
        <p14:creationId xmlns:p14="http://schemas.microsoft.com/office/powerpoint/2010/main" val="3934078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EE50C4-033E-45DB-B51E-7AB70E3618F0}" type="slidenum">
              <a:rPr lang="en-US" smtClean="0"/>
              <a:t>18</a:t>
            </a:fld>
            <a:endParaRPr lang="en-US"/>
          </a:p>
        </p:txBody>
      </p:sp>
    </p:spTree>
    <p:extLst>
      <p:ext uri="{BB962C8B-B14F-4D97-AF65-F5344CB8AC3E}">
        <p14:creationId xmlns:p14="http://schemas.microsoft.com/office/powerpoint/2010/main" val="251295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EE50C4-033E-45DB-B51E-7AB70E3618F0}" type="slidenum">
              <a:rPr lang="en-US" smtClean="0"/>
              <a:t>21</a:t>
            </a:fld>
            <a:endParaRPr lang="en-US"/>
          </a:p>
        </p:txBody>
      </p:sp>
    </p:spTree>
    <p:extLst>
      <p:ext uri="{BB962C8B-B14F-4D97-AF65-F5344CB8AC3E}">
        <p14:creationId xmlns:p14="http://schemas.microsoft.com/office/powerpoint/2010/main" val="2934836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EE50C4-033E-45DB-B51E-7AB70E3618F0}" type="slidenum">
              <a:rPr lang="en-US" smtClean="0"/>
              <a:t>24</a:t>
            </a:fld>
            <a:endParaRPr lang="en-US"/>
          </a:p>
        </p:txBody>
      </p:sp>
    </p:spTree>
    <p:extLst>
      <p:ext uri="{BB962C8B-B14F-4D97-AF65-F5344CB8AC3E}">
        <p14:creationId xmlns:p14="http://schemas.microsoft.com/office/powerpoint/2010/main" val="191324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23CAAA-16FE-7140-A693-CF4E2EC2BEFB}" type="datetimeFigureOut">
              <a:rPr lang="en-US" smtClean="0"/>
              <a:t>5/22/2015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C323E-C63F-E049-8F4E-DAFC759238C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23CAAA-16FE-7140-A693-CF4E2EC2BEFB}" type="datetimeFigureOut">
              <a:rPr lang="en-US" smtClean="0"/>
              <a:t>5/22/2015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C323E-C63F-E049-8F4E-DAFC759238C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23CAAA-16FE-7140-A693-CF4E2EC2BEFB}" type="datetimeFigureOut">
              <a:rPr lang="en-US" smtClean="0"/>
              <a:t>5/22/2015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C323E-C63F-E049-8F4E-DAFC759238C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23CAAA-16FE-7140-A693-CF4E2EC2BEFB}" type="datetimeFigureOut">
              <a:rPr lang="en-US" smtClean="0"/>
              <a:t>5/22/2015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C323E-C63F-E049-8F4E-DAFC759238C1}" type="slidenum">
              <a:rPr lang="en-US" smtClean="0"/>
              <a:t>‹#›</a:t>
            </a:fld>
            <a:endParaRPr lang="en-US"/>
          </a:p>
        </p:txBody>
      </p:sp>
    </p:spTree>
    <p:extLst>
      <p:ext uri="{BB962C8B-B14F-4D97-AF65-F5344CB8AC3E}">
        <p14:creationId xmlns:p14="http://schemas.microsoft.com/office/powerpoint/2010/main" val="4123909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23CAAA-16FE-7140-A693-CF4E2EC2BEFB}" type="datetimeFigureOut">
              <a:rPr lang="en-US" smtClean="0"/>
              <a:t>5/22/2015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C323E-C63F-E049-8F4E-DAFC759238C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23CAAA-16FE-7140-A693-CF4E2EC2BEFB}" type="datetimeFigureOut">
              <a:rPr lang="en-US" smtClean="0"/>
              <a:t>5/22/2015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C323E-C63F-E049-8F4E-DAFC759238C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23CAAA-16FE-7140-A693-CF4E2EC2BEFB}" type="datetimeFigureOut">
              <a:rPr lang="en-US" smtClean="0"/>
              <a:t>5/22/2015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5C323E-C63F-E049-8F4E-DAFC759238C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23CAAA-16FE-7140-A693-CF4E2EC2BEFB}" type="datetimeFigureOut">
              <a:rPr lang="en-US" smtClean="0"/>
              <a:t>5/22/2015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5C323E-C63F-E049-8F4E-DAFC759238C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23CAAA-16FE-7140-A693-CF4E2EC2BEFB}" type="datetimeFigureOut">
              <a:rPr lang="en-US" smtClean="0"/>
              <a:t>5/22/2015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5C323E-C63F-E049-8F4E-DAFC759238C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23CAAA-16FE-7140-A693-CF4E2EC2BEFB}" type="datetimeFigureOut">
              <a:rPr lang="en-US" smtClean="0"/>
              <a:t>5/22/2015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5C323E-C63F-E049-8F4E-DAFC759238C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23CAAA-16FE-7140-A693-CF4E2EC2BEFB}" type="datetimeFigureOut">
              <a:rPr lang="en-US" smtClean="0"/>
              <a:t>5/22/2015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5C323E-C63F-E049-8F4E-DAFC759238C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23CAAA-16FE-7140-A693-CF4E2EC2BEFB}" type="datetimeFigureOut">
              <a:rPr lang="en-US" smtClean="0"/>
              <a:t>5/22/2015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5C323E-C63F-E049-8F4E-DAFC759238C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23CAAA-16FE-7140-A693-CF4E2EC2BEFB}" type="datetimeFigureOut">
              <a:rPr lang="en-US" smtClean="0"/>
              <a:t>5/22/2015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5C323E-C63F-E049-8F4E-DAFC759238C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6.emf"/><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Layout" Target="../slideLayouts/slideLayout12.xml"/><Relationship Id="rId4"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7.emf"/><Relationship Id="rId2" Type="http://schemas.openxmlformats.org/officeDocument/2006/relationships/tags" Target="../tags/tag10.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slideLayout" Target="../slideLayouts/slideLayout12.xml"/><Relationship Id="rId4"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tags" Target="../tags/tag14.xml"/><Relationship Id="rId7" Type="http://schemas.openxmlformats.org/officeDocument/2006/relationships/oleObject" Target="../embeddings/oleObject5.bin"/><Relationship Id="rId2" Type="http://schemas.openxmlformats.org/officeDocument/2006/relationships/tags" Target="../tags/tag13.xml"/><Relationship Id="rId1" Type="http://schemas.openxmlformats.org/officeDocument/2006/relationships/vmlDrawing" Target="../drawings/vmlDrawing5.vml"/><Relationship Id="rId6" Type="http://schemas.openxmlformats.org/officeDocument/2006/relationships/notesSlide" Target="../notesSlides/notesSlide9.xml"/><Relationship Id="rId5" Type="http://schemas.openxmlformats.org/officeDocument/2006/relationships/slideLayout" Target="../slideLayouts/slideLayout12.xml"/><Relationship Id="rId4" Type="http://schemas.openxmlformats.org/officeDocument/2006/relationships/tags" Target="../tags/tag15.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hyperlink" Target="http://www.cu.edu/nesteg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34.emf"/><Relationship Id="rId2" Type="http://schemas.openxmlformats.org/officeDocument/2006/relationships/tags" Target="../tags/tag16.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slideLayout" Target="../slideLayouts/slideLayout12.xml"/><Relationship Id="rId4" Type="http://schemas.openxmlformats.org/officeDocument/2006/relationships/tags" Target="../tags/tag18.xml"/></Relationships>
</file>

<file path=ppt/slides/_rels/slide36.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tags" Target="../tags/tag20.xml"/><Relationship Id="rId7" Type="http://schemas.openxmlformats.org/officeDocument/2006/relationships/oleObject" Target="../embeddings/oleObject7.bin"/><Relationship Id="rId2" Type="http://schemas.openxmlformats.org/officeDocument/2006/relationships/tags" Target="../tags/tag19.xml"/><Relationship Id="rId1" Type="http://schemas.openxmlformats.org/officeDocument/2006/relationships/vmlDrawing" Target="../drawings/vmlDrawing7.vml"/><Relationship Id="rId6" Type="http://schemas.openxmlformats.org/officeDocument/2006/relationships/notesSlide" Target="../notesSlides/notesSlide19.xml"/><Relationship Id="rId5" Type="http://schemas.openxmlformats.org/officeDocument/2006/relationships/slideLayout" Target="../slideLayouts/slideLayout12.xml"/><Relationship Id="rId4" Type="http://schemas.openxmlformats.org/officeDocument/2006/relationships/tags" Target="../tags/tag21.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4.e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Layout" Target="../slideLayouts/slideLayout12.xml"/><Relationship Id="rId4"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5.emf"/><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3.xml"/><Relationship Id="rId4"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685800" y="5980113"/>
            <a:ext cx="2714625" cy="700087"/>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9269"/>
            <a:ext cx="9144000" cy="478414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143000"/>
          </a:xfrm>
        </p:spPr>
        <p:txBody>
          <a:bodyPr/>
          <a:lstStyle/>
          <a:p>
            <a:r>
              <a:rPr lang="en-US" dirty="0">
                <a:latin typeface="Arial" panose="020B0604020202020204" pitchFamily="34" charset="0"/>
                <a:cs typeface="Arial" panose="020B0604020202020204" pitchFamily="34" charset="0"/>
              </a:rPr>
              <a:t>Wh</a:t>
            </a:r>
            <a:r>
              <a:rPr lang="en-US" dirty="0"/>
              <a:t>at does PPACA stand for? </a:t>
            </a:r>
          </a:p>
        </p:txBody>
      </p:sp>
      <p:sp>
        <p:nvSpPr>
          <p:cNvPr id="3" name="TPAnswers"/>
          <p:cNvSpPr>
            <a:spLocks noGrp="1"/>
          </p:cNvSpPr>
          <p:nvPr>
            <p:ph type="body" idx="1"/>
            <p:custDataLst>
              <p:tags r:id="rId3"/>
            </p:custDataLst>
          </p:nvPr>
        </p:nvSpPr>
        <p:spPr>
          <a:xfrm>
            <a:off x="457200" y="1600200"/>
            <a:ext cx="4114800" cy="4525963"/>
          </a:xfrm>
        </p:spPr>
        <p:txBody>
          <a:bodyPr>
            <a:normAutofit fontScale="92500" lnSpcReduction="10000"/>
          </a:bodyPr>
          <a:lstStyle/>
          <a:p>
            <a:pPr marL="514350" indent="-514350">
              <a:buFont typeface="Arial"/>
              <a:buAutoNum type="alphaUcPeriod"/>
            </a:pPr>
            <a:r>
              <a:rPr lang="en-US" dirty="0" smtClean="0"/>
              <a:t>Patient Pay After Care Act</a:t>
            </a:r>
          </a:p>
          <a:p>
            <a:pPr marL="514350" indent="-514350">
              <a:buFont typeface="Arial"/>
              <a:buAutoNum type="alphaUcPeriod"/>
            </a:pPr>
            <a:r>
              <a:rPr lang="en-US" dirty="0" smtClean="0"/>
              <a:t>People Pay Accounting Costs Again</a:t>
            </a:r>
          </a:p>
          <a:p>
            <a:pPr marL="514350" indent="-514350">
              <a:buFont typeface="Arial"/>
              <a:buAutoNum type="alphaUcPeriod"/>
            </a:pPr>
            <a:r>
              <a:rPr lang="en-US" dirty="0" smtClean="0"/>
              <a:t>Patient Protection and Affordable Care Act</a:t>
            </a:r>
          </a:p>
          <a:p>
            <a:pPr marL="514350" indent="-514350">
              <a:buFont typeface="Arial"/>
              <a:buAutoNum type="alphaUcPeriod"/>
            </a:pPr>
            <a:r>
              <a:rPr lang="en-US" dirty="0" smtClean="0"/>
              <a:t>Picky Patient Affordable Can Act</a:t>
            </a:r>
            <a:endParaRPr lang="en-US"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1134218505"/>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4134" name="Chart" r:id="rId6" imgW="4571989" imgH="5143584" progId="MSGraph.Chart.8">
                  <p:embed followColorScheme="full"/>
                </p:oleObj>
              </mc:Choice>
              <mc:Fallback>
                <p:oleObj name="Chart" r:id="rId6" imgW="4571989" imgH="5143584" progId="MSGraph.Chart.8">
                  <p:embed followColorScheme="full"/>
                  <p:pic>
                    <p:nvPicPr>
                      <p:cNvPr id="0" name=""/>
                      <p:cNvPicPr/>
                      <p:nvPr/>
                    </p:nvPicPr>
                    <p:blipFill>
                      <a:blip r:embed="rId7"/>
                      <a:stretch>
                        <a:fillRect/>
                      </a:stretch>
                    </p:blipFill>
                    <p:spPr>
                      <a:xfrm>
                        <a:off x="45085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732901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panose="020B0604020202020204" pitchFamily="34" charset="0"/>
                <a:cs typeface="Arial" panose="020B0604020202020204" pitchFamily="34" charset="0"/>
              </a:rPr>
              <a:t>Payroll updates</a:t>
            </a:r>
            <a:endParaRPr lang="en-US" dirty="0">
              <a:latin typeface="HelveticaNeueLT Std" pitchFamily="34" charset="0"/>
            </a:endParaRPr>
          </a:p>
        </p:txBody>
      </p:sp>
      <p:sp>
        <p:nvSpPr>
          <p:cNvPr id="3" name="Content Placeholder 2"/>
          <p:cNvSpPr>
            <a:spLocks noGrp="1"/>
          </p:cNvSpPr>
          <p:nvPr>
            <p:ph idx="1"/>
          </p:nvPr>
        </p:nvSpPr>
        <p:spPr>
          <a:xfrm>
            <a:off x="457200" y="1489838"/>
            <a:ext cx="8229600" cy="4291837"/>
          </a:xfrm>
        </p:spPr>
        <p:txBody>
          <a:bodyPr>
            <a:normAutofit/>
          </a:bodyPr>
          <a:lstStyle/>
          <a:p>
            <a:r>
              <a:rPr lang="en-US" dirty="0">
                <a:latin typeface="Arial" panose="020B0604020202020204" pitchFamily="34" charset="0"/>
                <a:cs typeface="Arial" panose="020B0604020202020204" pitchFamily="34" charset="0"/>
              </a:rPr>
              <a:t>Students moving?  </a:t>
            </a:r>
            <a:endParaRPr lang="en-US" dirty="0" smtClean="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dirty="0" smtClean="0">
                <a:latin typeface="Arial" panose="020B0604020202020204" pitchFamily="34" charset="0"/>
                <a:cs typeface="Arial" panose="020B0604020202020204" pitchFamily="34" charset="0"/>
              </a:rPr>
              <a:t>Update </a:t>
            </a:r>
            <a:r>
              <a:rPr lang="en-US" dirty="0">
                <a:latin typeface="Arial" panose="020B0604020202020204" pitchFamily="34" charset="0"/>
                <a:cs typeface="Arial" panose="020B0604020202020204" pitchFamily="34" charset="0"/>
              </a:rPr>
              <a:t>addresses </a:t>
            </a:r>
            <a:r>
              <a:rPr lang="en-US" dirty="0" smtClean="0">
                <a:latin typeface="Arial" panose="020B0604020202020204" pitchFamily="34" charset="0"/>
                <a:cs typeface="Arial" panose="020B0604020202020204" pitchFamily="34" charset="0"/>
              </a:rPr>
              <a:t>in </a:t>
            </a:r>
            <a:r>
              <a:rPr lang="en-US" dirty="0">
                <a:latin typeface="Arial" panose="020B0604020202020204" pitchFamily="34" charset="0"/>
                <a:cs typeface="Arial" panose="020B0604020202020204" pitchFamily="34" charset="0"/>
              </a:rPr>
              <a:t>the </a:t>
            </a:r>
            <a:r>
              <a:rPr lang="en-US" dirty="0" smtClean="0">
                <a:latin typeface="Arial" panose="020B0604020202020204" pitchFamily="34" charset="0"/>
                <a:cs typeface="Arial" panose="020B0604020202020204" pitchFamily="34" charset="0"/>
              </a:rPr>
              <a:t>portal</a:t>
            </a:r>
          </a:p>
          <a:p>
            <a:r>
              <a:rPr lang="en-US" dirty="0" smtClean="0">
                <a:latin typeface="Arial" panose="020B0604020202020204" pitchFamily="34" charset="0"/>
                <a:cs typeface="Arial" panose="020B0604020202020204" pitchFamily="34" charset="0"/>
              </a:rPr>
              <a:t>Enroll </a:t>
            </a:r>
            <a:r>
              <a:rPr lang="en-US" dirty="0">
                <a:latin typeface="Arial" panose="020B0604020202020204" pitchFamily="34" charset="0"/>
                <a:cs typeface="Arial" panose="020B0604020202020204" pitchFamily="34" charset="0"/>
              </a:rPr>
              <a:t>and/or update your </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direct </a:t>
            </a:r>
            <a:r>
              <a:rPr lang="en-US" dirty="0">
                <a:latin typeface="Arial" panose="020B0604020202020204" pitchFamily="34" charset="0"/>
                <a:cs typeface="Arial" panose="020B0604020202020204" pitchFamily="34" charset="0"/>
              </a:rPr>
              <a:t>deposit and/or W-4 </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information in </a:t>
            </a:r>
            <a:r>
              <a:rPr lang="en-US" dirty="0">
                <a:latin typeface="Arial" panose="020B0604020202020204" pitchFamily="34" charset="0"/>
                <a:cs typeface="Arial" panose="020B0604020202020204" pitchFamily="34" charset="0"/>
              </a:rPr>
              <a:t>the </a:t>
            </a:r>
            <a:r>
              <a:rPr lang="en-US" dirty="0" smtClean="0">
                <a:latin typeface="Arial" panose="020B0604020202020204" pitchFamily="34" charset="0"/>
                <a:cs typeface="Arial" panose="020B0604020202020204" pitchFamily="34" charset="0"/>
              </a:rPr>
              <a:t>portal.</a:t>
            </a:r>
          </a:p>
          <a:p>
            <a:r>
              <a:rPr lang="en-US" dirty="0">
                <a:latin typeface="Arial" panose="020B0604020202020204" pitchFamily="34" charset="0"/>
                <a:cs typeface="Arial" panose="020B0604020202020204" pitchFamily="34" charset="0"/>
              </a:rPr>
              <a:t>P</a:t>
            </a:r>
            <a:r>
              <a:rPr lang="en-US" dirty="0" smtClean="0">
                <a:latin typeface="Arial" panose="020B0604020202020204" pitchFamily="34" charset="0"/>
                <a:cs typeface="Arial" panose="020B0604020202020204" pitchFamily="34" charset="0"/>
              </a:rPr>
              <a:t>re-hires </a:t>
            </a:r>
            <a:r>
              <a:rPr lang="en-US" dirty="0">
                <a:latin typeface="Arial" panose="020B0604020202020204" pitchFamily="34" charset="0"/>
                <a:cs typeface="Arial" panose="020B0604020202020204" pitchFamily="34" charset="0"/>
              </a:rPr>
              <a:t>and future dated hires can take care of initial employment paperwork in </a:t>
            </a:r>
            <a:r>
              <a:rPr lang="en-US" dirty="0" smtClean="0">
                <a:latin typeface="Arial" panose="020B0604020202020204" pitchFamily="34" charset="0"/>
                <a:cs typeface="Arial" panose="020B0604020202020204" pitchFamily="34" charset="0"/>
              </a:rPr>
              <a:t>the portal </a:t>
            </a:r>
            <a:r>
              <a:rPr lang="en-US" dirty="0">
                <a:latin typeface="Arial" panose="020B0604020202020204" pitchFamily="34" charset="0"/>
                <a:cs typeface="Arial" panose="020B0604020202020204" pitchFamily="34" charset="0"/>
              </a:rPr>
              <a:t>before their first day on the job. </a:t>
            </a:r>
            <a:endParaRPr lang="en-US" dirty="0" smtClean="0">
              <a:latin typeface="Arial" panose="020B0604020202020204" pitchFamily="34" charset="0"/>
              <a:cs typeface="Arial" panose="020B0604020202020204" pitchFamily="34" charset="0"/>
            </a:endParaRPr>
          </a:p>
        </p:txBody>
      </p:sp>
      <p:cxnSp>
        <p:nvCxnSpPr>
          <p:cNvPr id="6" name="Straight Connector 5"/>
          <p:cNvCxnSpPr/>
          <p:nvPr/>
        </p:nvCxnSpPr>
        <p:spPr>
          <a:xfrm>
            <a:off x="478783" y="5898725"/>
            <a:ext cx="8224502" cy="1588"/>
          </a:xfrm>
          <a:prstGeom prst="line">
            <a:avLst/>
          </a:prstGeom>
          <a:ln w="127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25" y="5979492"/>
            <a:ext cx="2714626" cy="70137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0703" y="1489838"/>
            <a:ext cx="1892582" cy="1892582"/>
          </a:xfrm>
          <a:prstGeom prst="rect">
            <a:avLst/>
          </a:prstGeom>
        </p:spPr>
      </p:pic>
    </p:spTree>
    <p:extLst>
      <p:ext uri="{BB962C8B-B14F-4D97-AF65-F5344CB8AC3E}">
        <p14:creationId xmlns:p14="http://schemas.microsoft.com/office/powerpoint/2010/main" val="2069574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143000"/>
          </a:xfrm>
        </p:spPr>
        <p:txBody>
          <a:bodyPr>
            <a:normAutofit fontScale="90000"/>
          </a:bodyPr>
          <a:lstStyle/>
          <a:p>
            <a:r>
              <a:rPr lang="en-US" dirty="0" smtClean="0">
                <a:latin typeface="Arial" panose="020B0604020202020204" pitchFamily="34" charset="0"/>
                <a:cs typeface="Arial" panose="020B0604020202020204" pitchFamily="34" charset="0"/>
              </a:rPr>
              <a:t>What was the first Federal Minimum Wage? </a:t>
            </a:r>
            <a:endParaRPr lang="en-US" dirty="0">
              <a:latin typeface="Arial" panose="020B0604020202020204" pitchFamily="34" charset="0"/>
              <a:cs typeface="Arial" panose="020B0604020202020204" pitchFamily="34" charset="0"/>
            </a:endParaRPr>
          </a:p>
        </p:txBody>
      </p:sp>
      <p:sp>
        <p:nvSpPr>
          <p:cNvPr id="3" name="TPAnswers"/>
          <p:cNvSpPr>
            <a:spLocks noGrp="1"/>
          </p:cNvSpPr>
          <p:nvPr>
            <p:ph type="body" idx="1"/>
            <p:custDataLst>
              <p:tags r:id="rId3"/>
            </p:custDataLst>
          </p:nvPr>
        </p:nvSpPr>
        <p:spPr>
          <a:xfrm>
            <a:off x="457200" y="1600200"/>
            <a:ext cx="4114800" cy="4525963"/>
          </a:xfrm>
        </p:spPr>
        <p:txBody>
          <a:bodyPr/>
          <a:lstStyle/>
          <a:p>
            <a:pPr marL="514350" indent="-514350">
              <a:buFont typeface="Arial"/>
              <a:buAutoNum type="alphaUcPeriod"/>
            </a:pPr>
            <a:r>
              <a:rPr lang="en-US" dirty="0" smtClean="0"/>
              <a:t>25 cents</a:t>
            </a:r>
          </a:p>
          <a:p>
            <a:pPr marL="514350" indent="-514350">
              <a:buFont typeface="Arial"/>
              <a:buAutoNum type="alphaUcPeriod"/>
            </a:pPr>
            <a:r>
              <a:rPr lang="en-US" dirty="0" smtClean="0"/>
              <a:t>83 cents</a:t>
            </a:r>
          </a:p>
          <a:p>
            <a:pPr marL="514350" indent="-514350">
              <a:buFont typeface="Arial"/>
              <a:buAutoNum type="alphaUcPeriod"/>
            </a:pPr>
            <a:r>
              <a:rPr lang="en-US" dirty="0" smtClean="0"/>
              <a:t>53 cents</a:t>
            </a:r>
          </a:p>
          <a:p>
            <a:pPr marL="514350" indent="-514350">
              <a:buFont typeface="Arial"/>
              <a:buAutoNum type="alphaUcPeriod"/>
            </a:pPr>
            <a:r>
              <a:rPr lang="en-US" dirty="0" smtClean="0"/>
              <a:t>$1.02</a:t>
            </a:r>
            <a:endParaRPr lang="en-US"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555880755"/>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5155" name="Chart" r:id="rId6" imgW="4571989" imgH="5143584" progId="MSGraph.Chart.8">
                  <p:embed followColorScheme="full"/>
                </p:oleObj>
              </mc:Choice>
              <mc:Fallback>
                <p:oleObj name="Chart" r:id="rId6" imgW="4571989" imgH="5143584" progId="MSGraph.Chart.8">
                  <p:embed followColorScheme="full"/>
                  <p:pic>
                    <p:nvPicPr>
                      <p:cNvPr id="0" name=""/>
                      <p:cNvPicPr/>
                      <p:nvPr/>
                    </p:nvPicPr>
                    <p:blipFill>
                      <a:blip r:embed="rId7"/>
                      <a:stretch>
                        <a:fillRect/>
                      </a:stretch>
                    </p:blipFill>
                    <p:spPr>
                      <a:xfrm>
                        <a:off x="45085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628995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Leave Sweep Reports</a:t>
            </a:r>
          </a:p>
        </p:txBody>
      </p:sp>
      <p:sp>
        <p:nvSpPr>
          <p:cNvPr id="3" name="Content Placeholder 2"/>
          <p:cNvSpPr>
            <a:spLocks noGrp="1"/>
          </p:cNvSpPr>
          <p:nvPr>
            <p:ph idx="1"/>
          </p:nvPr>
        </p:nvSpPr>
        <p:spPr>
          <a:xfrm>
            <a:off x="457200" y="1600200"/>
            <a:ext cx="8229600" cy="4181475"/>
          </a:xfrm>
        </p:spPr>
        <p:txBody>
          <a:bodyPr>
            <a:noAutofit/>
          </a:bodyPr>
          <a:lstStyle/>
          <a:p>
            <a:r>
              <a:rPr lang="en-US" sz="2800" dirty="0">
                <a:latin typeface="Arial" panose="020B0604020202020204" pitchFamily="34" charset="0"/>
                <a:cs typeface="Arial" panose="020B0604020202020204" pitchFamily="34" charset="0"/>
              </a:rPr>
              <a:t>Leave sweep reports help you identify </a:t>
            </a: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employees </a:t>
            </a:r>
            <a:r>
              <a:rPr lang="en-US" sz="2800" dirty="0">
                <a:latin typeface="Arial" panose="020B0604020202020204" pitchFamily="34" charset="0"/>
                <a:cs typeface="Arial" panose="020B0604020202020204" pitchFamily="34" charset="0"/>
              </a:rPr>
              <a:t>on your team who have </a:t>
            </a: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exceeded </a:t>
            </a:r>
            <a:r>
              <a:rPr lang="en-US" sz="2800" dirty="0">
                <a:latin typeface="Arial" panose="020B0604020202020204" pitchFamily="34" charset="0"/>
                <a:cs typeface="Arial" panose="020B0604020202020204" pitchFamily="34" charset="0"/>
              </a:rPr>
              <a:t>or are nearing </a:t>
            </a: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CU’s limit </a:t>
            </a:r>
            <a:r>
              <a:rPr lang="en-US" sz="2800" dirty="0">
                <a:latin typeface="Arial" panose="020B0604020202020204" pitchFamily="34" charset="0"/>
                <a:cs typeface="Arial" panose="020B0604020202020204" pitchFamily="34" charset="0"/>
              </a:rPr>
              <a:t>on accruing </a:t>
            </a:r>
            <a:r>
              <a:rPr lang="en-US" sz="2800" dirty="0" smtClean="0">
                <a:latin typeface="Arial" panose="020B0604020202020204" pitchFamily="34" charset="0"/>
                <a:cs typeface="Arial" panose="020B0604020202020204" pitchFamily="34" charset="0"/>
              </a:rPr>
              <a:t>vacation.</a:t>
            </a:r>
          </a:p>
          <a:p>
            <a:pPr marL="0" indent="0">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Use these reports to either correct leave report errors in HRMS, or notify affected employees of their leave status, and urge them to use or donate their time (if allowed) before June 30, </a:t>
            </a:r>
            <a:r>
              <a:rPr lang="en-US" sz="2800" dirty="0" smtClean="0">
                <a:latin typeface="Arial" panose="020B0604020202020204" pitchFamily="34" charset="0"/>
                <a:cs typeface="Arial" panose="020B0604020202020204" pitchFamily="34" charset="0"/>
              </a:rPr>
              <a:t>2015.</a:t>
            </a:r>
            <a:endParaRPr lang="en-US" sz="2800" dirty="0">
              <a:latin typeface="Arial" panose="020B0604020202020204" pitchFamily="34" charset="0"/>
              <a:cs typeface="Arial" panose="020B0604020202020204" pitchFamily="34" charset="0"/>
            </a:endParaRPr>
          </a:p>
        </p:txBody>
      </p:sp>
      <p:cxnSp>
        <p:nvCxnSpPr>
          <p:cNvPr id="6" name="Straight Connector 5"/>
          <p:cNvCxnSpPr/>
          <p:nvPr/>
        </p:nvCxnSpPr>
        <p:spPr>
          <a:xfrm>
            <a:off x="478783" y="5898725"/>
            <a:ext cx="8224502" cy="1588"/>
          </a:xfrm>
          <a:prstGeom prst="line">
            <a:avLst/>
          </a:prstGeom>
          <a:ln w="127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25" y="5979492"/>
            <a:ext cx="2714626" cy="70137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6477" y="1584434"/>
            <a:ext cx="1955644" cy="1955644"/>
          </a:xfrm>
          <a:prstGeom prst="rect">
            <a:avLst/>
          </a:prstGeom>
        </p:spPr>
      </p:pic>
    </p:spTree>
    <p:extLst>
      <p:ext uri="{BB962C8B-B14F-4D97-AF65-F5344CB8AC3E}">
        <p14:creationId xmlns:p14="http://schemas.microsoft.com/office/powerpoint/2010/main" val="2214102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Leave Sweep Reports</a:t>
            </a:r>
          </a:p>
        </p:txBody>
      </p:sp>
      <p:sp>
        <p:nvSpPr>
          <p:cNvPr id="3" name="Content Placeholder 2"/>
          <p:cNvSpPr>
            <a:spLocks noGrp="1"/>
          </p:cNvSpPr>
          <p:nvPr>
            <p:ph idx="1"/>
          </p:nvPr>
        </p:nvSpPr>
        <p:spPr>
          <a:xfrm>
            <a:off x="457200" y="1600200"/>
            <a:ext cx="8229600" cy="4181475"/>
          </a:xfrm>
        </p:spPr>
        <p:txBody>
          <a:bodyPr>
            <a:noAutofit/>
          </a:bodyPr>
          <a:lstStyle/>
          <a:p>
            <a:pPr marL="0" indent="0">
              <a:buNone/>
            </a:pPr>
            <a:r>
              <a:rPr lang="en-US" sz="2800" b="1" dirty="0" smtClean="0">
                <a:latin typeface="Arial" panose="020B0604020202020204" pitchFamily="34" charset="0"/>
                <a:cs typeface="Arial" panose="020B0604020202020204" pitchFamily="34" charset="0"/>
              </a:rPr>
              <a:t>When will you receive reports?</a:t>
            </a:r>
          </a:p>
          <a:p>
            <a:pPr lvl="1">
              <a:buFont typeface="Courier New" panose="02070309020205020404" pitchFamily="49" charset="0"/>
              <a:buChar char="o"/>
            </a:pPr>
            <a:r>
              <a:rPr lang="en-US" dirty="0" smtClean="0">
                <a:latin typeface="Arial" panose="020B0604020202020204" pitchFamily="34" charset="0"/>
                <a:cs typeface="Arial" panose="020B0604020202020204" pitchFamily="34" charset="0"/>
              </a:rPr>
              <a:t>ES mailed the first report in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early April.</a:t>
            </a:r>
          </a:p>
          <a:p>
            <a:pPr lvl="1">
              <a:buFont typeface="Courier New" panose="02070309020205020404" pitchFamily="49" charset="0"/>
              <a:buChar char="o"/>
            </a:pPr>
            <a:r>
              <a:rPr lang="en-US" dirty="0" smtClean="0">
                <a:latin typeface="Arial" panose="020B0604020202020204" pitchFamily="34" charset="0"/>
                <a:cs typeface="Arial" panose="020B0604020202020204" pitchFamily="34" charset="0"/>
              </a:rPr>
              <a:t>Additional reports will be sent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in May and June following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payroll processing.</a:t>
            </a:r>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Employee Services will run a full sweep of leave records after running the July 2015 payroll.</a:t>
            </a:r>
            <a:endParaRPr lang="en-US" sz="2800" dirty="0">
              <a:latin typeface="Arial" panose="020B0604020202020204" pitchFamily="34" charset="0"/>
              <a:cs typeface="Arial" panose="020B0604020202020204" pitchFamily="34" charset="0"/>
            </a:endParaRPr>
          </a:p>
        </p:txBody>
      </p:sp>
      <p:cxnSp>
        <p:nvCxnSpPr>
          <p:cNvPr id="6" name="Straight Connector 5"/>
          <p:cNvCxnSpPr/>
          <p:nvPr/>
        </p:nvCxnSpPr>
        <p:spPr>
          <a:xfrm>
            <a:off x="478783" y="5898725"/>
            <a:ext cx="8224502" cy="1588"/>
          </a:xfrm>
          <a:prstGeom prst="line">
            <a:avLst/>
          </a:prstGeom>
          <a:ln w="127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25" y="5979492"/>
            <a:ext cx="2714626" cy="70137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4583" y="1521370"/>
            <a:ext cx="1955644" cy="1955644"/>
          </a:xfrm>
          <a:prstGeom prst="rect">
            <a:avLst/>
          </a:prstGeom>
        </p:spPr>
      </p:pic>
    </p:spTree>
    <p:extLst>
      <p:ext uri="{BB962C8B-B14F-4D97-AF65-F5344CB8AC3E}">
        <p14:creationId xmlns:p14="http://schemas.microsoft.com/office/powerpoint/2010/main" val="1312930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Fiscal Year End </a:t>
            </a:r>
          </a:p>
        </p:txBody>
      </p:sp>
      <p:sp>
        <p:nvSpPr>
          <p:cNvPr id="3" name="Content Placeholder 2"/>
          <p:cNvSpPr>
            <a:spLocks noGrp="1"/>
          </p:cNvSpPr>
          <p:nvPr>
            <p:ph idx="1"/>
          </p:nvPr>
        </p:nvSpPr>
        <p:spPr>
          <a:xfrm>
            <a:off x="457200" y="1600200"/>
            <a:ext cx="8229600" cy="4181475"/>
          </a:xfrm>
        </p:spPr>
        <p:txBody>
          <a:bodyPr>
            <a:normAutofit/>
          </a:bodyPr>
          <a:lstStyle/>
          <a:p>
            <a:r>
              <a:rPr lang="en-US" dirty="0">
                <a:latin typeface="Arial" panose="020B0604020202020204" pitchFamily="34" charset="0"/>
                <a:cs typeface="Arial" panose="020B0604020202020204" pitchFamily="34" charset="0"/>
              </a:rPr>
              <a:t>Faculty Pay Election Form </a:t>
            </a:r>
            <a:endParaRPr lang="en-US" dirty="0" smtClean="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Due to ES by June 30, </a:t>
            </a:r>
            <a:r>
              <a:rPr lang="en-US" dirty="0" smtClean="0">
                <a:latin typeface="Arial" panose="020B0604020202020204" pitchFamily="34" charset="0"/>
                <a:cs typeface="Arial" panose="020B0604020202020204" pitchFamily="34" charset="0"/>
              </a:rPr>
              <a:t>2015.</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PET </a:t>
            </a:r>
            <a:r>
              <a:rPr lang="en-US" dirty="0" smtClean="0">
                <a:latin typeface="Arial" panose="020B0604020202020204" pitchFamily="34" charset="0"/>
                <a:cs typeface="Arial" panose="020B0604020202020204" pitchFamily="34" charset="0"/>
              </a:rPr>
              <a:t>Deadline </a:t>
            </a:r>
          </a:p>
          <a:p>
            <a:r>
              <a:rPr lang="en-US" dirty="0" smtClean="0">
                <a:latin typeface="Arial" panose="020B0604020202020204" pitchFamily="34" charset="0"/>
                <a:cs typeface="Arial" panose="020B0604020202020204" pitchFamily="34" charset="0"/>
              </a:rPr>
              <a:t>Fiscal </a:t>
            </a:r>
            <a:r>
              <a:rPr lang="en-US" dirty="0">
                <a:latin typeface="Arial" panose="020B0604020202020204" pitchFamily="34" charset="0"/>
                <a:cs typeface="Arial" panose="020B0604020202020204" pitchFamily="34" charset="0"/>
              </a:rPr>
              <a:t>Year End payroll </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smtClean="0">
                <a:latin typeface="Arial" panose="020B0604020202020204" pitchFamily="34" charset="0"/>
                <a:cs typeface="Arial" panose="020B0604020202020204" pitchFamily="34" charset="0"/>
              </a:rPr>
              <a:t>processing deadline</a:t>
            </a:r>
            <a:endParaRPr lang="en-US" dirty="0">
              <a:latin typeface="Arial" panose="020B0604020202020204" pitchFamily="34" charset="0"/>
              <a:cs typeface="Arial" panose="020B0604020202020204" pitchFamily="34" charset="0"/>
            </a:endParaRPr>
          </a:p>
          <a:p>
            <a:pPr marL="0" lvl="2" indent="0">
              <a:spcBef>
                <a:spcPts val="0"/>
              </a:spcBef>
              <a:buNone/>
            </a:pPr>
            <a:endParaRPr lang="en-US" dirty="0" smtClean="0">
              <a:latin typeface="Arial" panose="020B0604020202020204" pitchFamily="34" charset="0"/>
              <a:cs typeface="Arial" panose="020B0604020202020204" pitchFamily="34" charset="0"/>
            </a:endParaRPr>
          </a:p>
        </p:txBody>
      </p:sp>
      <p:cxnSp>
        <p:nvCxnSpPr>
          <p:cNvPr id="6" name="Straight Connector 5"/>
          <p:cNvCxnSpPr/>
          <p:nvPr/>
        </p:nvCxnSpPr>
        <p:spPr>
          <a:xfrm>
            <a:off x="478783" y="5898725"/>
            <a:ext cx="8224502" cy="1588"/>
          </a:xfrm>
          <a:prstGeom prst="line">
            <a:avLst/>
          </a:prstGeom>
          <a:ln w="127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125" y="5979492"/>
            <a:ext cx="2714626" cy="70137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703" y="1489838"/>
            <a:ext cx="1892582" cy="1892582"/>
          </a:xfrm>
          <a:prstGeom prst="rect">
            <a:avLst/>
          </a:prstGeom>
        </p:spPr>
      </p:pic>
    </p:spTree>
    <p:extLst>
      <p:ext uri="{BB962C8B-B14F-4D97-AF65-F5344CB8AC3E}">
        <p14:creationId xmlns:p14="http://schemas.microsoft.com/office/powerpoint/2010/main" val="370423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Salary Uploads</a:t>
            </a:r>
          </a:p>
        </p:txBody>
      </p:sp>
      <p:sp>
        <p:nvSpPr>
          <p:cNvPr id="3" name="Content Placeholder 2"/>
          <p:cNvSpPr>
            <a:spLocks noGrp="1"/>
          </p:cNvSpPr>
          <p:nvPr>
            <p:ph idx="1"/>
          </p:nvPr>
        </p:nvSpPr>
        <p:spPr>
          <a:xfrm>
            <a:off x="457200" y="1600200"/>
            <a:ext cx="8229600" cy="4579883"/>
          </a:xfrm>
        </p:spPr>
        <p:txBody>
          <a:bodyPr>
            <a:normAutofit fontScale="62500" lnSpcReduction="20000"/>
          </a:bodyPr>
          <a:lstStyle/>
          <a:p>
            <a:pPr marL="0" indent="0">
              <a:buNone/>
            </a:pPr>
            <a:r>
              <a:rPr lang="en-US" sz="4500" b="1" dirty="0"/>
              <a:t>Classified Staff</a:t>
            </a:r>
          </a:p>
          <a:p>
            <a:pPr lvl="0"/>
            <a:r>
              <a:rPr lang="en-US" sz="4500" dirty="0"/>
              <a:t>Increases for Classified Staff</a:t>
            </a:r>
          </a:p>
          <a:p>
            <a:pPr lvl="0"/>
            <a:r>
              <a:rPr lang="en-US" sz="4500" dirty="0"/>
              <a:t>Changes to salary </a:t>
            </a:r>
            <a:r>
              <a:rPr lang="en-US" sz="4500" dirty="0" smtClean="0"/>
              <a:t>ranges</a:t>
            </a:r>
          </a:p>
          <a:p>
            <a:pPr marL="0" indent="0">
              <a:buNone/>
            </a:pPr>
            <a:r>
              <a:rPr lang="en-US" sz="4500" b="1" dirty="0" smtClean="0"/>
              <a:t>Faculty/University Staff</a:t>
            </a:r>
          </a:p>
          <a:p>
            <a:pPr lvl="0"/>
            <a:r>
              <a:rPr lang="en-US" sz="4500" dirty="0" smtClean="0"/>
              <a:t>Salary </a:t>
            </a:r>
            <a:r>
              <a:rPr lang="en-US" sz="4500" dirty="0"/>
              <a:t>Planning page is available for entries.</a:t>
            </a:r>
          </a:p>
          <a:p>
            <a:pPr lvl="0"/>
            <a:r>
              <a:rPr lang="en-US" sz="4500" dirty="0" smtClean="0"/>
              <a:t>Salary </a:t>
            </a:r>
            <a:r>
              <a:rPr lang="en-US" sz="4500" dirty="0"/>
              <a:t>Planning entries for July 1 increases must be </a:t>
            </a:r>
            <a:r>
              <a:rPr lang="en-US" sz="4500" dirty="0" smtClean="0"/>
              <a:t>entered into </a:t>
            </a:r>
            <a:r>
              <a:rPr lang="en-US" sz="4500" dirty="0"/>
              <a:t>HRMS by close of business </a:t>
            </a:r>
            <a:r>
              <a:rPr lang="en-US" sz="4500" dirty="0" smtClean="0"/>
              <a:t> </a:t>
            </a:r>
            <a:r>
              <a:rPr lang="en-US" sz="4500" dirty="0"/>
              <a:t>Monday, June </a:t>
            </a:r>
            <a:r>
              <a:rPr lang="en-US" sz="4500" dirty="0" smtClean="0"/>
              <a:t>29.*</a:t>
            </a:r>
            <a:endParaRPr lang="en-US" sz="4500" dirty="0"/>
          </a:p>
          <a:p>
            <a:pPr lvl="0"/>
            <a:r>
              <a:rPr lang="en-US" sz="4500" dirty="0" smtClean="0"/>
              <a:t>Salary </a:t>
            </a:r>
            <a:r>
              <a:rPr lang="en-US" sz="4500" dirty="0"/>
              <a:t>Planning entries for AY contract faculty must be in HRMS by close of business on Friday, July </a:t>
            </a:r>
            <a:r>
              <a:rPr lang="en-US" sz="4500" dirty="0" smtClean="0"/>
              <a:t>31.* </a:t>
            </a:r>
          </a:p>
          <a:p>
            <a:pPr marL="0" indent="0" algn="r">
              <a:buNone/>
            </a:pPr>
            <a:r>
              <a:rPr lang="en-US" b="1" i="1" dirty="0">
                <a:solidFill>
                  <a:schemeClr val="tx2">
                    <a:lumMod val="75000"/>
                  </a:schemeClr>
                </a:solidFill>
              </a:rPr>
              <a:t>* ES deadlines.  Campus deadlines may vary</a:t>
            </a:r>
            <a:r>
              <a:rPr lang="en-US" b="1" i="1" dirty="0" smtClean="0">
                <a:solidFill>
                  <a:schemeClr val="tx2">
                    <a:lumMod val="75000"/>
                  </a:schemeClr>
                </a:solidFill>
              </a:rPr>
              <a:t>.</a:t>
            </a:r>
            <a:endParaRPr lang="en-US" i="1" dirty="0">
              <a:solidFill>
                <a:schemeClr val="tx2">
                  <a:lumMod val="75000"/>
                </a:schemeClr>
              </a:solidFill>
            </a:endParaRPr>
          </a:p>
        </p:txBody>
      </p:sp>
      <p:cxnSp>
        <p:nvCxnSpPr>
          <p:cNvPr id="6" name="Straight Connector 5"/>
          <p:cNvCxnSpPr/>
          <p:nvPr/>
        </p:nvCxnSpPr>
        <p:spPr>
          <a:xfrm>
            <a:off x="478783" y="5898725"/>
            <a:ext cx="8224502" cy="1588"/>
          </a:xfrm>
          <a:prstGeom prst="line">
            <a:avLst/>
          </a:prstGeom>
          <a:ln w="127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125" y="5979492"/>
            <a:ext cx="2714626" cy="70137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703" y="1488939"/>
            <a:ext cx="1892582" cy="1892582"/>
          </a:xfrm>
          <a:prstGeom prst="rect">
            <a:avLst/>
          </a:prstGeom>
        </p:spPr>
      </p:pic>
    </p:spTree>
    <p:extLst>
      <p:ext uri="{BB962C8B-B14F-4D97-AF65-F5344CB8AC3E}">
        <p14:creationId xmlns:p14="http://schemas.microsoft.com/office/powerpoint/2010/main" val="3704234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Upload Dates</a:t>
            </a:r>
          </a:p>
        </p:txBody>
      </p:sp>
      <p:sp>
        <p:nvSpPr>
          <p:cNvPr id="3" name="Content Placeholder 2"/>
          <p:cNvSpPr>
            <a:spLocks noGrp="1"/>
          </p:cNvSpPr>
          <p:nvPr>
            <p:ph idx="1"/>
          </p:nvPr>
        </p:nvSpPr>
        <p:spPr>
          <a:xfrm>
            <a:off x="457200" y="1600200"/>
            <a:ext cx="8229600" cy="4181475"/>
          </a:xfrm>
        </p:spPr>
        <p:txBody>
          <a:bodyPr>
            <a:normAutofit/>
          </a:bodyPr>
          <a:lstStyle/>
          <a:p>
            <a:pPr lvl="0"/>
            <a:r>
              <a:rPr lang="en-US" sz="3000" dirty="0">
                <a:latin typeface="Arial" panose="020B0604020202020204" pitchFamily="34" charset="0"/>
                <a:cs typeface="Arial" panose="020B0604020202020204" pitchFamily="34" charset="0"/>
              </a:rPr>
              <a:t>Salary upload for Classified Staff, </a:t>
            </a:r>
            <a:r>
              <a:rPr lang="en-US" sz="3000" dirty="0" smtClean="0">
                <a:latin typeface="Arial" panose="020B0604020202020204" pitchFamily="34" charset="0"/>
                <a:cs typeface="Arial" panose="020B0604020202020204" pitchFamily="34" charset="0"/>
              </a:rPr>
              <a:t/>
            </a:r>
            <a:br>
              <a:rPr lang="en-US" sz="3000" dirty="0" smtClean="0">
                <a:latin typeface="Arial" panose="020B0604020202020204" pitchFamily="34" charset="0"/>
                <a:cs typeface="Arial" panose="020B0604020202020204" pitchFamily="34" charset="0"/>
              </a:rPr>
            </a:br>
            <a:r>
              <a:rPr lang="en-US" sz="3000" dirty="0" smtClean="0">
                <a:latin typeface="Arial" panose="020B0604020202020204" pitchFamily="34" charset="0"/>
                <a:cs typeface="Arial" panose="020B0604020202020204" pitchFamily="34" charset="0"/>
              </a:rPr>
              <a:t>University </a:t>
            </a:r>
            <a:r>
              <a:rPr lang="en-US" sz="3000" dirty="0">
                <a:latin typeface="Arial" panose="020B0604020202020204" pitchFamily="34" charset="0"/>
                <a:cs typeface="Arial" panose="020B0604020202020204" pitchFamily="34" charset="0"/>
              </a:rPr>
              <a:t>Staff, 12-month faculty, </a:t>
            </a:r>
            <a:r>
              <a:rPr lang="en-US" sz="3000" dirty="0" smtClean="0">
                <a:latin typeface="Arial" panose="020B0604020202020204" pitchFamily="34" charset="0"/>
                <a:cs typeface="Arial" panose="020B0604020202020204" pitchFamily="34" charset="0"/>
              </a:rPr>
              <a:t/>
            </a:r>
            <a:br>
              <a:rPr lang="en-US" sz="3000" dirty="0" smtClean="0">
                <a:latin typeface="Arial" panose="020B0604020202020204" pitchFamily="34" charset="0"/>
                <a:cs typeface="Arial" panose="020B0604020202020204" pitchFamily="34" charset="0"/>
              </a:rPr>
            </a:br>
            <a:r>
              <a:rPr lang="en-US" sz="3000" dirty="0" smtClean="0">
                <a:latin typeface="Arial" panose="020B0604020202020204" pitchFamily="34" charset="0"/>
                <a:cs typeface="Arial" panose="020B0604020202020204" pitchFamily="34" charset="0"/>
              </a:rPr>
              <a:t>and </a:t>
            </a:r>
            <a:r>
              <a:rPr lang="en-US" sz="3000" dirty="0">
                <a:latin typeface="Arial" panose="020B0604020202020204" pitchFamily="34" charset="0"/>
                <a:cs typeface="Arial" panose="020B0604020202020204" pitchFamily="34" charset="0"/>
              </a:rPr>
              <a:t>Medical Residents will take </a:t>
            </a:r>
            <a:r>
              <a:rPr lang="en-US" sz="3000" dirty="0" smtClean="0">
                <a:latin typeface="Arial" panose="020B0604020202020204" pitchFamily="34" charset="0"/>
                <a:cs typeface="Arial" panose="020B0604020202020204" pitchFamily="34" charset="0"/>
              </a:rPr>
              <a:t/>
            </a:r>
            <a:br>
              <a:rPr lang="en-US" sz="3000" dirty="0" smtClean="0">
                <a:latin typeface="Arial" panose="020B0604020202020204" pitchFamily="34" charset="0"/>
                <a:cs typeface="Arial" panose="020B0604020202020204" pitchFamily="34" charset="0"/>
              </a:rPr>
            </a:br>
            <a:r>
              <a:rPr lang="en-US" sz="3000" dirty="0" smtClean="0">
                <a:latin typeface="Arial" panose="020B0604020202020204" pitchFamily="34" charset="0"/>
                <a:cs typeface="Arial" panose="020B0604020202020204" pitchFamily="34" charset="0"/>
              </a:rPr>
              <a:t>place </a:t>
            </a:r>
            <a:r>
              <a:rPr lang="en-US" sz="3000" dirty="0">
                <a:latin typeface="Arial" panose="020B0604020202020204" pitchFamily="34" charset="0"/>
                <a:cs typeface="Arial" panose="020B0604020202020204" pitchFamily="34" charset="0"/>
              </a:rPr>
              <a:t>on Tuesday, June </a:t>
            </a:r>
            <a:r>
              <a:rPr lang="en-US" sz="3000" dirty="0" smtClean="0">
                <a:latin typeface="Arial" panose="020B0604020202020204" pitchFamily="34" charset="0"/>
                <a:cs typeface="Arial" panose="020B0604020202020204" pitchFamily="34" charset="0"/>
              </a:rPr>
              <a:t>30. </a:t>
            </a:r>
            <a:endParaRPr lang="en-US" sz="3000" dirty="0">
              <a:latin typeface="Arial" panose="020B0604020202020204" pitchFamily="34" charset="0"/>
              <a:cs typeface="Arial" panose="020B0604020202020204" pitchFamily="34" charset="0"/>
            </a:endParaRPr>
          </a:p>
          <a:p>
            <a:pPr lvl="0"/>
            <a:r>
              <a:rPr lang="en-US" sz="3000" dirty="0">
                <a:latin typeface="Arial" panose="020B0604020202020204" pitchFamily="34" charset="0"/>
                <a:cs typeface="Arial" panose="020B0604020202020204" pitchFamily="34" charset="0"/>
              </a:rPr>
              <a:t>Salary upload for AY contract faculty will take place on Monday, </a:t>
            </a:r>
            <a:r>
              <a:rPr lang="en-US" sz="3000" dirty="0" smtClean="0">
                <a:latin typeface="Arial" panose="020B0604020202020204" pitchFamily="34" charset="0"/>
                <a:cs typeface="Arial" panose="020B0604020202020204" pitchFamily="34" charset="0"/>
              </a:rPr>
              <a:t>Aug. 3.</a:t>
            </a:r>
            <a:endParaRPr lang="en-US" sz="3000" dirty="0">
              <a:latin typeface="Arial" panose="020B0604020202020204" pitchFamily="34" charset="0"/>
              <a:cs typeface="Arial" panose="020B0604020202020204" pitchFamily="34" charset="0"/>
            </a:endParaRPr>
          </a:p>
          <a:p>
            <a:pPr lvl="0"/>
            <a:r>
              <a:rPr lang="en-US" sz="3000" dirty="0">
                <a:latin typeface="Arial" panose="020B0604020202020204" pitchFamily="34" charset="0"/>
                <a:cs typeface="Arial" panose="020B0604020202020204" pitchFamily="34" charset="0"/>
              </a:rPr>
              <a:t>HRMS will be in </a:t>
            </a:r>
            <a:r>
              <a:rPr lang="en-US" sz="3000" dirty="0" smtClean="0">
                <a:latin typeface="Arial" panose="020B0604020202020204" pitchFamily="34" charset="0"/>
                <a:cs typeface="Arial" panose="020B0604020202020204" pitchFamily="34" charset="0"/>
              </a:rPr>
              <a:t>inquiry-only </a:t>
            </a:r>
            <a:r>
              <a:rPr lang="en-US" sz="3000" dirty="0">
                <a:latin typeface="Arial" panose="020B0604020202020204" pitchFamily="34" charset="0"/>
                <a:cs typeface="Arial" panose="020B0604020202020204" pitchFamily="34" charset="0"/>
              </a:rPr>
              <a:t>mode </a:t>
            </a:r>
            <a:r>
              <a:rPr lang="en-US" sz="3000" dirty="0" smtClean="0">
                <a:latin typeface="Arial" panose="020B0604020202020204" pitchFamily="34" charset="0"/>
                <a:cs typeface="Arial" panose="020B0604020202020204" pitchFamily="34" charset="0"/>
              </a:rPr>
              <a:t/>
            </a:r>
            <a:br>
              <a:rPr lang="en-US" sz="3000" dirty="0" smtClean="0">
                <a:latin typeface="Arial" panose="020B0604020202020204" pitchFamily="34" charset="0"/>
                <a:cs typeface="Arial" panose="020B0604020202020204" pitchFamily="34" charset="0"/>
              </a:rPr>
            </a:br>
            <a:r>
              <a:rPr lang="en-US" sz="3000" dirty="0" smtClean="0">
                <a:latin typeface="Arial" panose="020B0604020202020204" pitchFamily="34" charset="0"/>
                <a:cs typeface="Arial" panose="020B0604020202020204" pitchFamily="34" charset="0"/>
              </a:rPr>
              <a:t>during </a:t>
            </a:r>
            <a:r>
              <a:rPr lang="en-US" sz="3000" dirty="0">
                <a:latin typeface="Arial" panose="020B0604020202020204" pitchFamily="34" charset="0"/>
                <a:cs typeface="Arial" panose="020B0604020202020204" pitchFamily="34" charset="0"/>
              </a:rPr>
              <a:t>the uploads</a:t>
            </a:r>
            <a:r>
              <a:rPr lang="en-US" sz="3000" dirty="0" smtClean="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p:txBody>
      </p:sp>
      <p:cxnSp>
        <p:nvCxnSpPr>
          <p:cNvPr id="6" name="Straight Connector 5"/>
          <p:cNvCxnSpPr/>
          <p:nvPr/>
        </p:nvCxnSpPr>
        <p:spPr>
          <a:xfrm>
            <a:off x="478783" y="5898725"/>
            <a:ext cx="8224502" cy="1588"/>
          </a:xfrm>
          <a:prstGeom prst="line">
            <a:avLst/>
          </a:prstGeom>
          <a:ln w="127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125" y="5979492"/>
            <a:ext cx="2714626" cy="70137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703" y="1488939"/>
            <a:ext cx="1892582" cy="1892582"/>
          </a:xfrm>
          <a:prstGeom prst="rect">
            <a:avLst/>
          </a:prstGeom>
        </p:spPr>
      </p:pic>
    </p:spTree>
    <p:extLst>
      <p:ext uri="{BB962C8B-B14F-4D97-AF65-F5344CB8AC3E}">
        <p14:creationId xmlns:p14="http://schemas.microsoft.com/office/powerpoint/2010/main" val="370423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panose="020B0604020202020204" pitchFamily="34" charset="0"/>
                <a:cs typeface="Arial" panose="020B0604020202020204" pitchFamily="34" charset="0"/>
              </a:rPr>
              <a:t>HCM Summer Training Preview</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4181475"/>
          </a:xfrm>
        </p:spPr>
        <p:txBody>
          <a:bodyPr>
            <a:normAutofit fontScale="92500" lnSpcReduction="10000"/>
          </a:bodyPr>
          <a:lstStyle/>
          <a:p>
            <a:pPr marL="342900" lvl="2" indent="-342900">
              <a:spcBef>
                <a:spcPts val="0"/>
              </a:spcBef>
            </a:pPr>
            <a:r>
              <a:rPr lang="en-US" sz="2800" dirty="0" smtClean="0">
                <a:latin typeface="Arial" panose="020B0604020202020204" pitchFamily="34" charset="0"/>
                <a:cs typeface="Arial" panose="020B0604020202020204" pitchFamily="34" charset="0"/>
              </a:rPr>
              <a:t>Training dates: July 7-Dec. 3</a:t>
            </a:r>
          </a:p>
          <a:p>
            <a:pPr marL="342900" lvl="2" indent="-342900">
              <a:spcBef>
                <a:spcPts val="0"/>
              </a:spcBef>
            </a:pPr>
            <a:r>
              <a:rPr lang="en-US" sz="2800" dirty="0" smtClean="0">
                <a:latin typeface="Arial" panose="020B0604020202020204" pitchFamily="34" charset="0"/>
                <a:cs typeface="Arial" panose="020B0604020202020204" pitchFamily="34" charset="0"/>
              </a:rPr>
              <a:t>Training topics: </a:t>
            </a:r>
          </a:p>
          <a:p>
            <a:pPr marL="800100" lvl="3" indent="-342900">
              <a:spcBef>
                <a:spcPts val="0"/>
              </a:spcBef>
            </a:pPr>
            <a:r>
              <a:rPr lang="en-US" sz="2600" dirty="0" smtClean="0">
                <a:latin typeface="Arial" panose="020B0604020202020204" pitchFamily="34" charset="0"/>
                <a:cs typeface="Arial" panose="020B0604020202020204" pitchFamily="34" charset="0"/>
              </a:rPr>
              <a:t>HCM Overview</a:t>
            </a:r>
          </a:p>
          <a:p>
            <a:pPr marL="800100" lvl="3" indent="-342900">
              <a:spcBef>
                <a:spcPts val="0"/>
              </a:spcBef>
            </a:pPr>
            <a:r>
              <a:rPr lang="en-US" sz="2600" dirty="0" smtClean="0">
                <a:latin typeface="Arial" panose="020B0604020202020204" pitchFamily="34" charset="0"/>
                <a:cs typeface="Arial" panose="020B0604020202020204" pitchFamily="34" charset="0"/>
              </a:rPr>
              <a:t>Position Profiles and Job Description</a:t>
            </a:r>
          </a:p>
          <a:p>
            <a:pPr marL="800100" lvl="3" indent="-342900">
              <a:spcBef>
                <a:spcPts val="0"/>
              </a:spcBef>
            </a:pPr>
            <a:r>
              <a:rPr lang="en-US" sz="2600" dirty="0" smtClean="0">
                <a:latin typeface="Arial" panose="020B0604020202020204" pitchFamily="34" charset="0"/>
                <a:cs typeface="Arial" panose="020B0604020202020204" pitchFamily="34" charset="0"/>
              </a:rPr>
              <a:t>CU Careers</a:t>
            </a:r>
          </a:p>
          <a:p>
            <a:pPr marL="800100" lvl="3" indent="-342900">
              <a:spcBef>
                <a:spcPts val="0"/>
              </a:spcBef>
            </a:pPr>
            <a:r>
              <a:rPr lang="en-US" sz="2600" dirty="0" smtClean="0">
                <a:latin typeface="Arial" panose="020B0604020202020204" pitchFamily="34" charset="0"/>
                <a:cs typeface="Arial" panose="020B0604020202020204" pitchFamily="34" charset="0"/>
              </a:rPr>
              <a:t>HCM Transactions</a:t>
            </a:r>
          </a:p>
          <a:p>
            <a:pPr marL="800100" lvl="3" indent="-342900">
              <a:spcBef>
                <a:spcPts val="0"/>
              </a:spcBef>
            </a:pPr>
            <a:r>
              <a:rPr lang="en-US" sz="2600" dirty="0" smtClean="0">
                <a:latin typeface="Arial" panose="020B0604020202020204" pitchFamily="34" charset="0"/>
                <a:cs typeface="Arial" panose="020B0604020202020204" pitchFamily="34" charset="0"/>
              </a:rPr>
              <a:t>Paying People</a:t>
            </a:r>
          </a:p>
          <a:p>
            <a:pPr marL="800100" lvl="3" indent="-342900">
              <a:spcBef>
                <a:spcPts val="0"/>
              </a:spcBef>
            </a:pPr>
            <a:r>
              <a:rPr lang="en-US" sz="2600" dirty="0" smtClean="0">
                <a:latin typeface="Arial" panose="020B0604020202020204" pitchFamily="34" charset="0"/>
                <a:cs typeface="Arial" panose="020B0604020202020204" pitchFamily="34" charset="0"/>
              </a:rPr>
              <a:t>HCM Review and Reports</a:t>
            </a:r>
          </a:p>
          <a:p>
            <a:pPr marL="800100" lvl="3" indent="-342900">
              <a:spcBef>
                <a:spcPts val="0"/>
              </a:spcBef>
            </a:pPr>
            <a:r>
              <a:rPr lang="en-US" sz="2600" dirty="0" smtClean="0">
                <a:latin typeface="Arial" panose="020B0604020202020204" pitchFamily="34" charset="0"/>
                <a:cs typeface="Arial" panose="020B0604020202020204" pitchFamily="34" charset="0"/>
              </a:rPr>
              <a:t>Structured Computer Lab Sessions</a:t>
            </a:r>
          </a:p>
          <a:p>
            <a:pPr marL="800100" lvl="3" indent="-342900">
              <a:spcBef>
                <a:spcPts val="0"/>
              </a:spcBef>
            </a:pPr>
            <a:r>
              <a:rPr lang="en-US" sz="2600" dirty="0" smtClean="0">
                <a:latin typeface="Arial" panose="020B0604020202020204" pitchFamily="34" charset="0"/>
                <a:cs typeface="Arial" panose="020B0604020202020204" pitchFamily="34" charset="0"/>
              </a:rPr>
              <a:t>Open Labs</a:t>
            </a:r>
          </a:p>
          <a:p>
            <a:pPr marL="342900" lvl="2" indent="-342900">
              <a:spcBef>
                <a:spcPts val="0"/>
              </a:spcBef>
            </a:pPr>
            <a:r>
              <a:rPr lang="en-US" sz="2800" dirty="0" smtClean="0">
                <a:latin typeface="Arial" panose="020B0604020202020204" pitchFamily="34" charset="0"/>
                <a:cs typeface="Arial" panose="020B0604020202020204" pitchFamily="34" charset="0"/>
              </a:rPr>
              <a:t>Web: www.cu.edu/elevate/hcm-training</a:t>
            </a:r>
          </a:p>
        </p:txBody>
      </p:sp>
      <p:cxnSp>
        <p:nvCxnSpPr>
          <p:cNvPr id="6" name="Straight Connector 5"/>
          <p:cNvCxnSpPr/>
          <p:nvPr/>
        </p:nvCxnSpPr>
        <p:spPr>
          <a:xfrm>
            <a:off x="478783" y="5898725"/>
            <a:ext cx="8224502" cy="1588"/>
          </a:xfrm>
          <a:prstGeom prst="line">
            <a:avLst/>
          </a:prstGeom>
          <a:ln w="127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25" y="5979492"/>
            <a:ext cx="2714626" cy="70137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7999" y="1600201"/>
            <a:ext cx="1829519" cy="1829519"/>
          </a:xfrm>
          <a:prstGeom prst="rect">
            <a:avLst/>
          </a:prstGeom>
        </p:spPr>
      </p:pic>
    </p:spTree>
    <p:extLst>
      <p:ext uri="{BB962C8B-B14F-4D97-AF65-F5344CB8AC3E}">
        <p14:creationId xmlns:p14="http://schemas.microsoft.com/office/powerpoint/2010/main" val="3704234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04800" y="1541825"/>
            <a:ext cx="8229600" cy="409885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Font typeface="Arial"/>
              <a:buNone/>
              <a:tabLst>
                <a:tab pos="1776413" algn="l"/>
              </a:tabLst>
            </a:pPr>
            <a:endParaRPr lang="en-US" sz="4000" b="1" dirty="0" smtClean="0">
              <a:latin typeface="Arial" panose="020B0604020202020204" pitchFamily="34" charset="0"/>
              <a:ea typeface="Tahoma" pitchFamily="34" charset="0"/>
              <a:cs typeface="Arial" panose="020B0604020202020204" pitchFamily="34" charset="0"/>
            </a:endParaRPr>
          </a:p>
          <a:p>
            <a:pPr marL="457200" lvl="1" indent="0">
              <a:buFont typeface="Arial"/>
              <a:buNone/>
              <a:tabLst>
                <a:tab pos="1776413" algn="l"/>
              </a:tabLst>
            </a:pPr>
            <a:endParaRPr lang="en-US" sz="4000" b="1" dirty="0" smtClean="0">
              <a:latin typeface="Arial" panose="020B0604020202020204" pitchFamily="34" charset="0"/>
              <a:ea typeface="Tahoma" pitchFamily="34" charset="0"/>
              <a:cs typeface="Arial" panose="020B0604020202020204" pitchFamily="34" charset="0"/>
            </a:endParaRPr>
          </a:p>
          <a:p>
            <a:pPr marL="457200" lvl="1" indent="0">
              <a:buFont typeface="Arial"/>
              <a:buNone/>
              <a:tabLst>
                <a:tab pos="1776413" algn="l"/>
              </a:tabLst>
            </a:pPr>
            <a:r>
              <a:rPr lang="en-US" sz="4000" dirty="0" smtClean="0">
                <a:latin typeface="Arial" panose="020B0604020202020204" pitchFamily="34" charset="0"/>
                <a:ea typeface="Tahoma" pitchFamily="34" charset="0"/>
                <a:cs typeface="Arial" panose="020B0604020202020204" pitchFamily="34" charset="0"/>
              </a:rPr>
              <a:t>HCM 9.2 Upgrade</a:t>
            </a:r>
            <a:br>
              <a:rPr lang="en-US" sz="4000" dirty="0" smtClean="0">
                <a:latin typeface="Arial" panose="020B0604020202020204" pitchFamily="34" charset="0"/>
                <a:ea typeface="Tahoma" pitchFamily="34" charset="0"/>
                <a:cs typeface="Arial" panose="020B0604020202020204" pitchFamily="34" charset="0"/>
              </a:rPr>
            </a:br>
            <a:r>
              <a:rPr lang="en-US" sz="4000" dirty="0" smtClean="0">
                <a:latin typeface="Arial" panose="020B0604020202020204" pitchFamily="34" charset="0"/>
                <a:ea typeface="Tahoma" pitchFamily="34" charset="0"/>
                <a:cs typeface="Arial" panose="020B0604020202020204" pitchFamily="34" charset="0"/>
              </a:rPr>
              <a:t>CU Careers preview</a:t>
            </a:r>
            <a:br>
              <a:rPr lang="en-US" sz="4000" dirty="0" smtClean="0">
                <a:latin typeface="Arial" panose="020B0604020202020204" pitchFamily="34" charset="0"/>
                <a:ea typeface="Tahoma" pitchFamily="34" charset="0"/>
                <a:cs typeface="Arial" panose="020B0604020202020204" pitchFamily="34" charset="0"/>
              </a:rPr>
            </a:br>
            <a:endParaRPr lang="en-US" sz="3600" dirty="0" smtClean="0">
              <a:latin typeface="Arial" panose="020B0604020202020204" pitchFamily="34" charset="0"/>
              <a:cs typeface="Arial" panose="020B0604020202020204" pitchFamily="34" charset="0"/>
            </a:endParaRPr>
          </a:p>
          <a:p>
            <a:pPr marL="457200" lvl="1" indent="0">
              <a:buFont typeface="Arial"/>
              <a:buNone/>
            </a:pPr>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541825"/>
            <a:ext cx="6115050" cy="1142001"/>
          </a:xfrm>
          <a:prstGeom prst="rect">
            <a:avLst/>
          </a:prstGeom>
        </p:spPr>
      </p:pic>
    </p:spTree>
    <p:extLst>
      <p:ext uri="{BB962C8B-B14F-4D97-AF65-F5344CB8AC3E}">
        <p14:creationId xmlns:p14="http://schemas.microsoft.com/office/powerpoint/2010/main" val="2145769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panose="020B0604020202020204" pitchFamily="34" charset="0"/>
                <a:cs typeface="Arial" panose="020B0604020202020204" pitchFamily="34" charset="0"/>
              </a:rPr>
              <a:t>Agenda</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4181475"/>
          </a:xfrm>
        </p:spPr>
        <p:txBody>
          <a:bodyPr>
            <a:normAutofit fontScale="92500" lnSpcReduction="20000"/>
          </a:bodyPr>
          <a:lstStyle/>
          <a:p>
            <a:pPr marL="514350" indent="-514350">
              <a:buFont typeface="+mj-lt"/>
              <a:buAutoNum type="arabicPeriod"/>
            </a:pPr>
            <a:r>
              <a:rPr lang="en-US" dirty="0" smtClean="0">
                <a:latin typeface="Arial" panose="020B0604020202020204" pitchFamily="34" charset="0"/>
                <a:cs typeface="Arial" panose="020B0604020202020204" pitchFamily="34" charset="0"/>
              </a:rPr>
              <a:t>Retirement Vendor Transition Preview</a:t>
            </a:r>
            <a:endParaRPr lang="en-US" dirty="0">
              <a:latin typeface="Arial" panose="020B0604020202020204" pitchFamily="34" charset="0"/>
              <a:cs typeface="Arial" panose="020B0604020202020204" pitchFamily="34" charset="0"/>
            </a:endParaRPr>
          </a:p>
          <a:p>
            <a:pPr marL="514350" indent="-514350">
              <a:buFont typeface="+mj-lt"/>
              <a:buAutoNum type="arabicPeriod"/>
            </a:pPr>
            <a:r>
              <a:rPr lang="en-US" dirty="0">
                <a:latin typeface="Arial" panose="020B0604020202020204" pitchFamily="34" charset="0"/>
                <a:cs typeface="Arial" panose="020B0604020202020204" pitchFamily="34" charset="0"/>
              </a:rPr>
              <a:t>Open Enrollment wrap up </a:t>
            </a:r>
          </a:p>
          <a:p>
            <a:pPr marL="514350" indent="-514350">
              <a:buFont typeface="+mj-lt"/>
              <a:buAutoNum type="arabicPeriod"/>
            </a:pPr>
            <a:r>
              <a:rPr lang="en-US" dirty="0">
                <a:latin typeface="Arial" panose="020B0604020202020204" pitchFamily="34" charset="0"/>
                <a:cs typeface="Arial" panose="020B0604020202020204" pitchFamily="34" charset="0"/>
              </a:rPr>
              <a:t>Affordable Care Act</a:t>
            </a:r>
          </a:p>
          <a:p>
            <a:pPr marL="514350" indent="-514350">
              <a:buFont typeface="+mj-lt"/>
              <a:buAutoNum type="arabicPeriod"/>
            </a:pPr>
            <a:r>
              <a:rPr lang="en-US" dirty="0">
                <a:latin typeface="Arial" panose="020B0604020202020204" pitchFamily="34" charset="0"/>
                <a:cs typeface="Arial" panose="020B0604020202020204" pitchFamily="34" charset="0"/>
              </a:rPr>
              <a:t>Payroll Update</a:t>
            </a:r>
          </a:p>
          <a:p>
            <a:pPr marL="514350" indent="-514350">
              <a:buFont typeface="+mj-lt"/>
              <a:buAutoNum type="arabicPeriod"/>
            </a:pPr>
            <a:r>
              <a:rPr lang="en-US" dirty="0">
                <a:latin typeface="Arial" panose="020B0604020202020204" pitchFamily="34" charset="0"/>
                <a:cs typeface="Arial" panose="020B0604020202020204" pitchFamily="34" charset="0"/>
              </a:rPr>
              <a:t>Leave sweeps </a:t>
            </a:r>
          </a:p>
          <a:p>
            <a:pPr marL="514350" indent="-514350">
              <a:buFont typeface="+mj-lt"/>
              <a:buAutoNum type="arabicPeriod"/>
            </a:pPr>
            <a:r>
              <a:rPr lang="en-US" dirty="0">
                <a:latin typeface="Arial" panose="020B0604020202020204" pitchFamily="34" charset="0"/>
                <a:cs typeface="Arial" panose="020B0604020202020204" pitchFamily="34" charset="0"/>
              </a:rPr>
              <a:t>Fiscal year end, PET deadlines</a:t>
            </a:r>
          </a:p>
          <a:p>
            <a:pPr marL="514350" indent="-514350">
              <a:buFont typeface="+mj-lt"/>
              <a:buAutoNum type="arabicPeriod"/>
            </a:pPr>
            <a:r>
              <a:rPr lang="en-US" dirty="0">
                <a:latin typeface="Arial" panose="020B0604020202020204" pitchFamily="34" charset="0"/>
                <a:cs typeface="Arial" panose="020B0604020202020204" pitchFamily="34" charset="0"/>
              </a:rPr>
              <a:t>Salary Uploads</a:t>
            </a:r>
          </a:p>
          <a:p>
            <a:pPr marL="514350" indent="-514350">
              <a:buFont typeface="+mj-lt"/>
              <a:buAutoNum type="arabicPeriod"/>
            </a:pPr>
            <a:r>
              <a:rPr lang="en-US" dirty="0">
                <a:latin typeface="Arial" panose="020B0604020202020204" pitchFamily="34" charset="0"/>
                <a:cs typeface="Arial" panose="020B0604020202020204" pitchFamily="34" charset="0"/>
              </a:rPr>
              <a:t>HCM Summer Training Schedule preview</a:t>
            </a:r>
          </a:p>
          <a:p>
            <a:pPr marL="514350" indent="-514350">
              <a:buFont typeface="+mj-lt"/>
              <a:buAutoNum type="arabicPeriod"/>
            </a:pPr>
            <a:r>
              <a:rPr lang="en-US" dirty="0">
                <a:latin typeface="Arial" panose="020B0604020202020204" pitchFamily="34" charset="0"/>
                <a:cs typeface="Arial" panose="020B0604020202020204" pitchFamily="34" charset="0"/>
              </a:rPr>
              <a:t>CU Careers demo</a:t>
            </a:r>
          </a:p>
          <a:p>
            <a:pPr marL="1371600" lvl="2" indent="-457200">
              <a:buFont typeface="+mj-lt"/>
              <a:buAutoNum type="arabicPeriod"/>
            </a:pPr>
            <a:endParaRPr lang="en-US" dirty="0" smtClean="0">
              <a:latin typeface="Arial" panose="020B0604020202020204" pitchFamily="34" charset="0"/>
              <a:cs typeface="Arial" panose="020B0604020202020204" pitchFamily="34" charset="0"/>
            </a:endParaRPr>
          </a:p>
        </p:txBody>
      </p:sp>
      <p:cxnSp>
        <p:nvCxnSpPr>
          <p:cNvPr id="6" name="Straight Connector 5"/>
          <p:cNvCxnSpPr/>
          <p:nvPr/>
        </p:nvCxnSpPr>
        <p:spPr>
          <a:xfrm>
            <a:off x="478783" y="5898725"/>
            <a:ext cx="8224502" cy="1588"/>
          </a:xfrm>
          <a:prstGeom prst="line">
            <a:avLst/>
          </a:prstGeom>
          <a:ln w="127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125" y="5979492"/>
            <a:ext cx="2714626" cy="701373"/>
          </a:xfrm>
          <a:prstGeom prst="rect">
            <a:avLst/>
          </a:prstGeom>
        </p:spPr>
      </p:pic>
    </p:spTree>
    <p:extLst>
      <p:ext uri="{BB962C8B-B14F-4D97-AF65-F5344CB8AC3E}">
        <p14:creationId xmlns:p14="http://schemas.microsoft.com/office/powerpoint/2010/main" val="3281209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478783" y="5898725"/>
            <a:ext cx="8224502" cy="1588"/>
          </a:xfrm>
          <a:prstGeom prst="line">
            <a:avLst/>
          </a:prstGeom>
          <a:ln w="127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125" y="5979492"/>
            <a:ext cx="2714626" cy="701373"/>
          </a:xfrm>
          <a:prstGeom prst="rect">
            <a:avLst/>
          </a:prstGeom>
        </p:spPr>
      </p:pic>
      <p:sp>
        <p:nvSpPr>
          <p:cNvPr id="8" name="Content Placeholder 2"/>
          <p:cNvSpPr txBox="1">
            <a:spLocks/>
          </p:cNvSpPr>
          <p:nvPr/>
        </p:nvSpPr>
        <p:spPr>
          <a:xfrm>
            <a:off x="457200" y="599090"/>
            <a:ext cx="8229600" cy="549691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What is CU Careers and what does it mean to me?</a:t>
            </a:r>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1755216"/>
            <a:ext cx="6000750" cy="33718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704234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667" y="157655"/>
            <a:ext cx="8438179" cy="6700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423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Top 10 </a:t>
            </a:r>
            <a:r>
              <a:rPr lang="en-US" b="1" dirty="0" smtClean="0">
                <a:latin typeface="Arial" panose="020B0604020202020204" pitchFamily="34" charset="0"/>
                <a:cs typeface="Arial" panose="020B0604020202020204" pitchFamily="34" charset="0"/>
              </a:rPr>
              <a:t>Features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4181475"/>
          </a:xfrm>
        </p:spPr>
        <p:txBody>
          <a:bodyPr>
            <a:normAutofit fontScale="92500" lnSpcReduction="10000"/>
          </a:bodyPr>
          <a:lstStyle/>
          <a:p>
            <a:pPr marL="514350" indent="-514350">
              <a:buAutoNum type="arabicParenR"/>
            </a:pPr>
            <a:r>
              <a:rPr lang="en-US" sz="2600" dirty="0">
                <a:latin typeface="Arial" panose="020B0604020202020204" pitchFamily="34" charset="0"/>
                <a:cs typeface="Arial" panose="020B0604020202020204" pitchFamily="34" charset="0"/>
              </a:rPr>
              <a:t>HCM integration </a:t>
            </a:r>
          </a:p>
          <a:p>
            <a:pPr marL="514350" indent="-514350">
              <a:buAutoNum type="arabicParenR"/>
            </a:pPr>
            <a:r>
              <a:rPr lang="en-US" sz="2600" dirty="0">
                <a:latin typeface="Arial" panose="020B0604020202020204" pitchFamily="34" charset="0"/>
                <a:cs typeface="Arial" panose="020B0604020202020204" pitchFamily="34" charset="0"/>
              </a:rPr>
              <a:t>Welcome dashboard</a:t>
            </a:r>
          </a:p>
          <a:p>
            <a:pPr marL="514350" indent="-514350">
              <a:buAutoNum type="arabicParenR"/>
            </a:pPr>
            <a:r>
              <a:rPr lang="en-US" sz="2600" dirty="0">
                <a:latin typeface="Arial" panose="020B0604020202020204" pitchFamily="34" charset="0"/>
                <a:cs typeface="Arial" panose="020B0604020202020204" pitchFamily="34" charset="0"/>
              </a:rPr>
              <a:t>Attachment preview</a:t>
            </a:r>
          </a:p>
          <a:p>
            <a:pPr marL="514350" indent="-514350">
              <a:buAutoNum type="arabicParenR"/>
            </a:pPr>
            <a:r>
              <a:rPr lang="en-US" sz="2600" dirty="0">
                <a:latin typeface="Arial" panose="020B0604020202020204" pitchFamily="34" charset="0"/>
                <a:cs typeface="Arial" panose="020B0604020202020204" pitchFamily="34" charset="0"/>
              </a:rPr>
              <a:t>Campus specific templates</a:t>
            </a:r>
          </a:p>
          <a:p>
            <a:pPr marL="514350" indent="-514350">
              <a:buAutoNum type="arabicParenR"/>
            </a:pPr>
            <a:r>
              <a:rPr lang="en-US" sz="2600" dirty="0">
                <a:latin typeface="Arial" panose="020B0604020202020204" pitchFamily="34" charset="0"/>
                <a:cs typeface="Arial" panose="020B0604020202020204" pitchFamily="34" charset="0"/>
              </a:rPr>
              <a:t>Interview scheduling</a:t>
            </a:r>
          </a:p>
          <a:p>
            <a:pPr marL="514350" indent="-514350">
              <a:buFont typeface="Arial" panose="020B0604020202020204" pitchFamily="34" charset="0"/>
              <a:buAutoNum type="arabicParenR"/>
            </a:pPr>
            <a:r>
              <a:rPr lang="en-US" sz="2600" dirty="0">
                <a:latin typeface="Arial" panose="020B0604020202020204" pitchFamily="34" charset="0"/>
                <a:cs typeface="Arial" panose="020B0604020202020204" pitchFamily="34" charset="0"/>
              </a:rPr>
              <a:t>Background check integration</a:t>
            </a:r>
          </a:p>
          <a:p>
            <a:pPr marL="514350" indent="-514350">
              <a:buAutoNum type="arabicParenR"/>
            </a:pPr>
            <a:r>
              <a:rPr lang="en-US" sz="2600" dirty="0">
                <a:latin typeface="Arial" panose="020B0604020202020204" pitchFamily="34" charset="0"/>
                <a:cs typeface="Arial" panose="020B0604020202020204" pitchFamily="34" charset="0"/>
              </a:rPr>
              <a:t>E-Offer</a:t>
            </a:r>
          </a:p>
          <a:p>
            <a:pPr marL="514350" indent="-514350">
              <a:buAutoNum type="arabicParenR"/>
            </a:pPr>
            <a:r>
              <a:rPr lang="en-US" sz="2600" dirty="0">
                <a:latin typeface="Arial" panose="020B0604020202020204" pitchFamily="34" charset="0"/>
                <a:cs typeface="Arial" panose="020B0604020202020204" pitchFamily="34" charset="0"/>
              </a:rPr>
              <a:t>Candidate experience</a:t>
            </a:r>
          </a:p>
          <a:p>
            <a:pPr marL="514350" indent="-514350">
              <a:buAutoNum type="arabicParenR"/>
            </a:pPr>
            <a:r>
              <a:rPr lang="en-US" sz="2600" dirty="0">
                <a:latin typeface="Arial" panose="020B0604020202020204" pitchFamily="34" charset="0"/>
                <a:cs typeface="Arial" panose="020B0604020202020204" pitchFamily="34" charset="0"/>
              </a:rPr>
              <a:t>Simplified Candidate Selection Workflow (CSW)</a:t>
            </a:r>
          </a:p>
          <a:p>
            <a:pPr marL="514350" indent="-514350">
              <a:buAutoNum type="arabicParenR"/>
            </a:pPr>
            <a:r>
              <a:rPr lang="en-US" sz="2600" dirty="0">
                <a:latin typeface="Arial" panose="020B0604020202020204" pitchFamily="34" charset="0"/>
                <a:cs typeface="Arial" panose="020B0604020202020204" pitchFamily="34" charset="0"/>
              </a:rPr>
              <a:t>Reporting and </a:t>
            </a:r>
            <a:r>
              <a:rPr lang="en-US" sz="2600" dirty="0" smtClean="0">
                <a:latin typeface="Arial" panose="020B0604020202020204" pitchFamily="34" charset="0"/>
                <a:cs typeface="Arial" panose="020B0604020202020204" pitchFamily="34" charset="0"/>
              </a:rPr>
              <a:t>Dashboards</a:t>
            </a:r>
            <a:endParaRPr lang="en-US" sz="2600" dirty="0">
              <a:latin typeface="Arial" panose="020B0604020202020204" pitchFamily="34" charset="0"/>
              <a:cs typeface="Arial" panose="020B0604020202020204" pitchFamily="34" charset="0"/>
            </a:endParaRPr>
          </a:p>
        </p:txBody>
      </p:sp>
      <p:cxnSp>
        <p:nvCxnSpPr>
          <p:cNvPr id="6" name="Straight Connector 5"/>
          <p:cNvCxnSpPr/>
          <p:nvPr/>
        </p:nvCxnSpPr>
        <p:spPr>
          <a:xfrm>
            <a:off x="478783" y="5898725"/>
            <a:ext cx="8224502" cy="1588"/>
          </a:xfrm>
          <a:prstGeom prst="line">
            <a:avLst/>
          </a:prstGeom>
          <a:ln w="127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125" y="5979492"/>
            <a:ext cx="2714626" cy="70137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4583" y="1521370"/>
            <a:ext cx="1955644" cy="1955644"/>
          </a:xfrm>
          <a:prstGeom prst="rect">
            <a:avLst/>
          </a:prstGeom>
        </p:spPr>
      </p:pic>
    </p:spTree>
    <p:extLst>
      <p:ext uri="{BB962C8B-B14F-4D97-AF65-F5344CB8AC3E}">
        <p14:creationId xmlns:p14="http://schemas.microsoft.com/office/powerpoint/2010/main" val="37042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cid:image001.png@01D08C03.F65B3F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0623" y="206805"/>
            <a:ext cx="5812084" cy="628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1959428" y="95003"/>
            <a:ext cx="6955971" cy="6031160"/>
          </a:xfrm>
        </p:spPr>
        <p:txBody>
          <a:bodyPr/>
          <a:lstStyle/>
          <a:p>
            <a:pPr marL="0" indent="0">
              <a:buNone/>
            </a:pPr>
            <a:r>
              <a:rPr lang="en-US" dirty="0" smtClean="0"/>
              <a:t>1)</a:t>
            </a:r>
          </a:p>
          <a:p>
            <a:pPr marL="0" indent="0">
              <a:buNone/>
            </a:pPr>
            <a:endParaRPr lang="en-US" dirty="0"/>
          </a:p>
        </p:txBody>
      </p:sp>
      <p:sp>
        <p:nvSpPr>
          <p:cNvPr id="10" name="Footer Placeholder 3"/>
          <p:cNvSpPr>
            <a:spLocks noGrp="1"/>
          </p:cNvSpPr>
          <p:nvPr>
            <p:ph type="ftr" sz="quarter" idx="11"/>
          </p:nvPr>
        </p:nvSpPr>
        <p:spPr>
          <a:xfrm>
            <a:off x="3124200" y="6553200"/>
            <a:ext cx="2895600" cy="168275"/>
          </a:xfrm>
        </p:spPr>
        <p:txBody>
          <a:bodyPr/>
          <a:lstStyle/>
          <a:p>
            <a:r>
              <a:rPr lang="en-US" dirty="0" smtClean="0"/>
              <a:t>CU Careers</a:t>
            </a:r>
            <a:endParaRPr lang="en-US" dirty="0"/>
          </a:p>
        </p:txBody>
      </p:sp>
    </p:spTree>
    <p:extLst>
      <p:ext uri="{BB962C8B-B14F-4D97-AF65-F5344CB8AC3E}">
        <p14:creationId xmlns:p14="http://schemas.microsoft.com/office/powerpoint/2010/main" val="3704234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143000"/>
          </a:xfrm>
        </p:spPr>
        <p:txBody>
          <a:bodyPr>
            <a:normAutofit/>
          </a:bodyPr>
          <a:lstStyle/>
          <a:p>
            <a:r>
              <a:rPr lang="en-US" sz="3200" dirty="0" smtClean="0">
                <a:latin typeface="Arial" panose="020B0604020202020204" pitchFamily="34" charset="0"/>
                <a:cs typeface="Arial" panose="020B0604020202020204" pitchFamily="34" charset="0"/>
              </a:rPr>
              <a:t>Which HCM/CU Careers feeds </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are near real-time?</a:t>
            </a:r>
            <a:endParaRPr lang="en-US" sz="3200" dirty="0">
              <a:latin typeface="Arial" panose="020B0604020202020204" pitchFamily="34" charset="0"/>
              <a:cs typeface="Arial" panose="020B0604020202020204" pitchFamily="34" charset="0"/>
            </a:endParaRPr>
          </a:p>
        </p:txBody>
      </p:sp>
      <p:sp>
        <p:nvSpPr>
          <p:cNvPr id="3" name="TPAnswers"/>
          <p:cNvSpPr>
            <a:spLocks noGrp="1"/>
          </p:cNvSpPr>
          <p:nvPr>
            <p:ph type="body" idx="1"/>
            <p:custDataLst>
              <p:tags r:id="rId3"/>
            </p:custDataLst>
          </p:nvPr>
        </p:nvSpPr>
        <p:spPr>
          <a:xfrm>
            <a:off x="457200" y="1600200"/>
            <a:ext cx="4114800" cy="4525963"/>
          </a:xfrm>
        </p:spPr>
        <p:txBody>
          <a:bodyPr/>
          <a:lstStyle/>
          <a:p>
            <a:pPr marL="514350" indent="-514350">
              <a:buFont typeface="Arial"/>
              <a:buAutoNum type="alphaUcPeriod"/>
            </a:pPr>
            <a:r>
              <a:rPr lang="en-US" dirty="0" smtClean="0">
                <a:latin typeface="Arial" panose="020B0604020202020204" pitchFamily="34" charset="0"/>
                <a:cs typeface="Arial" panose="020B0604020202020204" pitchFamily="34" charset="0"/>
              </a:rPr>
              <a:t>Requisition</a:t>
            </a:r>
          </a:p>
          <a:p>
            <a:pPr marL="514350" indent="-514350">
              <a:buFont typeface="Arial"/>
              <a:buAutoNum type="alphaUcPeriod"/>
            </a:pPr>
            <a:r>
              <a:rPr lang="en-US" dirty="0" smtClean="0">
                <a:latin typeface="Arial" panose="020B0604020202020204" pitchFamily="34" charset="0"/>
                <a:cs typeface="Arial" panose="020B0604020202020204" pitchFamily="34" charset="0"/>
              </a:rPr>
              <a:t>New Hire</a:t>
            </a:r>
          </a:p>
          <a:p>
            <a:pPr marL="514350" indent="-514350">
              <a:buFont typeface="Arial"/>
              <a:buAutoNum type="alphaUcPeriod"/>
            </a:pPr>
            <a:r>
              <a:rPr lang="en-US" dirty="0" smtClean="0">
                <a:latin typeface="Arial" panose="020B0604020202020204" pitchFamily="34" charset="0"/>
                <a:cs typeface="Arial" panose="020B0604020202020204" pitchFamily="34" charset="0"/>
              </a:rPr>
              <a:t>Requisition and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New Hire</a:t>
            </a:r>
          </a:p>
          <a:p>
            <a:pPr marL="514350" indent="-514350">
              <a:buFont typeface="Arial"/>
              <a:buAutoNum type="alphaUcPeriod"/>
            </a:pPr>
            <a:r>
              <a:rPr lang="en-US" dirty="0" smtClean="0">
                <a:latin typeface="Arial" panose="020B0604020202020204" pitchFamily="34" charset="0"/>
                <a:cs typeface="Arial" panose="020B0604020202020204" pitchFamily="34" charset="0"/>
              </a:rPr>
              <a:t>Users/Employees</a:t>
            </a:r>
          </a:p>
          <a:p>
            <a:pPr marL="514350" indent="-514350">
              <a:buFont typeface="Arial"/>
              <a:buAutoNum type="alphaUcPeriod"/>
            </a:pPr>
            <a:r>
              <a:rPr lang="en-US" dirty="0" smtClean="0">
                <a:latin typeface="Arial" panose="020B0604020202020204" pitchFamily="34" charset="0"/>
                <a:cs typeface="Arial" panose="020B0604020202020204" pitchFamily="34" charset="0"/>
              </a:rPr>
              <a:t>None</a:t>
            </a:r>
            <a:endParaRPr lang="en-US" dirty="0">
              <a:latin typeface="Arial" panose="020B0604020202020204" pitchFamily="34" charset="0"/>
              <a:cs typeface="Arial" panose="020B0604020202020204" pitchFamily="34" charset="0"/>
            </a:endParaRP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1809557277"/>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6171" name="Chart" r:id="rId7" imgW="4572000" imgH="5143500" progId="MSGraph.Chart.8">
                  <p:embed followColorScheme="full"/>
                </p:oleObj>
              </mc:Choice>
              <mc:Fallback>
                <p:oleObj name="Chart" r:id="rId7" imgW="4572000" imgH="5143500" progId="MSGraph.Chart.8">
                  <p:embed followColorScheme="full"/>
                  <p:pic>
                    <p:nvPicPr>
                      <p:cNvPr id="0" name=""/>
                      <p:cNvPicPr/>
                      <p:nvPr/>
                    </p:nvPicPr>
                    <p:blipFill>
                      <a:blip r:embed="rId8"/>
                      <a:stretch>
                        <a:fillRect/>
                      </a:stretch>
                    </p:blipFill>
                    <p:spPr>
                      <a:xfrm>
                        <a:off x="45085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40396079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457200" y="76200"/>
            <a:ext cx="8229600" cy="6019801"/>
          </a:xfrm>
        </p:spPr>
        <p:txBody>
          <a:bodyPr/>
          <a:lstStyle/>
          <a:p>
            <a:pPr marL="0" indent="0">
              <a:buNone/>
            </a:pPr>
            <a:r>
              <a:rPr lang="en-US" dirty="0" smtClean="0"/>
              <a:t>2) Welcome Dashboard</a:t>
            </a:r>
            <a:endParaRPr lang="en-US" dirty="0"/>
          </a:p>
        </p:txBody>
      </p:sp>
      <p:pic>
        <p:nvPicPr>
          <p:cNvPr id="1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48" y="798792"/>
            <a:ext cx="8915400" cy="5741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4234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152400"/>
            <a:ext cx="8229600" cy="5821363"/>
          </a:xfrm>
        </p:spPr>
        <p:txBody>
          <a:bodyPr/>
          <a:lstStyle/>
          <a:p>
            <a:pPr marL="0" indent="0">
              <a:buNone/>
            </a:pPr>
            <a:r>
              <a:rPr lang="en-US" dirty="0" smtClean="0"/>
              <a:t>3) Attachment Preview</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47952"/>
            <a:ext cx="8726925" cy="4181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77589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441434" y="76200"/>
            <a:ext cx="8229600" cy="6049963"/>
          </a:xfrm>
        </p:spPr>
        <p:txBody>
          <a:bodyPr/>
          <a:lstStyle/>
          <a:p>
            <a:pPr marL="0" indent="0">
              <a:buNone/>
            </a:pPr>
            <a:r>
              <a:rPr lang="en-US" dirty="0" smtClean="0"/>
              <a:t>4) Campus Specific Templates</a:t>
            </a:r>
            <a:endParaRPr lang="en-US" dirty="0"/>
          </a:p>
        </p:txBody>
      </p:sp>
      <p:pic>
        <p:nvPicPr>
          <p:cNvPr id="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034" y="923933"/>
            <a:ext cx="1836918" cy="2453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4634" y="811928"/>
            <a:ext cx="4554922" cy="26775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137" y="3615562"/>
            <a:ext cx="7162799" cy="29167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77589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228600" y="152400"/>
            <a:ext cx="8458200" cy="6096000"/>
          </a:xfrm>
        </p:spPr>
        <p:txBody>
          <a:bodyPr/>
          <a:lstStyle/>
          <a:p>
            <a:pPr marL="0" indent="0">
              <a:buNone/>
            </a:pPr>
            <a:r>
              <a:rPr lang="en-US" dirty="0" smtClean="0"/>
              <a:t>5) Interview Scheduling</a:t>
            </a:r>
          </a:p>
          <a:p>
            <a:pPr marL="0" indent="0">
              <a:buNone/>
            </a:pPr>
            <a:endParaRPr lang="en-US" dirty="0"/>
          </a:p>
        </p:txBody>
      </p:sp>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927" y="1295400"/>
            <a:ext cx="3046535" cy="160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590800"/>
            <a:ext cx="5841601" cy="35262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77589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228600" y="76200"/>
            <a:ext cx="8458200" cy="6049963"/>
          </a:xfrm>
        </p:spPr>
        <p:txBody>
          <a:bodyPr/>
          <a:lstStyle/>
          <a:p>
            <a:pPr marL="0" indent="0">
              <a:buNone/>
            </a:pPr>
            <a:r>
              <a:rPr lang="en-US" dirty="0"/>
              <a:t>6</a:t>
            </a:r>
            <a:r>
              <a:rPr lang="en-US" dirty="0" smtClean="0"/>
              <a:t>) Background Check Integration</a:t>
            </a:r>
            <a:endParaRPr lang="en-US" dirty="0"/>
          </a:p>
        </p:txBody>
      </p:sp>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4596" y="1138908"/>
            <a:ext cx="4290667" cy="48069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678" y="1615965"/>
            <a:ext cx="2905125" cy="1485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775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panose="020B0604020202020204" pitchFamily="34" charset="0"/>
                <a:cs typeface="Arial" panose="020B0604020202020204" pitchFamily="34" charset="0"/>
              </a:rPr>
              <a:t>Retirement Vendor Transition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4181475"/>
          </a:xfrm>
        </p:spPr>
        <p:txBody>
          <a:bodyPr>
            <a:normAutofit/>
          </a:bodyPr>
          <a:lstStyle/>
          <a:p>
            <a:pPr marL="0" lvl="2" indent="0">
              <a:spcBef>
                <a:spcPts val="0"/>
              </a:spcBef>
              <a:buNone/>
            </a:pPr>
            <a:r>
              <a:rPr lang="en-US" sz="2800" b="1" dirty="0" smtClean="0">
                <a:latin typeface="Arial" panose="020B0604020202020204" pitchFamily="34" charset="0"/>
                <a:cs typeface="Arial" panose="020B0604020202020204" pitchFamily="34" charset="0"/>
              </a:rPr>
              <a:t>May Activities</a:t>
            </a:r>
          </a:p>
          <a:p>
            <a:pPr marL="457200" indent="-457200">
              <a:lnSpc>
                <a:spcPct val="120000"/>
              </a:lnSpc>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Transition </a:t>
            </a:r>
            <a:r>
              <a:rPr lang="en-US" sz="2400" dirty="0" smtClean="0">
                <a:latin typeface="Arial" panose="020B0604020202020204" pitchFamily="34" charset="0"/>
                <a:cs typeface="Arial" panose="020B0604020202020204" pitchFamily="34" charset="0"/>
              </a:rPr>
              <a:t>guides </a:t>
            </a:r>
            <a:r>
              <a:rPr lang="en-US" sz="2400" dirty="0">
                <a:latin typeface="Arial" panose="020B0604020202020204" pitchFamily="34" charset="0"/>
                <a:cs typeface="Arial" panose="020B0604020202020204" pitchFamily="34" charset="0"/>
              </a:rPr>
              <a:t>mailed to </a:t>
            </a:r>
            <a:r>
              <a:rPr lang="en-US" sz="2400" dirty="0" smtClean="0">
                <a:latin typeface="Arial" panose="020B0604020202020204" pitchFamily="34" charset="0"/>
                <a:cs typeface="Arial" panose="020B0604020202020204" pitchFamily="34" charset="0"/>
              </a:rPr>
              <a:t>homes.</a:t>
            </a:r>
            <a:endParaRPr lang="en-US" sz="2400" dirty="0">
              <a:latin typeface="Arial" panose="020B0604020202020204" pitchFamily="34" charset="0"/>
              <a:cs typeface="Arial" panose="020B0604020202020204" pitchFamily="34" charset="0"/>
            </a:endParaRPr>
          </a:p>
          <a:p>
            <a:pPr marL="457200" indent="-457200">
              <a:lnSpc>
                <a:spcPct val="120000"/>
              </a:lnSpc>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Email will be sent to </a:t>
            </a:r>
            <a:r>
              <a:rPr lang="en-US" sz="2400" dirty="0" smtClean="0">
                <a:latin typeface="Arial" panose="020B0604020202020204" pitchFamily="34" charset="0"/>
                <a:cs typeface="Arial" panose="020B0604020202020204" pitchFamily="34" charset="0"/>
              </a:rPr>
              <a:t>employees </a:t>
            </a:r>
            <a:r>
              <a:rPr lang="en-US" sz="2400" dirty="0">
                <a:latin typeface="Arial" panose="020B0604020202020204" pitchFamily="34" charset="0"/>
                <a:cs typeface="Arial" panose="020B0604020202020204" pitchFamily="34" charset="0"/>
              </a:rPr>
              <a:t>notifying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them </a:t>
            </a:r>
            <a:r>
              <a:rPr lang="en-US" sz="2400" dirty="0">
                <a:latin typeface="Arial" panose="020B0604020202020204" pitchFamily="34" charset="0"/>
                <a:cs typeface="Arial" panose="020B0604020202020204" pitchFamily="34" charset="0"/>
              </a:rPr>
              <a:t>when the guide is </a:t>
            </a:r>
            <a:r>
              <a:rPr lang="en-US" sz="2400" dirty="0" smtClean="0">
                <a:latin typeface="Arial" panose="020B0604020202020204" pitchFamily="34" charset="0"/>
                <a:cs typeface="Arial" panose="020B0604020202020204" pitchFamily="34" charset="0"/>
              </a:rPr>
              <a:t>available.</a:t>
            </a:r>
            <a:endParaRPr lang="en-US" sz="2400" dirty="0">
              <a:latin typeface="Arial" panose="020B0604020202020204" pitchFamily="34" charset="0"/>
              <a:cs typeface="Arial" panose="020B0604020202020204" pitchFamily="34" charset="0"/>
            </a:endParaRPr>
          </a:p>
          <a:p>
            <a:pPr marL="457200" indent="-457200">
              <a:lnSpc>
                <a:spcPct val="120000"/>
              </a:lnSpc>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Articles in </a:t>
            </a:r>
            <a:r>
              <a:rPr lang="en-US" sz="2400" i="1" dirty="0">
                <a:latin typeface="Arial" panose="020B0604020202020204" pitchFamily="34" charset="0"/>
                <a:cs typeface="Arial" panose="020B0604020202020204" pitchFamily="34" charset="0"/>
              </a:rPr>
              <a:t>CU Connections </a:t>
            </a:r>
            <a:r>
              <a:rPr lang="en-US" sz="2400" dirty="0">
                <a:latin typeface="Arial" panose="020B0604020202020204" pitchFamily="34" charset="0"/>
                <a:cs typeface="Arial" panose="020B0604020202020204" pitchFamily="34" charset="0"/>
              </a:rPr>
              <a:t>and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ES</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Work/Life </a:t>
            </a:r>
            <a:r>
              <a:rPr lang="en-US" sz="2400" dirty="0" smtClean="0">
                <a:latin typeface="Arial" panose="020B0604020202020204" pitchFamily="34" charset="0"/>
                <a:cs typeface="Arial" panose="020B0604020202020204" pitchFamily="34" charset="0"/>
              </a:rPr>
              <a:t>newsletter.</a:t>
            </a:r>
            <a:endParaRPr lang="en-US" sz="2400" dirty="0">
              <a:latin typeface="Arial" panose="020B0604020202020204" pitchFamily="34" charset="0"/>
              <a:cs typeface="Arial" panose="020B0604020202020204" pitchFamily="34" charset="0"/>
            </a:endParaRPr>
          </a:p>
          <a:p>
            <a:pPr marL="457200" indent="-457200">
              <a:lnSpc>
                <a:spcPct val="120000"/>
              </a:lnSpc>
              <a:spcBef>
                <a:spcPts val="0"/>
              </a:spcBef>
              <a:buFont typeface="Arial" panose="020B0604020202020204" pitchFamily="34" charset="0"/>
              <a:buChar char="•"/>
            </a:pPr>
            <a:r>
              <a:rPr lang="en-US" sz="2400" dirty="0" smtClean="0">
                <a:latin typeface="Arial" panose="020B0604020202020204" pitchFamily="34" charset="0"/>
                <a:cs typeface="Arial" panose="020B0604020202020204" pitchFamily="34" charset="0"/>
              </a:rPr>
              <a:t>Welcome </a:t>
            </a:r>
            <a:r>
              <a:rPr lang="en-US" sz="2400" dirty="0">
                <a:latin typeface="Arial" panose="020B0604020202020204" pitchFamily="34" charset="0"/>
                <a:cs typeface="Arial" panose="020B0604020202020204" pitchFamily="34" charset="0"/>
              </a:rPr>
              <a:t>kits mailed </a:t>
            </a:r>
            <a:r>
              <a:rPr lang="en-US" sz="2400" dirty="0" smtClean="0">
                <a:latin typeface="Arial" panose="020B0604020202020204" pitchFamily="34" charset="0"/>
                <a:cs typeface="Arial" panose="020B0604020202020204" pitchFamily="34" charset="0"/>
              </a:rPr>
              <a:t>to homes.</a:t>
            </a:r>
            <a:endParaRPr lang="en-US" sz="2400" dirty="0">
              <a:latin typeface="Arial" panose="020B0604020202020204" pitchFamily="34" charset="0"/>
              <a:cs typeface="Arial" panose="020B0604020202020204" pitchFamily="34" charset="0"/>
            </a:endParaRPr>
          </a:p>
          <a:p>
            <a:pPr marL="457200" indent="-457200">
              <a:lnSpc>
                <a:spcPct val="120000"/>
              </a:lnSpc>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FAQs, timeline and background information can be found at </a:t>
            </a:r>
            <a:r>
              <a:rPr lang="en-US" sz="2400" dirty="0">
                <a:latin typeface="Arial" panose="020B0604020202020204" pitchFamily="34" charset="0"/>
                <a:cs typeface="Arial" panose="020B0604020202020204" pitchFamily="34" charset="0"/>
                <a:hlinkClick r:id="rId3"/>
              </a:rPr>
              <a:t>www.cu.edu/nestegg</a:t>
            </a:r>
            <a:endParaRPr lang="en-US" sz="2400" dirty="0">
              <a:latin typeface="Arial" panose="020B0604020202020204" pitchFamily="34" charset="0"/>
              <a:cs typeface="Arial" panose="020B0604020202020204" pitchFamily="34" charset="0"/>
            </a:endParaRPr>
          </a:p>
          <a:p>
            <a:pPr marL="0" lvl="2" indent="0">
              <a:spcBef>
                <a:spcPts val="0"/>
              </a:spcBef>
              <a:buNone/>
            </a:pPr>
            <a:endParaRPr lang="en-US" dirty="0" smtClean="0">
              <a:latin typeface="Arial" panose="020B0604020202020204" pitchFamily="34" charset="0"/>
              <a:cs typeface="Arial" panose="020B0604020202020204" pitchFamily="34" charset="0"/>
            </a:endParaRPr>
          </a:p>
        </p:txBody>
      </p:sp>
      <p:cxnSp>
        <p:nvCxnSpPr>
          <p:cNvPr id="6" name="Straight Connector 5"/>
          <p:cNvCxnSpPr/>
          <p:nvPr/>
        </p:nvCxnSpPr>
        <p:spPr>
          <a:xfrm>
            <a:off x="478783" y="5898725"/>
            <a:ext cx="8224502" cy="1588"/>
          </a:xfrm>
          <a:prstGeom prst="line">
            <a:avLst/>
          </a:prstGeom>
          <a:ln w="127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7"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125" y="5979492"/>
            <a:ext cx="2714626" cy="70137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0703" y="1584427"/>
            <a:ext cx="1892582" cy="1892582"/>
          </a:xfrm>
          <a:prstGeom prst="rect">
            <a:avLst/>
          </a:prstGeom>
        </p:spPr>
      </p:pic>
    </p:spTree>
    <p:extLst>
      <p:ext uri="{BB962C8B-B14F-4D97-AF65-F5344CB8AC3E}">
        <p14:creationId xmlns:p14="http://schemas.microsoft.com/office/powerpoint/2010/main" val="42347365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152400" y="76200"/>
            <a:ext cx="8534400" cy="6049963"/>
          </a:xfrm>
        </p:spPr>
        <p:txBody>
          <a:bodyPr/>
          <a:lstStyle/>
          <a:p>
            <a:pPr marL="0" indent="0">
              <a:buNone/>
            </a:pPr>
            <a:r>
              <a:rPr lang="en-US" dirty="0"/>
              <a:t>7</a:t>
            </a:r>
            <a:r>
              <a:rPr lang="en-US" dirty="0" smtClean="0"/>
              <a:t>) E-Offers</a:t>
            </a:r>
            <a:endParaRPr lang="en-US" dirty="0"/>
          </a:p>
        </p:txBody>
      </p:sp>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6170" y="796162"/>
            <a:ext cx="4301359" cy="56061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5274" y="2907595"/>
            <a:ext cx="1822703" cy="17525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77589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76200" y="76200"/>
            <a:ext cx="8991600" cy="6096000"/>
          </a:xfrm>
        </p:spPr>
        <p:txBody>
          <a:bodyPr/>
          <a:lstStyle/>
          <a:p>
            <a:pPr marL="0" indent="0">
              <a:buNone/>
            </a:pPr>
            <a:r>
              <a:rPr lang="en-US" dirty="0"/>
              <a:t>7</a:t>
            </a:r>
            <a:r>
              <a:rPr lang="en-US" dirty="0" smtClean="0"/>
              <a:t>) E-Offers</a:t>
            </a:r>
            <a:endParaRPr lang="en-US" dirty="0"/>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41" y="3881604"/>
            <a:ext cx="8991600" cy="2390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750" y="780396"/>
            <a:ext cx="8855981" cy="3200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4429596"/>
            <a:ext cx="3209925" cy="552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775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8"/>
          <p:cNvSpPr>
            <a:spLocks noGrp="1"/>
          </p:cNvSpPr>
          <p:nvPr>
            <p:ph idx="1"/>
          </p:nvPr>
        </p:nvSpPr>
        <p:spPr>
          <a:xfrm>
            <a:off x="76200" y="76200"/>
            <a:ext cx="8610600" cy="6049963"/>
          </a:xfrm>
        </p:spPr>
        <p:txBody>
          <a:bodyPr/>
          <a:lstStyle/>
          <a:p>
            <a:pPr marL="0" indent="0">
              <a:buNone/>
            </a:pPr>
            <a:r>
              <a:rPr lang="en-US" dirty="0"/>
              <a:t>8</a:t>
            </a:r>
            <a:r>
              <a:rPr lang="en-US" dirty="0" smtClean="0"/>
              <a:t>) Candidate Experience</a:t>
            </a:r>
          </a:p>
          <a:p>
            <a:pPr marL="0" indent="0">
              <a:buNone/>
            </a:pPr>
            <a:endParaRPr lang="en-US" dirty="0"/>
          </a:p>
        </p:txBody>
      </p:sp>
      <p:pic>
        <p:nvPicPr>
          <p:cNvPr id="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648" y="903430"/>
            <a:ext cx="5791200" cy="5665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5030" y="3042746"/>
            <a:ext cx="5962770" cy="21033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28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152400" y="152400"/>
            <a:ext cx="8839200" cy="5973763"/>
          </a:xfrm>
        </p:spPr>
        <p:txBody>
          <a:bodyPr>
            <a:normAutofit/>
          </a:bodyPr>
          <a:lstStyle/>
          <a:p>
            <a:pPr marL="0" indent="0">
              <a:buNone/>
            </a:pPr>
            <a:r>
              <a:rPr lang="en-US" sz="2800" dirty="0" smtClean="0"/>
              <a:t>9) Simplified Candidate Selection Workflow (CSW)</a:t>
            </a:r>
            <a:endParaRPr lang="en-US" sz="2800" dirty="0"/>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519" y="1114908"/>
            <a:ext cx="8686800" cy="1089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6249" y="2504686"/>
            <a:ext cx="3137340" cy="41168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775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0" y="76200"/>
            <a:ext cx="8915400" cy="6248400"/>
          </a:xfrm>
        </p:spPr>
        <p:txBody>
          <a:bodyPr/>
          <a:lstStyle/>
          <a:p>
            <a:pPr marL="0" indent="0">
              <a:buNone/>
            </a:pPr>
            <a:r>
              <a:rPr lang="en-US" dirty="0" smtClean="0"/>
              <a:t>10) Reporting and Dashboards</a:t>
            </a:r>
          </a:p>
          <a:p>
            <a:pPr marL="0" indent="0">
              <a:buNone/>
            </a:pPr>
            <a:endParaRPr lang="en-US" dirty="0"/>
          </a:p>
          <a:p>
            <a:pPr marL="0" indent="0">
              <a:buNone/>
            </a:pPr>
            <a:endParaRPr lang="en-US" dirty="0"/>
          </a:p>
        </p:txBody>
      </p:sp>
      <p:pic>
        <p:nvPicPr>
          <p:cNvPr id="3"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80397"/>
            <a:ext cx="8686800" cy="571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2898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143000"/>
          </a:xfrm>
        </p:spPr>
        <p:txBody>
          <a:bodyPr>
            <a:noAutofit/>
          </a:bodyPr>
          <a:lstStyle/>
          <a:p>
            <a:r>
              <a:rPr lang="en-US" sz="3200" dirty="0" smtClean="0">
                <a:latin typeface="Arial" panose="020B0604020202020204" pitchFamily="34" charset="0"/>
                <a:cs typeface="Arial" panose="020B0604020202020204" pitchFamily="34" charset="0"/>
              </a:rPr>
              <a:t>Where are new requisitions now created?</a:t>
            </a:r>
            <a:endParaRPr lang="en-US" sz="3200" dirty="0">
              <a:latin typeface="Arial" panose="020B0604020202020204" pitchFamily="34" charset="0"/>
              <a:cs typeface="Arial" panose="020B0604020202020204" pitchFamily="34" charset="0"/>
            </a:endParaRPr>
          </a:p>
        </p:txBody>
      </p:sp>
      <p:sp>
        <p:nvSpPr>
          <p:cNvPr id="3" name="TPAnswers"/>
          <p:cNvSpPr>
            <a:spLocks noGrp="1"/>
          </p:cNvSpPr>
          <p:nvPr>
            <p:ph type="body" idx="1"/>
            <p:custDataLst>
              <p:tags r:id="rId3"/>
            </p:custDataLst>
          </p:nvPr>
        </p:nvSpPr>
        <p:spPr>
          <a:xfrm>
            <a:off x="457200" y="1600200"/>
            <a:ext cx="4114800" cy="4525963"/>
          </a:xfrm>
        </p:spPr>
        <p:txBody>
          <a:bodyPr/>
          <a:lstStyle/>
          <a:p>
            <a:pPr marL="514350" indent="-514350">
              <a:buFont typeface="Arial"/>
              <a:buAutoNum type="alphaUcPeriod"/>
            </a:pPr>
            <a:r>
              <a:rPr lang="en-US" dirty="0" err="1" smtClean="0">
                <a:latin typeface="Arial" panose="020B0604020202020204" pitchFamily="34" charset="0"/>
                <a:cs typeface="Arial" panose="020B0604020202020204" pitchFamily="34" charset="0"/>
              </a:rPr>
              <a:t>JobsatCU</a:t>
            </a:r>
            <a:endParaRPr lang="en-US" dirty="0" smtClean="0">
              <a:latin typeface="Arial" panose="020B0604020202020204" pitchFamily="34" charset="0"/>
              <a:cs typeface="Arial" panose="020B0604020202020204" pitchFamily="34" charset="0"/>
            </a:endParaRPr>
          </a:p>
          <a:p>
            <a:pPr marL="514350" indent="-514350">
              <a:buFont typeface="Arial"/>
              <a:buAutoNum type="alphaUcPeriod"/>
            </a:pPr>
            <a:r>
              <a:rPr lang="en-US" dirty="0" smtClean="0">
                <a:latin typeface="Arial" panose="020B0604020202020204" pitchFamily="34" charset="0"/>
                <a:cs typeface="Arial" panose="020B0604020202020204" pitchFamily="34" charset="0"/>
              </a:rPr>
              <a:t>HCM</a:t>
            </a:r>
          </a:p>
          <a:p>
            <a:pPr marL="514350" indent="-514350">
              <a:buFont typeface="Arial"/>
              <a:buAutoNum type="alphaUcPeriod"/>
            </a:pPr>
            <a:r>
              <a:rPr lang="en-US" dirty="0" smtClean="0">
                <a:latin typeface="Arial" panose="020B0604020202020204" pitchFamily="34" charset="0"/>
                <a:cs typeface="Arial" panose="020B0604020202020204" pitchFamily="34" charset="0"/>
              </a:rPr>
              <a:t>HRMS</a:t>
            </a:r>
          </a:p>
          <a:p>
            <a:pPr marL="514350" indent="-514350">
              <a:buFont typeface="Arial"/>
              <a:buAutoNum type="alphaUcPeriod"/>
            </a:pPr>
            <a:r>
              <a:rPr lang="en-US" dirty="0" smtClean="0">
                <a:latin typeface="Arial" panose="020B0604020202020204" pitchFamily="34" charset="0"/>
                <a:cs typeface="Arial" panose="020B0604020202020204" pitchFamily="34" charset="0"/>
              </a:rPr>
              <a:t>In Santa’s workshop</a:t>
            </a: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1400830253"/>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7194" name="Chart" r:id="rId6" imgW="4572000" imgH="5143500" progId="MSGraph.Chart.8">
                  <p:embed followColorScheme="full"/>
                </p:oleObj>
              </mc:Choice>
              <mc:Fallback>
                <p:oleObj name="Chart" r:id="rId6" imgW="4572000" imgH="5143500" progId="MSGraph.Chart.8">
                  <p:embed followColorScheme="full"/>
                  <p:pic>
                    <p:nvPicPr>
                      <p:cNvPr id="0" name=""/>
                      <p:cNvPicPr/>
                      <p:nvPr/>
                    </p:nvPicPr>
                    <p:blipFill>
                      <a:blip r:embed="rId7"/>
                      <a:stretch>
                        <a:fillRect/>
                      </a:stretch>
                    </p:blipFill>
                    <p:spPr>
                      <a:xfrm>
                        <a:off x="45085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988174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143000"/>
          </a:xfrm>
        </p:spPr>
        <p:txBody>
          <a:bodyPr>
            <a:noAutofit/>
          </a:bodyPr>
          <a:lstStyle/>
          <a:p>
            <a:r>
              <a:rPr lang="en-US" sz="3600" dirty="0" smtClean="0">
                <a:latin typeface="Arial" panose="020B0604020202020204" pitchFamily="34" charset="0"/>
                <a:cs typeface="Arial" panose="020B0604020202020204" pitchFamily="34" charset="0"/>
              </a:rPr>
              <a:t>What is the new way you can send an offer to a finalist?</a:t>
            </a:r>
            <a:endParaRPr lang="en-US" sz="3600" dirty="0">
              <a:latin typeface="Arial" panose="020B0604020202020204" pitchFamily="34" charset="0"/>
              <a:cs typeface="Arial" panose="020B0604020202020204" pitchFamily="34" charset="0"/>
            </a:endParaRPr>
          </a:p>
        </p:txBody>
      </p:sp>
      <p:sp>
        <p:nvSpPr>
          <p:cNvPr id="3" name="TPAnswers"/>
          <p:cNvSpPr>
            <a:spLocks noGrp="1"/>
          </p:cNvSpPr>
          <p:nvPr>
            <p:ph type="body" idx="1"/>
            <p:custDataLst>
              <p:tags r:id="rId3"/>
            </p:custDataLst>
          </p:nvPr>
        </p:nvSpPr>
        <p:spPr>
          <a:xfrm>
            <a:off x="457200" y="1600200"/>
            <a:ext cx="4114800" cy="4525963"/>
          </a:xfrm>
        </p:spPr>
        <p:txBody>
          <a:bodyPr/>
          <a:lstStyle/>
          <a:p>
            <a:pPr marL="514350" indent="-514350">
              <a:buFont typeface="Arial"/>
              <a:buAutoNum type="alphaUcPeriod"/>
            </a:pPr>
            <a:r>
              <a:rPr lang="en-US" dirty="0" smtClean="0">
                <a:latin typeface="Arial" panose="020B0604020202020204" pitchFamily="34" charset="0"/>
                <a:cs typeface="Arial" panose="020B0604020202020204" pitchFamily="34" charset="0"/>
              </a:rPr>
              <a:t>By messenger pigeon</a:t>
            </a:r>
          </a:p>
          <a:p>
            <a:pPr marL="514350" indent="-514350">
              <a:buFont typeface="Arial"/>
              <a:buAutoNum type="alphaUcPeriod"/>
            </a:pPr>
            <a:r>
              <a:rPr lang="en-US" dirty="0" smtClean="0">
                <a:latin typeface="Arial" panose="020B0604020202020204" pitchFamily="34" charset="0"/>
                <a:cs typeface="Arial" panose="020B0604020202020204" pitchFamily="34" charset="0"/>
              </a:rPr>
              <a:t>E-Offer</a:t>
            </a:r>
          </a:p>
          <a:p>
            <a:pPr marL="514350" indent="-514350">
              <a:buFont typeface="Arial"/>
              <a:buAutoNum type="alphaUcPeriod"/>
            </a:pPr>
            <a:r>
              <a:rPr lang="en-US" dirty="0" smtClean="0">
                <a:latin typeface="Arial" panose="020B0604020202020204" pitchFamily="34" charset="0"/>
                <a:cs typeface="Arial" panose="020B0604020202020204" pitchFamily="34" charset="0"/>
              </a:rPr>
              <a:t>Through teleportation</a:t>
            </a:r>
          </a:p>
          <a:p>
            <a:pPr marL="514350" indent="-514350">
              <a:buFont typeface="Arial"/>
              <a:buAutoNum type="alphaUcPeriod"/>
            </a:pPr>
            <a:r>
              <a:rPr lang="en-US" dirty="0" smtClean="0">
                <a:latin typeface="Arial" panose="020B0604020202020204" pitchFamily="34" charset="0"/>
                <a:cs typeface="Arial" panose="020B0604020202020204" pitchFamily="34" charset="0"/>
              </a:rPr>
              <a:t>Snail Mail</a:t>
            </a: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3317604524"/>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8217" name="Chart" r:id="rId7" imgW="4572000" imgH="5143500" progId="MSGraph.Chart.8">
                  <p:embed followColorScheme="full"/>
                </p:oleObj>
              </mc:Choice>
              <mc:Fallback>
                <p:oleObj name="Chart" r:id="rId7" imgW="4572000" imgH="5143500" progId="MSGraph.Chart.8">
                  <p:embed followColorScheme="full"/>
                  <p:pic>
                    <p:nvPicPr>
                      <p:cNvPr id="0" name=""/>
                      <p:cNvPicPr/>
                      <p:nvPr/>
                    </p:nvPicPr>
                    <p:blipFill>
                      <a:blip r:embed="rId8"/>
                      <a:stretch>
                        <a:fillRect/>
                      </a:stretch>
                    </p:blipFill>
                    <p:spPr>
                      <a:xfrm>
                        <a:off x="45085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0917953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Questions</a:t>
            </a:r>
            <a:endParaRPr lang="en-US" dirty="0"/>
          </a:p>
        </p:txBody>
      </p:sp>
      <p:pic>
        <p:nvPicPr>
          <p:cNvPr id="3" name="Content Placeholder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9018" y="1600200"/>
            <a:ext cx="4525963" cy="45259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2898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125" y="5979492"/>
            <a:ext cx="2714626" cy="70137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16205"/>
            <a:ext cx="9144000" cy="4784141"/>
          </a:xfrm>
          <a:prstGeom prst="rect">
            <a:avLst/>
          </a:prstGeom>
        </p:spPr>
      </p:pic>
    </p:spTree>
    <p:extLst>
      <p:ext uri="{BB962C8B-B14F-4D97-AF65-F5344CB8AC3E}">
        <p14:creationId xmlns:p14="http://schemas.microsoft.com/office/powerpoint/2010/main" val="370423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143000"/>
          </a:xfrm>
        </p:spPr>
        <p:txBody>
          <a:bodyPr>
            <a:noAutofit/>
          </a:bodyPr>
          <a:lstStyle/>
          <a:p>
            <a:r>
              <a:rPr lang="en-US" sz="3200" dirty="0">
                <a:latin typeface="Arial" panose="020B0604020202020204" pitchFamily="34" charset="0"/>
                <a:cs typeface="Arial" panose="020B0604020202020204" pitchFamily="34" charset="0"/>
              </a:rPr>
              <a:t>What is the estimated initial cost-savings plan participants (collectively) stand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to save under the 401(a)?</a:t>
            </a:r>
            <a:endParaRPr lang="en-US" sz="3200" dirty="0"/>
          </a:p>
        </p:txBody>
      </p:sp>
      <p:sp>
        <p:nvSpPr>
          <p:cNvPr id="3" name="TPAnswers"/>
          <p:cNvSpPr>
            <a:spLocks noGrp="1"/>
          </p:cNvSpPr>
          <p:nvPr>
            <p:ph type="body" idx="1"/>
            <p:custDataLst>
              <p:tags r:id="rId3"/>
            </p:custDataLst>
          </p:nvPr>
        </p:nvSpPr>
        <p:spPr>
          <a:xfrm>
            <a:off x="457200" y="2554014"/>
            <a:ext cx="4114800" cy="3572149"/>
          </a:xfrm>
        </p:spPr>
        <p:txBody>
          <a:bodyPr/>
          <a:lstStyle/>
          <a:p>
            <a:pPr marL="514350" indent="-514350">
              <a:buFont typeface="Arial"/>
              <a:buAutoNum type="alphaUcPeriod"/>
            </a:pPr>
            <a:r>
              <a:rPr lang="en-US" dirty="0" smtClean="0">
                <a:latin typeface="Arial" panose="020B0604020202020204" pitchFamily="34" charset="0"/>
                <a:cs typeface="Arial" panose="020B0604020202020204" pitchFamily="34" charset="0"/>
              </a:rPr>
              <a:t>$2.5 million</a:t>
            </a:r>
          </a:p>
          <a:p>
            <a:pPr marL="514350" indent="-514350">
              <a:buFont typeface="Arial"/>
              <a:buAutoNum type="alphaUcPeriod"/>
            </a:pPr>
            <a:r>
              <a:rPr lang="en-US"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3</a:t>
            </a:r>
            <a:r>
              <a:rPr lang="en-US" dirty="0" smtClean="0">
                <a:latin typeface="Arial" panose="020B0604020202020204" pitchFamily="34" charset="0"/>
                <a:cs typeface="Arial" panose="020B0604020202020204" pitchFamily="34" charset="0"/>
              </a:rPr>
              <a:t> million</a:t>
            </a:r>
          </a:p>
          <a:p>
            <a:pPr marL="514350" indent="-514350">
              <a:buFont typeface="Arial"/>
              <a:buAutoNum type="alphaUcPeriod"/>
            </a:pPr>
            <a:r>
              <a:rPr lang="en-US" dirty="0" smtClean="0">
                <a:latin typeface="Arial" panose="020B0604020202020204" pitchFamily="34" charset="0"/>
                <a:cs typeface="Arial" panose="020B0604020202020204" pitchFamily="34" charset="0"/>
              </a:rPr>
              <a:t>$4 million</a:t>
            </a:r>
          </a:p>
          <a:p>
            <a:pPr marL="514350" indent="-514350">
              <a:buFont typeface="Arial"/>
              <a:buAutoNum type="alphaUcPeriod"/>
            </a:pPr>
            <a:r>
              <a:rPr lang="en-US" dirty="0" smtClean="0">
                <a:latin typeface="Arial" panose="020B0604020202020204" pitchFamily="34" charset="0"/>
                <a:cs typeface="Arial" panose="020B0604020202020204" pitchFamily="34" charset="0"/>
              </a:rPr>
              <a:t>$1.50</a:t>
            </a:r>
            <a:endParaRPr lang="en-US" dirty="0">
              <a:latin typeface="Arial" panose="020B0604020202020204" pitchFamily="34" charset="0"/>
              <a:cs typeface="Arial" panose="020B0604020202020204" pitchFamily="34" charset="0"/>
            </a:endParaRP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1932982042"/>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2091" name="Chart" r:id="rId6" imgW="4572000" imgH="5143500" progId="MSGraph.Chart.8">
                  <p:embed followColorScheme="full"/>
                </p:oleObj>
              </mc:Choice>
              <mc:Fallback>
                <p:oleObj name="Chart" r:id="rId6" imgW="4572000" imgH="5143500" progId="MSGraph.Chart.8">
                  <p:embed followColorScheme="full"/>
                  <p:pic>
                    <p:nvPicPr>
                      <p:cNvPr id="0" name=""/>
                      <p:cNvPicPr/>
                      <p:nvPr/>
                    </p:nvPicPr>
                    <p:blipFill>
                      <a:blip r:embed="rId7"/>
                      <a:stretch>
                        <a:fillRect/>
                      </a:stretch>
                    </p:blipFill>
                    <p:spPr>
                      <a:xfrm>
                        <a:off x="45085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1367713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Open </a:t>
            </a:r>
            <a:r>
              <a:rPr lang="en-US" b="1" dirty="0" smtClean="0">
                <a:latin typeface="Arial" panose="020B0604020202020204" pitchFamily="34" charset="0"/>
                <a:cs typeface="Arial" panose="020B0604020202020204" pitchFamily="34" charset="0"/>
              </a:rPr>
              <a:t>Enrollment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4181475"/>
          </a:xfrm>
        </p:spPr>
        <p:txBody>
          <a:bodyPr>
            <a:normAutofit/>
          </a:bodyPr>
          <a:lstStyle/>
          <a:p>
            <a:pPr>
              <a:buFont typeface="Arial" panose="020B0604020202020204" pitchFamily="34" charset="0"/>
              <a:buChar char="•"/>
            </a:pPr>
            <a:r>
              <a:rPr lang="en-US" sz="2400" dirty="0">
                <a:latin typeface="Arial" panose="020B0604020202020204" pitchFamily="34" charset="0"/>
                <a:cs typeface="Arial" panose="020B0604020202020204" pitchFamily="34" charset="0"/>
              </a:rPr>
              <a:t>Review your Benefits Summary in the </a:t>
            </a:r>
            <a:r>
              <a:rPr lang="en-US" sz="2400" dirty="0" smtClean="0">
                <a:latin typeface="Arial" panose="020B0604020202020204" pitchFamily="34" charset="0"/>
                <a:cs typeface="Arial" panose="020B0604020202020204" pitchFamily="34" charset="0"/>
              </a:rPr>
              <a:t>portal.</a:t>
            </a:r>
          </a:p>
          <a:p>
            <a:pPr lvl="1">
              <a:buFont typeface="Courier New" panose="02070309020205020404" pitchFamily="49" charset="0"/>
              <a:buChar char="o"/>
            </a:pPr>
            <a:r>
              <a:rPr lang="en-US" sz="2400" dirty="0">
                <a:latin typeface="Arial" panose="020B0604020202020204" pitchFamily="34" charset="0"/>
                <a:cs typeface="Arial" panose="020B0604020202020204" pitchFamily="34" charset="0"/>
              </a:rPr>
              <a:t>enter the effective date 7-1-2015</a:t>
            </a:r>
          </a:p>
          <a:p>
            <a:pPr>
              <a:buFont typeface="Arial" panose="020B0604020202020204" pitchFamily="34" charset="0"/>
              <a:buChar char="•"/>
            </a:pPr>
            <a:r>
              <a:rPr lang="en-US" sz="2400" dirty="0" smtClean="0">
                <a:latin typeface="Arial" panose="020B0604020202020204" pitchFamily="34" charset="0"/>
                <a:cs typeface="Arial" panose="020B0604020202020204" pitchFamily="34" charset="0"/>
              </a:rPr>
              <a:t>New </a:t>
            </a:r>
            <a:r>
              <a:rPr lang="en-US" sz="2400" dirty="0">
                <a:latin typeface="Arial" panose="020B0604020202020204" pitchFamily="34" charset="0"/>
                <a:cs typeface="Arial" panose="020B0604020202020204" pitchFamily="34" charset="0"/>
              </a:rPr>
              <a:t>health, dental, HSA, FSA cards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will arrive </a:t>
            </a:r>
            <a:r>
              <a:rPr lang="en-US" sz="2400" dirty="0">
                <a:latin typeface="Arial" panose="020B0604020202020204" pitchFamily="34" charset="0"/>
                <a:cs typeface="Arial" panose="020B0604020202020204" pitchFamily="34" charset="0"/>
              </a:rPr>
              <a:t>by </a:t>
            </a:r>
            <a:r>
              <a:rPr lang="en-US" sz="2400" dirty="0" smtClean="0">
                <a:latin typeface="Arial" panose="020B0604020202020204" pitchFamily="34" charset="0"/>
                <a:cs typeface="Arial" panose="020B0604020202020204" pitchFamily="34" charset="0"/>
              </a:rPr>
              <a:t>July 1.</a:t>
            </a:r>
            <a:endParaRPr lang="en-US" sz="24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Pharmacy changes for new plan year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work through transition </a:t>
            </a:r>
            <a:r>
              <a:rPr lang="en-US" sz="2400" dirty="0" smtClean="0">
                <a:latin typeface="Arial" panose="020B0604020202020204" pitchFamily="34" charset="0"/>
                <a:cs typeface="Arial" panose="020B0604020202020204" pitchFamily="34" charset="0"/>
              </a:rPr>
              <a:t>now. </a:t>
            </a:r>
            <a:endParaRPr lang="en-US" sz="24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HSA accounts set up and welcome packets </a:t>
            </a:r>
            <a:r>
              <a:rPr lang="en-US" sz="2400" dirty="0" smtClean="0">
                <a:latin typeface="Arial" panose="020B0604020202020204" pitchFamily="34" charset="0"/>
                <a:cs typeface="Arial" panose="020B0604020202020204" pitchFamily="34" charset="0"/>
              </a:rPr>
              <a:t>will arrive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in </a:t>
            </a:r>
            <a:r>
              <a:rPr lang="en-US" sz="2400" dirty="0">
                <a:latin typeface="Arial" panose="020B0604020202020204" pitchFamily="34" charset="0"/>
                <a:cs typeface="Arial" panose="020B0604020202020204" pitchFamily="34" charset="0"/>
              </a:rPr>
              <a:t>late </a:t>
            </a:r>
            <a:r>
              <a:rPr lang="en-US" sz="2400" dirty="0" smtClean="0">
                <a:latin typeface="Arial" panose="020B0604020202020204" pitchFamily="34" charset="0"/>
                <a:cs typeface="Arial" panose="020B0604020202020204" pitchFamily="34" charset="0"/>
              </a:rPr>
              <a:t>June.</a:t>
            </a:r>
          </a:p>
          <a:p>
            <a:pPr lvl="1">
              <a:buFont typeface="Courier New" panose="02070309020205020404" pitchFamily="49" charset="0"/>
              <a:buChar char="o"/>
            </a:pPr>
            <a:r>
              <a:rPr lang="en-US" sz="2400" dirty="0" smtClean="0">
                <a:latin typeface="Arial" panose="020B0604020202020204" pitchFamily="34" charset="0"/>
                <a:cs typeface="Arial" panose="020B0604020202020204" pitchFamily="34" charset="0"/>
              </a:rPr>
              <a:t>Must </a:t>
            </a:r>
            <a:r>
              <a:rPr lang="en-US" sz="2400" dirty="0">
                <a:latin typeface="Arial" panose="020B0604020202020204" pitchFamily="34" charset="0"/>
                <a:cs typeface="Arial" panose="020B0604020202020204" pitchFamily="34" charset="0"/>
              </a:rPr>
              <a:t>have exhausted your FSA </a:t>
            </a:r>
            <a:r>
              <a:rPr lang="en-US" sz="2400" dirty="0" smtClean="0">
                <a:latin typeface="Arial" panose="020B0604020202020204" pitchFamily="34" charset="0"/>
                <a:cs typeface="Arial" panose="020B0604020202020204" pitchFamily="34" charset="0"/>
              </a:rPr>
              <a:t>account,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if </a:t>
            </a:r>
            <a:r>
              <a:rPr lang="en-US" sz="2400" dirty="0">
                <a:latin typeface="Arial" panose="020B0604020202020204" pitchFamily="34" charset="0"/>
                <a:cs typeface="Arial" panose="020B0604020202020204" pitchFamily="34" charset="0"/>
              </a:rPr>
              <a:t>enrolled this </a:t>
            </a:r>
            <a:r>
              <a:rPr lang="en-US" sz="2400" dirty="0" smtClean="0">
                <a:latin typeface="Arial" panose="020B0604020202020204" pitchFamily="34" charset="0"/>
                <a:cs typeface="Arial" panose="020B0604020202020204" pitchFamily="34" charset="0"/>
              </a:rPr>
              <a:t>year.</a:t>
            </a:r>
            <a:endParaRPr lang="en-US" sz="2400" dirty="0">
              <a:latin typeface="Arial" panose="020B0604020202020204" pitchFamily="34" charset="0"/>
              <a:cs typeface="Arial" panose="020B0604020202020204" pitchFamily="34" charset="0"/>
            </a:endParaRPr>
          </a:p>
          <a:p>
            <a:pPr marL="0" lvl="2" indent="0">
              <a:spcBef>
                <a:spcPts val="0"/>
              </a:spcBef>
              <a:buNone/>
            </a:pPr>
            <a:endParaRPr lang="en-US" dirty="0" smtClean="0">
              <a:latin typeface="Arial" panose="020B0604020202020204" pitchFamily="34" charset="0"/>
              <a:cs typeface="Arial" panose="020B0604020202020204" pitchFamily="34" charset="0"/>
            </a:endParaRPr>
          </a:p>
        </p:txBody>
      </p:sp>
      <p:cxnSp>
        <p:nvCxnSpPr>
          <p:cNvPr id="6" name="Straight Connector 5"/>
          <p:cNvCxnSpPr/>
          <p:nvPr/>
        </p:nvCxnSpPr>
        <p:spPr>
          <a:xfrm>
            <a:off x="478783" y="5898725"/>
            <a:ext cx="8224502" cy="1588"/>
          </a:xfrm>
          <a:prstGeom prst="line">
            <a:avLst/>
          </a:prstGeom>
          <a:ln w="127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25" y="5979492"/>
            <a:ext cx="2714626" cy="70137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0703" y="1584427"/>
            <a:ext cx="1892582" cy="1892582"/>
          </a:xfrm>
          <a:prstGeom prst="rect">
            <a:avLst/>
          </a:prstGeom>
        </p:spPr>
      </p:pic>
    </p:spTree>
    <p:extLst>
      <p:ext uri="{BB962C8B-B14F-4D97-AF65-F5344CB8AC3E}">
        <p14:creationId xmlns:p14="http://schemas.microsoft.com/office/powerpoint/2010/main" val="272690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325562"/>
          </a:xfrm>
        </p:spPr>
        <p:txBody>
          <a:bodyPr>
            <a:noAutofit/>
          </a:bodyPr>
          <a:lstStyle/>
          <a:p>
            <a:r>
              <a:rPr lang="en-US" sz="3200" dirty="0">
                <a:latin typeface="Arial" panose="020B0604020202020204" pitchFamily="34" charset="0"/>
                <a:cs typeface="Arial" panose="020B0604020202020204" pitchFamily="34" charset="0"/>
              </a:rPr>
              <a:t>Are you required to be enrolled in </a:t>
            </a:r>
            <a:r>
              <a:rPr lang="en-US" sz="3200" dirty="0" smtClean="0">
                <a:latin typeface="Arial" panose="020B0604020202020204" pitchFamily="34" charset="0"/>
                <a:cs typeface="Arial" panose="020B0604020202020204" pitchFamily="34" charset="0"/>
              </a:rPr>
              <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CU </a:t>
            </a:r>
            <a:r>
              <a:rPr lang="en-US" sz="3200" dirty="0">
                <a:latin typeface="Arial" panose="020B0604020202020204" pitchFamily="34" charset="0"/>
                <a:cs typeface="Arial" panose="020B0604020202020204" pitchFamily="34" charset="0"/>
              </a:rPr>
              <a:t>Health Plan – High Deductible </a:t>
            </a:r>
            <a:r>
              <a:rPr lang="en-US" sz="3200" dirty="0" smtClean="0">
                <a:latin typeface="Arial" panose="020B0604020202020204" pitchFamily="34" charset="0"/>
                <a:cs typeface="Arial" panose="020B0604020202020204" pitchFamily="34" charset="0"/>
              </a:rPr>
              <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in </a:t>
            </a:r>
            <a:r>
              <a:rPr lang="en-US" sz="3200" dirty="0">
                <a:latin typeface="Arial" panose="020B0604020202020204" pitchFamily="34" charset="0"/>
                <a:cs typeface="Arial" panose="020B0604020202020204" pitchFamily="34" charset="0"/>
              </a:rPr>
              <a:t>order to be in an HSA?</a:t>
            </a:r>
          </a:p>
        </p:txBody>
      </p:sp>
      <p:sp>
        <p:nvSpPr>
          <p:cNvPr id="3" name="TPAnswers"/>
          <p:cNvSpPr>
            <a:spLocks noGrp="1"/>
          </p:cNvSpPr>
          <p:nvPr>
            <p:ph type="body" idx="1"/>
          </p:nvPr>
        </p:nvSpPr>
        <p:spPr>
          <a:xfrm>
            <a:off x="457200" y="2932386"/>
            <a:ext cx="4114800" cy="3193777"/>
          </a:xfrm>
        </p:spPr>
        <p:txBody>
          <a:bodyPr/>
          <a:lstStyle/>
          <a:p>
            <a:pPr marL="514350" indent="-514350">
              <a:buFont typeface="Arial"/>
              <a:buAutoNum type="alphaUcPeriod"/>
            </a:pPr>
            <a:r>
              <a:rPr lang="en-US" dirty="0" smtClean="0">
                <a:latin typeface="Arial" panose="020B0604020202020204" pitchFamily="34" charset="0"/>
                <a:cs typeface="Arial" panose="020B0604020202020204" pitchFamily="34" charset="0"/>
              </a:rPr>
              <a:t>True</a:t>
            </a:r>
          </a:p>
          <a:p>
            <a:pPr marL="514350" indent="-514350">
              <a:buFont typeface="Arial"/>
              <a:buAutoNum type="alphaUcPeriod"/>
            </a:pPr>
            <a:r>
              <a:rPr lang="en-US" dirty="0" smtClean="0">
                <a:latin typeface="Arial" panose="020B0604020202020204" pitchFamily="34" charset="0"/>
                <a:cs typeface="Arial" panose="020B0604020202020204" pitchFamily="34" charset="0"/>
              </a:rPr>
              <a:t>False</a:t>
            </a:r>
            <a:endParaRPr lang="en-US" dirty="0">
              <a:latin typeface="Arial" panose="020B0604020202020204" pitchFamily="34" charset="0"/>
              <a:cs typeface="Arial" panose="020B0604020202020204" pitchFamily="34" charset="0"/>
            </a:endParaRPr>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2695365662"/>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3111" name="Chart" r:id="rId6" imgW="4571989" imgH="5143584" progId="MSGraph.Chart.8">
                  <p:embed followColorScheme="full"/>
                </p:oleObj>
              </mc:Choice>
              <mc:Fallback>
                <p:oleObj name="Chart" r:id="rId6" imgW="4571989" imgH="5143584" progId="MSGraph.Chart.8">
                  <p:embed followColorScheme="full"/>
                  <p:pic>
                    <p:nvPicPr>
                      <p:cNvPr id="0" name=""/>
                      <p:cNvPicPr/>
                      <p:nvPr/>
                    </p:nvPicPr>
                    <p:blipFill>
                      <a:blip r:embed="rId7"/>
                      <a:stretch>
                        <a:fillRect/>
                      </a:stretch>
                    </p:blipFill>
                    <p:spPr>
                      <a:xfrm>
                        <a:off x="45085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187303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panose="020B0604020202020204" pitchFamily="34" charset="0"/>
                <a:cs typeface="Arial" panose="020B0604020202020204" pitchFamily="34" charset="0"/>
              </a:rPr>
              <a:t>Affordable Care Act</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4181475"/>
          </a:xfrm>
        </p:spPr>
        <p:txBody>
          <a:bodyPr>
            <a:normAutofit lnSpcReduction="10000"/>
          </a:bodyPr>
          <a:lstStyle/>
          <a:p>
            <a:pPr marL="0" indent="0">
              <a:buNone/>
            </a:pPr>
            <a:r>
              <a:rPr lang="en-US" b="1" dirty="0">
                <a:latin typeface="Arial" panose="020B0604020202020204" pitchFamily="34" charset="0"/>
                <a:cs typeface="Arial" panose="020B0604020202020204" pitchFamily="34" charset="0"/>
              </a:rPr>
              <a:t>Hourly Employees</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Look-back period was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May </a:t>
            </a:r>
            <a:r>
              <a:rPr lang="en-US" dirty="0">
                <a:latin typeface="Arial" panose="020B0604020202020204" pitchFamily="34" charset="0"/>
                <a:cs typeface="Arial" panose="020B0604020202020204" pitchFamily="34" charset="0"/>
              </a:rPr>
              <a:t>2014 – April </a:t>
            </a:r>
            <a:r>
              <a:rPr lang="en-US" dirty="0" smtClean="0">
                <a:latin typeface="Arial" panose="020B0604020202020204" pitchFamily="34" charset="0"/>
                <a:cs typeface="Arial" panose="020B0604020202020204" pitchFamily="34" charset="0"/>
              </a:rPr>
              <a:t>2015.</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These employees will be offered health benefits in June to begin July </a:t>
            </a:r>
            <a:r>
              <a:rPr lang="en-US" dirty="0" smtClean="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These employees can keep the health benefits for one year as long as they remain </a:t>
            </a:r>
            <a:r>
              <a:rPr lang="en-US" dirty="0" smtClean="0">
                <a:latin typeface="Arial" panose="020B0604020202020204" pitchFamily="34" charset="0"/>
                <a:cs typeface="Arial" panose="020B0604020202020204" pitchFamily="34" charset="0"/>
              </a:rPr>
              <a:t>employed.</a:t>
            </a:r>
            <a:endParaRPr lang="en-US" dirty="0">
              <a:latin typeface="Arial" panose="020B0604020202020204" pitchFamily="34" charset="0"/>
              <a:cs typeface="Arial" panose="020B0604020202020204" pitchFamily="34" charset="0"/>
            </a:endParaRPr>
          </a:p>
          <a:p>
            <a:pPr marL="0" lvl="2" indent="0">
              <a:spcBef>
                <a:spcPts val="0"/>
              </a:spcBef>
              <a:buNone/>
            </a:pPr>
            <a:endParaRPr lang="en-US" dirty="0" smtClean="0">
              <a:latin typeface="Arial" panose="020B0604020202020204" pitchFamily="34" charset="0"/>
              <a:cs typeface="Arial" panose="020B0604020202020204" pitchFamily="34" charset="0"/>
            </a:endParaRPr>
          </a:p>
        </p:txBody>
      </p:sp>
      <p:cxnSp>
        <p:nvCxnSpPr>
          <p:cNvPr id="6" name="Straight Connector 5"/>
          <p:cNvCxnSpPr/>
          <p:nvPr/>
        </p:nvCxnSpPr>
        <p:spPr>
          <a:xfrm>
            <a:off x="478783" y="5898725"/>
            <a:ext cx="8224502" cy="1588"/>
          </a:xfrm>
          <a:prstGeom prst="line">
            <a:avLst/>
          </a:prstGeom>
          <a:ln w="127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125" y="5979492"/>
            <a:ext cx="2714626" cy="70137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703" y="1600200"/>
            <a:ext cx="1892582" cy="1892582"/>
          </a:xfrm>
          <a:prstGeom prst="rect">
            <a:avLst/>
          </a:prstGeom>
        </p:spPr>
      </p:pic>
    </p:spTree>
    <p:extLst>
      <p:ext uri="{BB962C8B-B14F-4D97-AF65-F5344CB8AC3E}">
        <p14:creationId xmlns:p14="http://schemas.microsoft.com/office/powerpoint/2010/main" val="1728003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panose="020B0604020202020204" pitchFamily="34" charset="0"/>
                <a:cs typeface="Arial" panose="020B0604020202020204" pitchFamily="34" charset="0"/>
              </a:rPr>
              <a:t>Affordable Care Act</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4181475"/>
          </a:xfrm>
        </p:spPr>
        <p:txBody>
          <a:bodyPr>
            <a:normAutofit fontScale="77500" lnSpcReduction="20000"/>
          </a:bodyPr>
          <a:lstStyle/>
          <a:p>
            <a:pPr marL="0" indent="0">
              <a:buNone/>
            </a:pPr>
            <a:r>
              <a:rPr lang="en-US" b="1" dirty="0">
                <a:latin typeface="Arial" panose="020B0604020202020204" pitchFamily="34" charset="0"/>
                <a:cs typeface="Arial" panose="020B0604020202020204" pitchFamily="34" charset="0"/>
              </a:rPr>
              <a:t>Monthly Employees</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Beginning </a:t>
            </a:r>
            <a:r>
              <a:rPr lang="en-US" dirty="0" smtClean="0">
                <a:latin typeface="Arial" panose="020B0604020202020204" pitchFamily="34" charset="0"/>
                <a:cs typeface="Arial" panose="020B0604020202020204" pitchFamily="34" charset="0"/>
              </a:rPr>
              <a:t>in </a:t>
            </a:r>
            <a:r>
              <a:rPr lang="en-US" dirty="0">
                <a:latin typeface="Arial" panose="020B0604020202020204" pitchFamily="34" charset="0"/>
                <a:cs typeface="Arial" panose="020B0604020202020204" pitchFamily="34" charset="0"/>
              </a:rPr>
              <a:t>June, Employee Services </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will check </a:t>
            </a:r>
            <a:r>
              <a:rPr lang="en-US" dirty="0">
                <a:latin typeface="Arial" panose="020B0604020202020204" pitchFamily="34" charset="0"/>
                <a:cs typeface="Arial" panose="020B0604020202020204" pitchFamily="34" charset="0"/>
              </a:rPr>
              <a:t>the percent of time </a:t>
            </a:r>
            <a:r>
              <a:rPr lang="en-US" dirty="0" smtClean="0">
                <a:latin typeface="Arial" panose="020B0604020202020204" pitchFamily="34" charset="0"/>
                <a:cs typeface="Arial" panose="020B0604020202020204" pitchFamily="34" charset="0"/>
              </a:rPr>
              <a:t>recorded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in HRMS </a:t>
            </a:r>
            <a:r>
              <a:rPr lang="en-US" dirty="0">
                <a:latin typeface="Arial" panose="020B0604020202020204" pitchFamily="34" charset="0"/>
                <a:cs typeface="Arial" panose="020B0604020202020204" pitchFamily="34" charset="0"/>
              </a:rPr>
              <a:t>for </a:t>
            </a:r>
            <a:r>
              <a:rPr lang="en-US" dirty="0" smtClean="0">
                <a:latin typeface="Arial" panose="020B0604020202020204" pitchFamily="34" charset="0"/>
                <a:cs typeface="Arial" panose="020B0604020202020204" pitchFamily="34" charset="0"/>
              </a:rPr>
              <a:t>all </a:t>
            </a:r>
            <a:r>
              <a:rPr lang="en-US" dirty="0">
                <a:latin typeface="Arial" panose="020B0604020202020204" pitchFamily="34" charset="0"/>
                <a:cs typeface="Arial" panose="020B0604020202020204" pitchFamily="34" charset="0"/>
              </a:rPr>
              <a:t>employees paid monthly.</a:t>
            </a:r>
          </a:p>
          <a:p>
            <a:r>
              <a:rPr lang="en-US" dirty="0">
                <a:latin typeface="Arial" panose="020B0604020202020204" pitchFamily="34" charset="0"/>
                <a:cs typeface="Arial" panose="020B0604020202020204" pitchFamily="34" charset="0"/>
              </a:rPr>
              <a:t>Anyone (who is not already benefits </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eligible</a:t>
            </a:r>
            <a:r>
              <a:rPr lang="en-US" dirty="0">
                <a:latin typeface="Arial" panose="020B0604020202020204" pitchFamily="34" charset="0"/>
                <a:cs typeface="Arial" panose="020B0604020202020204" pitchFamily="34" charset="0"/>
              </a:rPr>
              <a:t>) who is 75% or greater </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will </a:t>
            </a:r>
            <a:r>
              <a:rPr lang="en-US" dirty="0">
                <a:latin typeface="Arial" panose="020B0604020202020204" pitchFamily="34" charset="0"/>
                <a:cs typeface="Arial" panose="020B0604020202020204" pitchFamily="34" charset="0"/>
              </a:rPr>
              <a:t>be offered health benefits to start the next month.</a:t>
            </a:r>
          </a:p>
          <a:p>
            <a:r>
              <a:rPr lang="en-US" dirty="0">
                <a:latin typeface="Arial" panose="020B0604020202020204" pitchFamily="34" charset="0"/>
                <a:cs typeface="Arial" panose="020B0604020202020204" pitchFamily="34" charset="0"/>
              </a:rPr>
              <a:t>It is critical that the percent of time in HRMS is reflective of the work being accomplished.</a:t>
            </a:r>
          </a:p>
          <a:p>
            <a:r>
              <a:rPr lang="en-US" dirty="0">
                <a:latin typeface="Arial" panose="020B0604020202020204" pitchFamily="34" charset="0"/>
                <a:cs typeface="Arial" panose="020B0604020202020204" pitchFamily="34" charset="0"/>
              </a:rPr>
              <a:t>It is up to each department to decide how to calculate percent of time. </a:t>
            </a:r>
            <a:r>
              <a:rPr lang="en-US" dirty="0" smtClean="0">
                <a:latin typeface="Arial" panose="020B0604020202020204" pitchFamily="34" charset="0"/>
                <a:cs typeface="Arial" panose="020B0604020202020204" pitchFamily="34" charset="0"/>
              </a:rPr>
              <a:t>It </a:t>
            </a:r>
            <a:r>
              <a:rPr lang="en-US" dirty="0">
                <a:latin typeface="Arial" panose="020B0604020202020204" pitchFamily="34" charset="0"/>
                <a:cs typeface="Arial" panose="020B0604020202020204" pitchFamily="34" charset="0"/>
              </a:rPr>
              <a:t>must be calculated consistently across the department</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cxnSp>
        <p:nvCxnSpPr>
          <p:cNvPr id="6" name="Straight Connector 5"/>
          <p:cNvCxnSpPr/>
          <p:nvPr/>
        </p:nvCxnSpPr>
        <p:spPr>
          <a:xfrm>
            <a:off x="478783" y="5898725"/>
            <a:ext cx="8224502" cy="1588"/>
          </a:xfrm>
          <a:prstGeom prst="line">
            <a:avLst/>
          </a:prstGeom>
          <a:ln w="127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125" y="5979492"/>
            <a:ext cx="2714626" cy="70137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703" y="1600200"/>
            <a:ext cx="1892582" cy="1892582"/>
          </a:xfrm>
          <a:prstGeom prst="rect">
            <a:avLst/>
          </a:prstGeom>
        </p:spPr>
      </p:pic>
    </p:spTree>
    <p:extLst>
      <p:ext uri="{BB962C8B-B14F-4D97-AF65-F5344CB8AC3E}">
        <p14:creationId xmlns:p14="http://schemas.microsoft.com/office/powerpoint/2010/main" val="2891366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panose="020B0604020202020204" pitchFamily="34" charset="0"/>
                <a:cs typeface="Arial" panose="020B0604020202020204" pitchFamily="34" charset="0"/>
              </a:rPr>
              <a:t>Affordable Care Act</a:t>
            </a:r>
            <a:endParaRPr lang="en-US" b="1" dirty="0">
              <a:latin typeface="Arial" panose="020B0604020202020204" pitchFamily="34" charset="0"/>
              <a:cs typeface="Arial" panose="020B0604020202020204" pitchFamily="34" charset="0"/>
            </a:endParaRPr>
          </a:p>
        </p:txBody>
      </p:sp>
      <p:cxnSp>
        <p:nvCxnSpPr>
          <p:cNvPr id="6" name="Straight Connector 5"/>
          <p:cNvCxnSpPr/>
          <p:nvPr/>
        </p:nvCxnSpPr>
        <p:spPr>
          <a:xfrm>
            <a:off x="478783" y="5898725"/>
            <a:ext cx="8224502" cy="1588"/>
          </a:xfrm>
          <a:prstGeom prst="line">
            <a:avLst/>
          </a:prstGeom>
          <a:ln w="127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125" y="5979492"/>
            <a:ext cx="2714626" cy="701373"/>
          </a:xfrm>
          <a:prstGeom prst="rect">
            <a:avLst/>
          </a:prstGeom>
        </p:spPr>
      </p:pic>
      <p:graphicFrame>
        <p:nvGraphicFramePr>
          <p:cNvPr id="8" name="Content Placeholder 7"/>
          <p:cNvGraphicFramePr>
            <a:graphicFrameLocks noGrp="1"/>
          </p:cNvGraphicFramePr>
          <p:nvPr>
            <p:ph idx="1"/>
            <p:extLst>
              <p:ext uri="{D42A27DB-BD31-4B8C-83A1-F6EECF244321}">
                <p14:modId xmlns:p14="http://schemas.microsoft.com/office/powerpoint/2010/main" val="2182686762"/>
              </p:ext>
            </p:extLst>
          </p:nvPr>
        </p:nvGraphicFramePr>
        <p:xfrm>
          <a:off x="457200" y="1600200"/>
          <a:ext cx="8229600" cy="3949263"/>
        </p:xfrm>
        <a:graphic>
          <a:graphicData uri="http://schemas.openxmlformats.org/drawingml/2006/table">
            <a:tbl>
              <a:tblPr firstRow="1" bandRow="1">
                <a:tableStyleId>{5C22544A-7EE6-4342-B048-85BDC9FD1C3A}</a:tableStyleId>
              </a:tblPr>
              <a:tblGrid>
                <a:gridCol w="2743200"/>
                <a:gridCol w="2743200"/>
                <a:gridCol w="2743200"/>
              </a:tblGrid>
              <a:tr h="700855">
                <a:tc>
                  <a:txBody>
                    <a:bodyPr/>
                    <a:lstStyle/>
                    <a:p>
                      <a:r>
                        <a:rPr lang="en-US" sz="1800" kern="1200" dirty="0" smtClean="0">
                          <a:effectLst/>
                        </a:rPr>
                        <a:t>Credit hours per semester</a:t>
                      </a:r>
                      <a:endParaRPr lang="en-US" dirty="0"/>
                    </a:p>
                  </a:txBody>
                  <a:tcPr/>
                </a:tc>
                <a:tc>
                  <a:txBody>
                    <a:bodyPr/>
                    <a:lstStyle/>
                    <a:p>
                      <a:r>
                        <a:rPr lang="en-US" sz="1800" b="1" kern="1200" dirty="0" smtClean="0">
                          <a:solidFill>
                            <a:schemeClr val="lt1"/>
                          </a:solidFill>
                          <a:effectLst/>
                          <a:latin typeface="+mn-lt"/>
                          <a:ea typeface="+mn-ea"/>
                          <a:cs typeface="+mn-cs"/>
                        </a:rPr>
                        <a:t>Calculated hours per week</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effectLst/>
                          <a:latin typeface="+mn-lt"/>
                          <a:ea typeface="+mn-ea"/>
                          <a:cs typeface="+mn-cs"/>
                        </a:rPr>
                        <a:t>Percent of time</a:t>
                      </a:r>
                    </a:p>
                    <a:p>
                      <a:endParaRPr lang="en-US" dirty="0"/>
                    </a:p>
                  </a:txBody>
                  <a:tcPr/>
                </a:tc>
              </a:tr>
              <a:tr h="406051">
                <a:tc>
                  <a:txBody>
                    <a:bodyPr/>
                    <a:lstStyle/>
                    <a:p>
                      <a:r>
                        <a:rPr lang="en-US" sz="1800" kern="1200" dirty="0" smtClean="0">
                          <a:solidFill>
                            <a:schemeClr val="dk1"/>
                          </a:solidFill>
                          <a:effectLst/>
                          <a:latin typeface="+mn-lt"/>
                          <a:ea typeface="+mn-ea"/>
                          <a:cs typeface="+mn-cs"/>
                        </a:rPr>
                        <a:t>3 credit hours	</a:t>
                      </a:r>
                      <a:endParaRPr lang="en-US" dirty="0"/>
                    </a:p>
                  </a:txBody>
                  <a:tcPr/>
                </a:tc>
                <a:tc>
                  <a:txBody>
                    <a:bodyPr/>
                    <a:lstStyle/>
                    <a:p>
                      <a:r>
                        <a:rPr lang="en-US" sz="1800" kern="1200" dirty="0" smtClean="0">
                          <a:solidFill>
                            <a:schemeClr val="dk1"/>
                          </a:solidFill>
                          <a:effectLst/>
                          <a:latin typeface="+mn-lt"/>
                          <a:ea typeface="+mn-ea"/>
                          <a:cs typeface="+mn-cs"/>
                        </a:rPr>
                        <a:t>9 hours per week</a:t>
                      </a:r>
                      <a:endParaRPr lang="en-US" dirty="0"/>
                    </a:p>
                  </a:txBody>
                  <a:tcPr/>
                </a:tc>
                <a:tc>
                  <a:txBody>
                    <a:bodyPr/>
                    <a:lstStyle/>
                    <a:p>
                      <a:r>
                        <a:rPr lang="en-US" sz="1800" kern="1200" dirty="0" smtClean="0">
                          <a:solidFill>
                            <a:schemeClr val="dk1"/>
                          </a:solidFill>
                          <a:effectLst/>
                          <a:latin typeface="+mn-lt"/>
                          <a:ea typeface="+mn-ea"/>
                          <a:cs typeface="+mn-cs"/>
                        </a:rPr>
                        <a:t>22.5% appointment</a:t>
                      </a:r>
                      <a:endParaRPr lang="en-US" dirty="0"/>
                    </a:p>
                  </a:txBody>
                  <a:tcPr/>
                </a:tc>
              </a:tr>
              <a:tr h="406051">
                <a:tc>
                  <a:txBody>
                    <a:bodyPr/>
                    <a:lstStyle/>
                    <a:p>
                      <a:r>
                        <a:rPr lang="en-US" sz="1800" kern="1200" dirty="0" smtClean="0">
                          <a:solidFill>
                            <a:schemeClr val="dk1"/>
                          </a:solidFill>
                          <a:effectLst/>
                          <a:latin typeface="+mn-lt"/>
                          <a:ea typeface="+mn-ea"/>
                          <a:cs typeface="+mn-cs"/>
                        </a:rPr>
                        <a:t>4 credit hours	</a:t>
                      </a:r>
                      <a:endParaRPr lang="en-US" dirty="0"/>
                    </a:p>
                  </a:txBody>
                  <a:tcPr/>
                </a:tc>
                <a:tc>
                  <a:txBody>
                    <a:bodyPr/>
                    <a:lstStyle/>
                    <a:p>
                      <a:r>
                        <a:rPr lang="en-US" sz="1800" kern="1200" dirty="0" smtClean="0">
                          <a:solidFill>
                            <a:schemeClr val="dk1"/>
                          </a:solidFill>
                          <a:effectLst/>
                          <a:latin typeface="+mn-lt"/>
                          <a:ea typeface="+mn-ea"/>
                          <a:cs typeface="+mn-cs"/>
                        </a:rPr>
                        <a:t>12 hours per week</a:t>
                      </a:r>
                      <a:endParaRPr lang="en-US" dirty="0"/>
                    </a:p>
                  </a:txBody>
                  <a:tcPr/>
                </a:tc>
                <a:tc>
                  <a:txBody>
                    <a:bodyPr/>
                    <a:lstStyle/>
                    <a:p>
                      <a:r>
                        <a:rPr lang="en-US" sz="1800" kern="1200" dirty="0" smtClean="0">
                          <a:solidFill>
                            <a:schemeClr val="dk1"/>
                          </a:solidFill>
                          <a:effectLst/>
                          <a:latin typeface="+mn-lt"/>
                          <a:ea typeface="+mn-ea"/>
                          <a:cs typeface="+mn-cs"/>
                        </a:rPr>
                        <a:t>30% appointment</a:t>
                      </a:r>
                      <a:endParaRPr lang="en-US" dirty="0"/>
                    </a:p>
                  </a:txBody>
                  <a:tcPr/>
                </a:tc>
              </a:tr>
              <a:tr h="406051">
                <a:tc>
                  <a:txBody>
                    <a:bodyPr/>
                    <a:lstStyle/>
                    <a:p>
                      <a:r>
                        <a:rPr lang="en-US" sz="1800" kern="1200" dirty="0" smtClean="0">
                          <a:solidFill>
                            <a:schemeClr val="dk1"/>
                          </a:solidFill>
                          <a:effectLst/>
                          <a:latin typeface="+mn-lt"/>
                          <a:ea typeface="+mn-ea"/>
                          <a:cs typeface="+mn-cs"/>
                        </a:rPr>
                        <a:t>5 credit hours	</a:t>
                      </a:r>
                      <a:endParaRPr lang="en-US" dirty="0"/>
                    </a:p>
                  </a:txBody>
                  <a:tcPr/>
                </a:tc>
                <a:tc>
                  <a:txBody>
                    <a:bodyPr/>
                    <a:lstStyle/>
                    <a:p>
                      <a:r>
                        <a:rPr lang="en-US" sz="1800" kern="1200" dirty="0" smtClean="0">
                          <a:solidFill>
                            <a:schemeClr val="dk1"/>
                          </a:solidFill>
                          <a:effectLst/>
                          <a:latin typeface="+mn-lt"/>
                          <a:ea typeface="+mn-ea"/>
                          <a:cs typeface="+mn-cs"/>
                        </a:rPr>
                        <a:t>15 hours per week</a:t>
                      </a:r>
                      <a:endParaRPr lang="en-US" dirty="0"/>
                    </a:p>
                  </a:txBody>
                  <a:tcPr/>
                </a:tc>
                <a:tc>
                  <a:txBody>
                    <a:bodyPr/>
                    <a:lstStyle/>
                    <a:p>
                      <a:r>
                        <a:rPr lang="en-US" sz="1800" kern="1200" dirty="0" smtClean="0">
                          <a:solidFill>
                            <a:schemeClr val="dk1"/>
                          </a:solidFill>
                          <a:effectLst/>
                          <a:latin typeface="+mn-lt"/>
                          <a:ea typeface="+mn-ea"/>
                          <a:cs typeface="+mn-cs"/>
                        </a:rPr>
                        <a:t>37.5% appointment</a:t>
                      </a:r>
                      <a:endParaRPr lang="en-US" dirty="0"/>
                    </a:p>
                  </a:txBody>
                  <a:tcPr/>
                </a:tc>
              </a:tr>
              <a:tr h="406051">
                <a:tc>
                  <a:txBody>
                    <a:bodyPr/>
                    <a:lstStyle/>
                    <a:p>
                      <a:r>
                        <a:rPr lang="en-US" sz="1800" kern="1200" dirty="0" smtClean="0">
                          <a:solidFill>
                            <a:schemeClr val="dk1"/>
                          </a:solidFill>
                          <a:effectLst/>
                          <a:latin typeface="+mn-lt"/>
                          <a:ea typeface="+mn-ea"/>
                          <a:cs typeface="+mn-cs"/>
                        </a:rPr>
                        <a:t>6 credit hours	</a:t>
                      </a:r>
                      <a:endParaRPr lang="en-US" dirty="0"/>
                    </a:p>
                  </a:txBody>
                  <a:tcPr/>
                </a:tc>
                <a:tc>
                  <a:txBody>
                    <a:bodyPr/>
                    <a:lstStyle/>
                    <a:p>
                      <a:r>
                        <a:rPr lang="en-US" sz="1800" kern="1200" dirty="0" smtClean="0">
                          <a:solidFill>
                            <a:schemeClr val="dk1"/>
                          </a:solidFill>
                          <a:effectLst/>
                          <a:latin typeface="+mn-lt"/>
                          <a:ea typeface="+mn-ea"/>
                          <a:cs typeface="+mn-cs"/>
                        </a:rPr>
                        <a:t>18 hours per week</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45% appointment</a:t>
                      </a:r>
                    </a:p>
                  </a:txBody>
                  <a:tcPr/>
                </a:tc>
              </a:tr>
              <a:tr h="406051">
                <a:tc>
                  <a:txBody>
                    <a:bodyPr/>
                    <a:lstStyle/>
                    <a:p>
                      <a:r>
                        <a:rPr lang="en-US" sz="1800" kern="1200" dirty="0" smtClean="0">
                          <a:solidFill>
                            <a:schemeClr val="dk1"/>
                          </a:solidFill>
                          <a:effectLst/>
                          <a:latin typeface="+mn-lt"/>
                          <a:ea typeface="+mn-ea"/>
                          <a:cs typeface="+mn-cs"/>
                        </a:rPr>
                        <a:t>7 credit hours	</a:t>
                      </a:r>
                      <a:endParaRPr lang="en-US" dirty="0"/>
                    </a:p>
                  </a:txBody>
                  <a:tcPr/>
                </a:tc>
                <a:tc>
                  <a:txBody>
                    <a:bodyPr/>
                    <a:lstStyle/>
                    <a:p>
                      <a:r>
                        <a:rPr lang="en-US" sz="1800" kern="1200" dirty="0" smtClean="0">
                          <a:solidFill>
                            <a:schemeClr val="dk1"/>
                          </a:solidFill>
                          <a:effectLst/>
                          <a:latin typeface="+mn-lt"/>
                          <a:ea typeface="+mn-ea"/>
                          <a:cs typeface="+mn-cs"/>
                        </a:rPr>
                        <a:t>21 hours per week</a:t>
                      </a:r>
                      <a:endParaRPr lang="en-US" dirty="0"/>
                    </a:p>
                  </a:txBody>
                  <a:tcPr/>
                </a:tc>
                <a:tc>
                  <a:txBody>
                    <a:bodyPr/>
                    <a:lstStyle/>
                    <a:p>
                      <a:r>
                        <a:rPr lang="en-US" sz="1800" kern="1200" dirty="0" smtClean="0">
                          <a:solidFill>
                            <a:schemeClr val="dk1"/>
                          </a:solidFill>
                          <a:effectLst/>
                          <a:latin typeface="+mn-lt"/>
                          <a:ea typeface="+mn-ea"/>
                          <a:cs typeface="+mn-cs"/>
                        </a:rPr>
                        <a:t>52.5% appointment</a:t>
                      </a:r>
                      <a:endParaRPr lang="en-US" dirty="0"/>
                    </a:p>
                  </a:txBody>
                  <a:tcPr/>
                </a:tc>
              </a:tr>
              <a:tr h="406051">
                <a:tc>
                  <a:txBody>
                    <a:bodyPr/>
                    <a:lstStyle/>
                    <a:p>
                      <a:r>
                        <a:rPr lang="en-US" sz="1800" kern="1200" dirty="0" smtClean="0">
                          <a:solidFill>
                            <a:schemeClr val="dk1"/>
                          </a:solidFill>
                          <a:effectLst/>
                          <a:latin typeface="+mn-lt"/>
                          <a:ea typeface="+mn-ea"/>
                          <a:cs typeface="+mn-cs"/>
                        </a:rPr>
                        <a:t>8 credit hours	</a:t>
                      </a:r>
                      <a:endParaRPr lang="en-US" dirty="0"/>
                    </a:p>
                  </a:txBody>
                  <a:tcPr/>
                </a:tc>
                <a:tc>
                  <a:txBody>
                    <a:bodyPr/>
                    <a:lstStyle/>
                    <a:p>
                      <a:r>
                        <a:rPr lang="en-US" sz="1800" kern="1200" dirty="0" smtClean="0">
                          <a:solidFill>
                            <a:schemeClr val="dk1"/>
                          </a:solidFill>
                          <a:effectLst/>
                          <a:latin typeface="+mn-lt"/>
                          <a:ea typeface="+mn-ea"/>
                          <a:cs typeface="+mn-cs"/>
                        </a:rPr>
                        <a:t>24 hours per week</a:t>
                      </a:r>
                      <a:endParaRPr lang="en-US" dirty="0"/>
                    </a:p>
                  </a:txBody>
                  <a:tcPr/>
                </a:tc>
                <a:tc>
                  <a:txBody>
                    <a:bodyPr/>
                    <a:lstStyle/>
                    <a:p>
                      <a:r>
                        <a:rPr lang="en-US" sz="1800" kern="1200" dirty="0" smtClean="0">
                          <a:solidFill>
                            <a:schemeClr val="dk1"/>
                          </a:solidFill>
                          <a:effectLst/>
                          <a:latin typeface="+mn-lt"/>
                          <a:ea typeface="+mn-ea"/>
                          <a:cs typeface="+mn-cs"/>
                        </a:rPr>
                        <a:t>60% appointment</a:t>
                      </a:r>
                      <a:endParaRPr lang="en-US" dirty="0"/>
                    </a:p>
                  </a:txBody>
                  <a:tcPr/>
                </a:tc>
              </a:tr>
              <a:tr h="406051">
                <a:tc>
                  <a:txBody>
                    <a:bodyPr/>
                    <a:lstStyle/>
                    <a:p>
                      <a:r>
                        <a:rPr lang="en-US" sz="1800" kern="1200" dirty="0" smtClean="0">
                          <a:solidFill>
                            <a:schemeClr val="dk1"/>
                          </a:solidFill>
                          <a:effectLst/>
                          <a:latin typeface="+mn-lt"/>
                          <a:ea typeface="+mn-ea"/>
                          <a:cs typeface="+mn-cs"/>
                        </a:rPr>
                        <a:t>9 credit hours	</a:t>
                      </a:r>
                      <a:endParaRPr lang="en-US" dirty="0"/>
                    </a:p>
                  </a:txBody>
                  <a:tcPr/>
                </a:tc>
                <a:tc>
                  <a:txBody>
                    <a:bodyPr/>
                    <a:lstStyle/>
                    <a:p>
                      <a:r>
                        <a:rPr lang="en-US" sz="1800" kern="1200" dirty="0" smtClean="0">
                          <a:solidFill>
                            <a:schemeClr val="dk1"/>
                          </a:solidFill>
                          <a:effectLst/>
                          <a:latin typeface="+mn-lt"/>
                          <a:ea typeface="+mn-ea"/>
                          <a:cs typeface="+mn-cs"/>
                        </a:rPr>
                        <a:t>27 hours per week</a:t>
                      </a:r>
                      <a:endParaRPr lang="en-US" dirty="0"/>
                    </a:p>
                  </a:txBody>
                  <a:tcPr/>
                </a:tc>
                <a:tc>
                  <a:txBody>
                    <a:bodyPr/>
                    <a:lstStyle/>
                    <a:p>
                      <a:r>
                        <a:rPr lang="en-US" sz="1800" kern="1200" dirty="0" smtClean="0">
                          <a:solidFill>
                            <a:schemeClr val="dk1"/>
                          </a:solidFill>
                          <a:effectLst/>
                          <a:latin typeface="+mn-lt"/>
                          <a:ea typeface="+mn-ea"/>
                          <a:cs typeface="+mn-cs"/>
                        </a:rPr>
                        <a:t>67.5% appointment</a:t>
                      </a:r>
                      <a:endParaRPr lang="en-US" dirty="0"/>
                    </a:p>
                  </a:txBody>
                  <a:tcPr/>
                </a:tc>
              </a:tr>
              <a:tr h="406051">
                <a:tc>
                  <a:txBody>
                    <a:bodyPr/>
                    <a:lstStyle/>
                    <a:p>
                      <a:r>
                        <a:rPr lang="en-US" sz="1800" kern="1200" dirty="0" smtClean="0">
                          <a:solidFill>
                            <a:schemeClr val="dk1"/>
                          </a:solidFill>
                          <a:effectLst/>
                          <a:latin typeface="+mn-lt"/>
                          <a:ea typeface="+mn-ea"/>
                          <a:cs typeface="+mn-cs"/>
                        </a:rPr>
                        <a:t>10 credit hours	</a:t>
                      </a:r>
                      <a:endParaRPr lang="en-US" dirty="0"/>
                    </a:p>
                  </a:txBody>
                  <a:tcPr/>
                </a:tc>
                <a:tc>
                  <a:txBody>
                    <a:bodyPr/>
                    <a:lstStyle/>
                    <a:p>
                      <a:r>
                        <a:rPr lang="en-US" sz="1800" kern="1200" dirty="0" smtClean="0">
                          <a:solidFill>
                            <a:schemeClr val="dk1"/>
                          </a:solidFill>
                          <a:effectLst/>
                          <a:latin typeface="+mn-lt"/>
                          <a:ea typeface="+mn-ea"/>
                          <a:cs typeface="+mn-cs"/>
                        </a:rPr>
                        <a:t>30 hours per week</a:t>
                      </a:r>
                      <a:endParaRPr lang="en-US" dirty="0"/>
                    </a:p>
                  </a:txBody>
                  <a:tcPr/>
                </a:tc>
                <a:tc>
                  <a:txBody>
                    <a:bodyPr/>
                    <a:lstStyle/>
                    <a:p>
                      <a:r>
                        <a:rPr lang="en-US" sz="1800" kern="1200" dirty="0" smtClean="0">
                          <a:solidFill>
                            <a:schemeClr val="dk1"/>
                          </a:solidFill>
                          <a:effectLst/>
                          <a:latin typeface="+mn-lt"/>
                          <a:ea typeface="+mn-ea"/>
                          <a:cs typeface="+mn-cs"/>
                        </a:rPr>
                        <a:t>75% appointment</a:t>
                      </a:r>
                      <a:endParaRPr lang="en-US" dirty="0"/>
                    </a:p>
                  </a:txBody>
                  <a:tcPr/>
                </a:tc>
              </a:tr>
            </a:tbl>
          </a:graphicData>
        </a:graphic>
      </p:graphicFrame>
    </p:spTree>
    <p:extLst>
      <p:ext uri="{BB962C8B-B14F-4D97-AF65-F5344CB8AC3E}">
        <p14:creationId xmlns:p14="http://schemas.microsoft.com/office/powerpoint/2010/main" val="28913665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4"/>
  <p:tag name="TPOS" val="2"/>
</p:tagLst>
</file>

<file path=ppt/tags/tag10.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41735DA6CEFE415BB4A6AA00B8420F10&lt;/guid&gt;&#10;        &lt;description /&gt;&#10;        &lt;date&gt;4/29/2015 5:01:0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40E15A1701F4BEE8250DD24ED2C177A&lt;/guid&gt;&#10;            &lt;repollguid&gt;B42EAA7F2C414D12ACF945E7F419AAAB&lt;/repollguid&gt;&#10;            &lt;sourceid&gt;27838F33FF5F4741B5E03532934EAF22&lt;/sourceid&gt;&#10;            &lt;questiontext&gt;What was the first Federal Minimum Wage? &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15BC3CD94BFD4A358F7711F29FDAE707&lt;/guid&gt;&#10;                    &lt;answertext&gt;25 cents&lt;/answertext&gt;&#10;                    &lt;valuetype&gt;1&lt;/valuetype&gt;&#10;                &lt;/answer&gt;&#10;                &lt;answer&gt;&#10;                    &lt;guid&gt;4C8A029BF0C64EE1BDB81CF86DDFA5E0&lt;/guid&gt;&#10;                    &lt;answertext&gt;83 cents&lt;/answertext&gt;&#10;                    &lt;valuetype&gt;-1&lt;/valuetype&gt;&#10;                &lt;/answer&gt;&#10;                &lt;answer&gt;&#10;                    &lt;guid&gt;EE684F9AD9894D3F94D9EFA08B1A6C2B&lt;/guid&gt;&#10;                    &lt;answertext&gt;53 cents&lt;/answertext&gt;&#10;                    &lt;valuetype&gt;-1&lt;/valuetype&gt;&#10;                &lt;/answer&gt;&#10;                &lt;answer&gt;&#10;                    &lt;guid&gt;47076A0156D34047ACE7F2C2E0831F4F&lt;/guid&gt;&#10;                    &lt;answertext&gt;$1.02&lt;/answertext&gt;&#10;                    &lt;valuetype&gt;-1&lt;/valuetype&gt;&#10;                &lt;/answer&gt;&#10;            &lt;/answers&gt;&#10;        &lt;/multichoice&gt;&#10;    &lt;/questions&gt;&#10;&lt;/questionlist&gt;"/>
  <p:tag name="AUTOOPENPOLL" val="True"/>
  <p:tag name="AUTOFORMATCHART" val="True"/>
  <p:tag name="LIVECHARTING" val="True"/>
</p:tagLst>
</file>

<file path=ppt/tags/tag11.xml><?xml version="1.0" encoding="utf-8"?>
<p:tagLst xmlns:a="http://schemas.openxmlformats.org/drawingml/2006/main" xmlns:r="http://schemas.openxmlformats.org/officeDocument/2006/relationships" xmlns:p="http://schemas.openxmlformats.org/presentationml/2006/main">
  <p:tag name="ZEROBASED" val="False"/>
</p:tagLst>
</file>

<file path=ppt/tags/tag12.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SCHEME"/>
</p:tagLst>
</file>

<file path=ppt/tags/tag13.xml><?xml version="1.0" encoding="utf-8"?>
<p:tagLst xmlns:a="http://schemas.openxmlformats.org/drawingml/2006/main" xmlns:r="http://schemas.openxmlformats.org/officeDocument/2006/relationships" xmlns:p="http://schemas.openxmlformats.org/presentationml/2006/main">
  <p:tag name="TYPE" val="MultiChoiceSlide"/>
  <p:tag name="LIVECHARTING" val="True"/>
  <p:tag name="AUTOOPENPOLL" val="True"/>
  <p:tag name="AUTOFORMATCHART" val="True"/>
  <p:tag name="TPQUESTIONXML" val="﻿&lt;?xml version=&quot;1.0&quot; encoding=&quot;utf-8&quot;?&gt;&#10;&lt;questionlist&gt;&#10;    &lt;properties&gt;&#10;        &lt;guid&gt;74E1C7B4DE854BC3B74480B6EA16B85A&lt;/guid&gt;&#10;        &lt;description /&gt;&#10;        &lt;date&gt;5/11/2015 10:13:52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CC35CB87E2A478C8B9990F59930E0AD&lt;/guid&gt;&#10;            &lt;repollguid&gt;28F9CE60875D4B1DA35233C245E8C89C&lt;/repollguid&gt;&#10;            &lt;sourceid&gt;05EBBCA651C6449BACC86EF22FF95B53&lt;/sourceid&gt;&#10;            &lt;questiontext&gt;Which HCM/CU Careers feeds are near real-tim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9B6D823488584C83A8929B2157FC27C6&lt;/guid&gt;&#10;                    &lt;answertext&gt;Requisition&lt;/answertext&gt;&#10;                    &lt;valuetype&gt;-1&lt;/valuetype&gt;&#10;                &lt;/answer&gt;&#10;                &lt;answer&gt;&#10;                    &lt;guid&gt;CF7DA802ED2B47248B244FF59EE3AAFF&lt;/guid&gt;&#10;                    &lt;answertext&gt;New Hire&lt;/answertext&gt;&#10;                    &lt;valuetype&gt;-1&lt;/valuetype&gt;&#10;                &lt;/answer&gt;&#10;                &lt;answer&gt;&#10;                    &lt;guid&gt;828DF5F42E0149CAB0FC3A5A7C3AF9C7&lt;/guid&gt;&#10;                    &lt;answertext&gt;Requisition and New Hire&lt;/answertext&gt;&#10;                    &lt;valuetype&gt;1&lt;/valuetype&gt;&#10;                &lt;/answer&gt;&#10;                &lt;answer&gt;&#10;                    &lt;guid&gt;575771406B584D7599BEBF44CEE9B498&lt;/guid&gt;&#10;                    &lt;answertext&gt;Users/Employees&lt;/answertext&gt;&#10;                    &lt;valuetype&gt;-1&lt;/valuetype&gt;&#10;                &lt;/answer&gt;&#10;                &lt;answer&gt;&#10;                    &lt;guid&gt;C1585671624A44C483E4D5C368D80F1C&lt;/guid&gt;&#10;                    &lt;answertext&gt;None&lt;/answertext&gt;&#10;                    &lt;valuetype&gt;-1&lt;/valuetype&gt;&#10;                &lt;/answer&gt;&#10;            &lt;/answers&gt;&#10;        &lt;/multichoice&gt;&#10;    &lt;/questions&gt;&#10;&lt;/questionlist&gt;"/>
</p:tagLst>
</file>

<file path=ppt/tags/tag14.xml><?xml version="1.0" encoding="utf-8"?>
<p:tagLst xmlns:a="http://schemas.openxmlformats.org/drawingml/2006/main" xmlns:r="http://schemas.openxmlformats.org/officeDocument/2006/relationships" xmlns:p="http://schemas.openxmlformats.org/presentationml/2006/main">
  <p:tag name="ZEROBASED" val="False"/>
</p:tagLst>
</file>

<file path=ppt/tags/tag15.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NUMBERFORMAT" val="0"/>
  <p:tag name="LABELFORMAT" val="0"/>
</p:tagLst>
</file>

<file path=ppt/tags/tag1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9D98B316A4A4447F93C7DD35EF729085&lt;/guid&gt;&#10;        &lt;description /&gt;&#10;        &lt;date&gt;5/11/2015 10:15:46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432024A7F57460EB95060B9A84F815C&lt;/guid&gt;&#10;            &lt;repollguid&gt;D89E4B1DFE3043538271124446A55FC4&lt;/repollguid&gt;&#10;            &lt;sourceid&gt;B975BFD8171E4618B488A579152B1C85&lt;/sourceid&gt;&#10;            &lt;questiontext&gt;Where are new requisitions now created?&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E3753AFD88554703952F17F7F48A09F2&lt;/guid&gt;&#10;                    &lt;answertext&gt;JobsatCU&lt;/answertext&gt;&#10;                    &lt;valuetype&gt;-1&lt;/valuetype&gt;&#10;                &lt;/answer&gt;&#10;                &lt;answer&gt;&#10;                    &lt;guid&gt;DD6BD7C9645C4691BE087DA1085B4ECC&lt;/guid&gt;&#10;                    &lt;answertext&gt;HCM&lt;/answertext&gt;&#10;                    &lt;valuetype&gt;1&lt;/valuetype&gt;&#10;                &lt;/answer&gt;&#10;                &lt;answer&gt;&#10;                    &lt;guid&gt;7DC00ECB1B66456BB5A40E14F48A21B0&lt;/guid&gt;&#10;                    &lt;answertext&gt;HRMS&lt;/answertext&gt;&#10;                    &lt;valuetype&gt;-1&lt;/valuetype&gt;&#10;                &lt;/answer&gt;&#10;                &lt;answer&gt;&#10;                    &lt;guid&gt;7FBEA1B9E1DB49DA98FFFFA75F8F3041&lt;/guid&gt;&#10;                    &lt;answertext&gt;In Santa’s workshop&lt;/answertext&gt;&#10;                    &lt;valuetype&gt;-1&lt;/valuetype&gt;&#10;                &lt;/answer&gt;&#10;            &lt;/answers&gt;&#10;        &lt;/multichoice&gt;&#10;    &lt;/questions&gt;&#10;&lt;/questionlist&gt;"/>
  <p:tag name="LIVECHARTING" val="True"/>
  <p:tag name="AUTOOPENPOLL" val="True"/>
  <p:tag name="AUTOFORMATCHART" val="True"/>
</p:tagLst>
</file>

<file path=ppt/tags/tag17.xml><?xml version="1.0" encoding="utf-8"?>
<p:tagLst xmlns:a="http://schemas.openxmlformats.org/drawingml/2006/main" xmlns:r="http://schemas.openxmlformats.org/officeDocument/2006/relationships" xmlns:p="http://schemas.openxmlformats.org/presentationml/2006/main">
  <p:tag name="ZEROBASED" val="False"/>
</p:tagLst>
</file>

<file path=ppt/tags/tag18.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NUMBERFORMAT" val="0"/>
  <p:tag name="LABELFORMAT" val="0"/>
</p:tagLst>
</file>

<file path=ppt/tags/tag19.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69660484FFB4C2083DCD2D3F0EA3804&lt;/guid&gt;&#10;        &lt;description /&gt;&#10;        &lt;date&gt;5/11/2015 10:17:47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225C68ACEBE4C65BEBE63E99E6D150A&lt;/guid&gt;&#10;            &lt;repollguid&gt;3F327FD3F6F64B949A9FA707C5B59BEF&lt;/repollguid&gt;&#10;            &lt;sourceid&gt;D49D46F7C9CF474392CD146628C09848&lt;/sourceid&gt;&#10;            &lt;questiontext&gt;What is the new way you can send an offer to a finalis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D35A2BBE40B74BB8898E78EDA29D9013&lt;/guid&gt;&#10;                    &lt;answertext&gt;By messenger pigeon&lt;/answertext&gt;&#10;                    &lt;valuetype&gt;-1&lt;/valuetype&gt;&#10;                &lt;/answer&gt;&#10;                &lt;answer&gt;&#10;                    &lt;guid&gt;48027B281A9A45C8AF19F5DF54D1FCF2&lt;/guid&gt;&#10;                    &lt;answertext&gt;E-Offer&lt;/answertext&gt;&#10;                    &lt;valuetype&gt;1&lt;/valuetype&gt;&#10;                &lt;/answer&gt;&#10;                &lt;answer&gt;&#10;                    &lt;guid&gt;1C81037F167942EB97D0ABC7F5F24E86&lt;/guid&gt;&#10;                    &lt;answertext&gt;Through teleportation&lt;/answertext&gt;&#10;                    &lt;valuetype&gt;-1&lt;/valuetype&gt;&#10;                &lt;/answer&gt;&#10;                &lt;answer&gt;&#10;                    &lt;guid&gt;2A8A45E242D34D0D909E868E4E57C87C&lt;/guid&gt;&#10;                    &lt;answertext&gt;Snail Mail&lt;/answertext&gt;&#10;                    &lt;valuetype&gt;-1&lt;/valuetype&gt;&#10;                &lt;/answer&gt;&#10;            &lt;/answers&gt;&#10;        &lt;/multichoice&gt;&#10;    &lt;/questions&gt;&#10;&lt;/questionlist&gt;"/>
  <p:tag name="LIVECHARTING" val="True"/>
  <p:tag name="AUTOOPENPOLL" val="True"/>
  <p:tag name="AUTOFORMATCHART" val="True"/>
</p:tagLst>
</file>

<file path=ppt/tags/tag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ED110B90F6FA438183EC600862076672&lt;/guid&gt;&#10;        &lt;description /&gt;&#10;        &lt;date&gt;4/29/2015 4:29:5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8FA249786334366A0E4C12C571012AE&lt;/guid&gt;&#10;            &lt;repollguid&gt;A1ADC4C5E3E746EEA07E7D1953969E36&lt;/repollguid&gt;&#10;            &lt;sourceid&gt;BE69AF4B743E495689DCB0ABC846EED4&lt;/sourceid&gt;&#10;            &lt;questiontext&gt;What is the estimated initial cost-savings plan participants (collectively) stand to save under the 401(a)?&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4A4B89CBB4474A3D9C136149593D1179&lt;/guid&gt;&#10;                    &lt;answertext&gt;$2.5 million&lt;/answertext&gt;&#10;                    &lt;valuetype&gt;-1&lt;/valuetype&gt;&#10;                &lt;/answer&gt;&#10;                &lt;answer&gt;&#10;                    &lt;guid&gt;513ACB472C694AD3AB8B990786BFE680&lt;/guid&gt;&#10;                    &lt;answertext&gt;$3 million&lt;/answertext&gt;&#10;                    &lt;valuetype&gt;1&lt;/valuetype&gt;&#10;                &lt;/answer&gt;&#10;                &lt;answer&gt;&#10;                    &lt;guid&gt;F8594311AE8D485FA12E5DECD552B70D&lt;/guid&gt;&#10;                    &lt;answertext&gt;$4 million&lt;/answertext&gt;&#10;                    &lt;valuetype&gt;-1&lt;/valuetype&gt;&#10;                &lt;/answer&gt;&#10;                &lt;answer&gt;&#10;                    &lt;guid&gt;493FCF90FF3F4325B9B48B25AB63CF3C&lt;/guid&gt;&#10;                    &lt;answertext&gt;$1.50&lt;/answertext&gt;&#10;                    &lt;valuetype&gt;-1&lt;/valuetype&gt;&#10;                &lt;/answer&gt;&#10;            &lt;/answers&gt;&#10;        &lt;/multichoice&gt;&#10;    &lt;/questions&gt;&#10;&lt;/questionlist&gt;"/>
  <p:tag name="LIVECHARTING" val="True"/>
  <p:tag name="AUTOOPENPOLL" val="True"/>
  <p:tag name="AUTOFORMATCHART" val="True"/>
</p:tagLst>
</file>

<file path=ppt/tags/tag20.xml><?xml version="1.0" encoding="utf-8"?>
<p:tagLst xmlns:a="http://schemas.openxmlformats.org/drawingml/2006/main" xmlns:r="http://schemas.openxmlformats.org/officeDocument/2006/relationships" xmlns:p="http://schemas.openxmlformats.org/presentationml/2006/main">
  <p:tag name="ZEROBASED" val="False"/>
</p:tagLst>
</file>

<file path=ppt/tags/tag21.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SCHEME"/>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LABELFORMAT" val="0"/>
  <p:tag name="NUMBERFORMAT" val="0"/>
</p:tagLst>
</file>

<file path=ppt/tags/tag5.xml><?xml version="1.0" encoding="utf-8"?>
<p:tagLst xmlns:a="http://schemas.openxmlformats.org/drawingml/2006/main" xmlns:r="http://schemas.openxmlformats.org/officeDocument/2006/relationships" xmlns:p="http://schemas.openxmlformats.org/presentationml/2006/main">
  <p:tag name="TYPE" val="TrueFalse"/>
  <p:tag name="LIVECHARTING" val="True"/>
  <p:tag name="TPQUESTIONXML" val="﻿&lt;?xml version=&quot;1.0&quot; encoding=&quot;utf-8&quot;?&gt;&#10;&lt;questionlist&gt;&#10;    &lt;properties&gt;&#10;        &lt;guid&gt;457F6E112D9B44C8B6D336476114DDE2&lt;/guid&gt;&#10;        &lt;description /&gt;&#10;        &lt;date&gt;4/29/2015 4:43:46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285A369C85B4FA3A2F727404CF6C776&lt;/guid&gt;&#10;            &lt;repollguid&gt;0C612F7C54A646E3BE86355D65E3D2AB&lt;/repollguid&gt;&#10;            &lt;sourceid&gt;2F1B0E6F19A04062A3382B10F30D77F8&lt;/sourceid&gt;&#10;            &lt;questiontext&gt;Are you required to be enrolled in CU Health Plan – High Deductible in order to be in an HSA?&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truefalse&gt;True&lt;/truefalse&gt;&#10;            &lt;answers&gt;&#10;                &lt;answer&gt;&#10;                    &lt;guid&gt;F5AFBD145BF543788CB4CFB293715C30&lt;/guid&gt;&#10;                    &lt;answertext&gt;True&lt;/answertext&gt;&#10;                    &lt;valuetype&gt;-1&lt;/valuetype&gt;&#10;                &lt;/answer&gt;&#10;                &lt;answer&gt;&#10;                    &lt;guid&gt;3694BE3FF6074F02B65F4BF5C2780D24&lt;/guid&gt;&#10;                    &lt;answertext&gt;False&lt;/answertext&gt;&#10;                    &lt;valuetype&gt;1&lt;/valuetype&gt;&#10;                &lt;/answer&gt;&#10;            &lt;/answers&gt;&#10;        &lt;/multichoice&gt;&#10;    &lt;/questions&gt;&#10;&lt;/questionlist&gt;"/>
  <p:tag name="AUTOOPENPOLL" val="True"/>
  <p:tag name="AUTOFORMATCHART" val="True"/>
</p:tagLst>
</file>

<file path=ppt/tags/tag6.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NUMBERFORMAT" val="0"/>
  <p:tag name="LABELFORMAT" val="0"/>
</p:tagLst>
</file>

<file path=ppt/tags/tag7.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DA80689AB3534B94B5B392938599D7EA&lt;/guid&gt;&#10;        &lt;description /&gt;&#10;        &lt;date&gt;4/29/2015 4:55:1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BBA3EF63D824395B52D8865A7FFF197&lt;/guid&gt;&#10;            &lt;repollguid&gt;92748AEB28794F0B9EDA2D4CC7A1DF11&lt;/repollguid&gt;&#10;            &lt;sourceid&gt;400772F5530947F28F78233546C0720F&lt;/sourceid&gt;&#10;            &lt;questiontext&gt;What does PPACA stand for? &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853D79A3C8A6498DA7214D3309CBCD52&lt;/guid&gt;&#10;                    &lt;answertext&gt;Patient Pay After Care Act&lt;/answertext&gt;&#10;                    &lt;valuetype&gt;-1&lt;/valuetype&gt;&#10;                &lt;/answer&gt;&#10;                &lt;answer&gt;&#10;                    &lt;guid&gt;5468785F29C14DC6B6668C3A59BA9912&lt;/guid&gt;&#10;                    &lt;answertext&gt;People Pay Accounting Costs Again&lt;/answertext&gt;&#10;                    &lt;valuetype&gt;-1&lt;/valuetype&gt;&#10;                &lt;/answer&gt;&#10;                &lt;answer&gt;&#10;                    &lt;guid&gt;2E47EC4F3EAA451D8F81D7ACFD826021&lt;/guid&gt;&#10;                    &lt;answertext&gt;Patient Protection and Affordable Care Act&lt;/answertext&gt;&#10;                    &lt;valuetype&gt;1&lt;/valuetype&gt;&#10;                &lt;/answer&gt;&#10;                &lt;answer&gt;&#10;                    &lt;guid&gt;A7AAD8B6E57E4F2B89D5C85A2769E001&lt;/guid&gt;&#10;                    &lt;answertext&gt;Picky Patient Affordable Can Act&lt;/answertext&gt;&#10;                    &lt;valuetype&gt;-1&lt;/valuetype&gt;&#10;                &lt;/answer&gt;&#10;            &lt;/answers&gt;&#10;        &lt;/multichoice&gt;&#10;    &lt;/questions&gt;&#10;&lt;/questionlist&gt;"/>
  <p:tag name="AUTOOPENPOLL" val="True"/>
  <p:tag name="AUTOFORMATCHART" val="True"/>
  <p:tag name="LIVECHARTING" val="True"/>
</p:tagLst>
</file>

<file path=ppt/tags/tag8.xml><?xml version="1.0" encoding="utf-8"?>
<p:tagLst xmlns:a="http://schemas.openxmlformats.org/drawingml/2006/main" xmlns:r="http://schemas.openxmlformats.org/officeDocument/2006/relationships" xmlns:p="http://schemas.openxmlformats.org/presentationml/2006/main">
  <p:tag name="ZEROBASED" val="False"/>
</p:tagLst>
</file>

<file path=ppt/tags/tag9.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NUMBERFORMAT" val="0"/>
  <p:tag name="LABELFORMAT"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1187</TotalTime>
  <Words>943</Words>
  <Application>Microsoft Office PowerPoint</Application>
  <PresentationFormat>On-screen Show (4:3)</PresentationFormat>
  <Paragraphs>214</Paragraphs>
  <Slides>38</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Office Theme</vt:lpstr>
      <vt:lpstr>Chart</vt:lpstr>
      <vt:lpstr>PowerPoint Presentation</vt:lpstr>
      <vt:lpstr>Agenda</vt:lpstr>
      <vt:lpstr>Retirement Vendor Transition</vt:lpstr>
      <vt:lpstr>What is the estimated initial cost-savings plan participants (collectively) stand  to save under the 401(a)?</vt:lpstr>
      <vt:lpstr>Open Enrollment</vt:lpstr>
      <vt:lpstr>Are you required to be enrolled in  CU Health Plan – High Deductible  in order to be in an HSA?</vt:lpstr>
      <vt:lpstr>Affordable Care Act</vt:lpstr>
      <vt:lpstr>Affordable Care Act</vt:lpstr>
      <vt:lpstr>Affordable Care Act</vt:lpstr>
      <vt:lpstr>What does PPACA stand for? </vt:lpstr>
      <vt:lpstr>Payroll updates</vt:lpstr>
      <vt:lpstr>What was the first Federal Minimum Wage? </vt:lpstr>
      <vt:lpstr>Leave Sweep Reports</vt:lpstr>
      <vt:lpstr>Leave Sweep Reports</vt:lpstr>
      <vt:lpstr>Fiscal Year End </vt:lpstr>
      <vt:lpstr>Salary Uploads</vt:lpstr>
      <vt:lpstr>Upload Dates</vt:lpstr>
      <vt:lpstr>HCM Summer Training Preview</vt:lpstr>
      <vt:lpstr>PowerPoint Presentation</vt:lpstr>
      <vt:lpstr>PowerPoint Presentation</vt:lpstr>
      <vt:lpstr>PowerPoint Presentation</vt:lpstr>
      <vt:lpstr>Top 10 Features</vt:lpstr>
      <vt:lpstr>PowerPoint Presentation</vt:lpstr>
      <vt:lpstr>Which HCM/CU Careers feeds  are near real-time?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are new requisitions now created?</vt:lpstr>
      <vt:lpstr>What is the new way you can send an offer to a finalist?</vt:lpstr>
      <vt:lpstr>Questions</vt:lpstr>
      <vt:lpstr>PowerPoint Presentation</vt:lpstr>
    </vt:vector>
  </TitlesOfParts>
  <Company>University of Colorado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University Communications</dc:creator>
  <cp:lastModifiedBy>Devin Lynn</cp:lastModifiedBy>
  <cp:revision>83</cp:revision>
  <dcterms:created xsi:type="dcterms:W3CDTF">2011-01-12T21:11:48Z</dcterms:created>
  <dcterms:modified xsi:type="dcterms:W3CDTF">2015-05-22T20:58:31Z</dcterms:modified>
</cp:coreProperties>
</file>