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6" r:id="rId7"/>
    <p:sldId id="258" r:id="rId8"/>
    <p:sldId id="259" r:id="rId9"/>
    <p:sldId id="263" r:id="rId10"/>
    <p:sldId id="261" r:id="rId11"/>
    <p:sldId id="262" r:id="rId12"/>
    <p:sldId id="260" r:id="rId13"/>
    <p:sldId id="264" r:id="rId14"/>
    <p:sldId id="265" r:id="rId15"/>
  </p:sldIdLst>
  <p:sldSz cx="9144000" cy="6858000" type="screen4x3"/>
  <p:notesSz cx="9180513" cy="6894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20788-F670-4DD6-8CEF-2BD2EE43D437}" v="40" dt="2020-07-13T16:12:32.9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7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78222" cy="346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00697" y="0"/>
            <a:ext cx="3978222" cy="346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A321-A462-4ADB-AA29-080AB471DAA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0063" y="862013"/>
            <a:ext cx="3100387" cy="232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8052" y="3317986"/>
            <a:ext cx="7344410" cy="27147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8193"/>
            <a:ext cx="3978222" cy="3463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00697" y="6548193"/>
            <a:ext cx="3978222" cy="3463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C0DDE-549D-4EC7-8EAE-1904277A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B6E1-B334-4A08-AB1E-9AAE5C621A37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077B-FA05-4F6F-A771-8B3530F40D73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A5D5-0BF2-4317-83A2-2D068D42A589}" type="datetime1">
              <a:rPr lang="en-US" smtClean="0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95FC-793A-4A42-8D89-54E1A2419986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54FA-CC03-4408-9614-3B66CD36F9CF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6997" y="6138519"/>
            <a:ext cx="2566921" cy="631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773" y="6044946"/>
            <a:ext cx="8957309" cy="95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8303" y="6072759"/>
            <a:ext cx="8869045" cy="0"/>
          </a:xfrm>
          <a:custGeom>
            <a:avLst/>
            <a:gdLst/>
            <a:ahLst/>
            <a:cxnLst/>
            <a:rect l="l" t="t" r="r" b="b"/>
            <a:pathLst>
              <a:path w="8869045">
                <a:moveTo>
                  <a:pt x="0" y="0"/>
                </a:moveTo>
                <a:lnTo>
                  <a:pt x="8868498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F947-7DCA-402B-85D2-65EF2A43872D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898" y="5381197"/>
            <a:ext cx="1009861" cy="999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5735" y="5505869"/>
            <a:ext cx="3900804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b="1" spc="-220" dirty="0">
                <a:solidFill>
                  <a:srgbClr val="383638"/>
                </a:solidFill>
                <a:latin typeface="Arial"/>
                <a:cs typeface="Arial"/>
              </a:rPr>
              <a:t>University </a:t>
            </a:r>
            <a:r>
              <a:rPr sz="3150" b="1" spc="-165" dirty="0">
                <a:solidFill>
                  <a:srgbClr val="383638"/>
                </a:solidFill>
                <a:latin typeface="Arial"/>
                <a:cs typeface="Arial"/>
              </a:rPr>
              <a:t>of</a:t>
            </a:r>
            <a:r>
              <a:rPr sz="3150" b="1" spc="-30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3150" b="1" spc="-140" dirty="0">
                <a:solidFill>
                  <a:srgbClr val="383638"/>
                </a:solidFill>
                <a:latin typeface="Arial"/>
                <a:cs typeface="Arial"/>
              </a:rPr>
              <a:t>Colorado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209" y="5998374"/>
            <a:ext cx="3905250" cy="6826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14"/>
              </a:spcBef>
            </a:pPr>
            <a:r>
              <a:rPr sz="1000" spc="25" dirty="0">
                <a:solidFill>
                  <a:srgbClr val="383638"/>
                </a:solidFill>
                <a:latin typeface="Arial"/>
                <a:cs typeface="Arial"/>
              </a:rPr>
              <a:t>Boulder</a:t>
            </a:r>
            <a:r>
              <a:rPr sz="1000" spc="-55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383638"/>
                </a:solidFill>
                <a:latin typeface="Arial"/>
                <a:cs typeface="Arial"/>
              </a:rPr>
              <a:t>I</a:t>
            </a:r>
            <a:r>
              <a:rPr sz="1600" spc="-25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83638"/>
                </a:solidFill>
                <a:latin typeface="Arial"/>
                <a:cs typeface="Arial"/>
              </a:rPr>
              <a:t>Colorado Springs</a:t>
            </a:r>
            <a:r>
              <a:rPr sz="1000" spc="-14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383638"/>
                </a:solidFill>
                <a:latin typeface="Arial"/>
                <a:cs typeface="Arial"/>
              </a:rPr>
              <a:t>I</a:t>
            </a:r>
            <a:r>
              <a:rPr sz="1600" spc="-195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383638"/>
                </a:solidFill>
                <a:latin typeface="Arial"/>
                <a:cs typeface="Arial"/>
              </a:rPr>
              <a:t>Denver</a:t>
            </a:r>
            <a:r>
              <a:rPr sz="1000" spc="-85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383638"/>
                </a:solidFill>
                <a:latin typeface="Arial"/>
                <a:cs typeface="Arial"/>
              </a:rPr>
              <a:t>I</a:t>
            </a:r>
            <a:r>
              <a:rPr sz="1600" spc="-18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383638"/>
                </a:solidFill>
                <a:latin typeface="Arial"/>
                <a:cs typeface="Arial"/>
              </a:rPr>
              <a:t>Anschutz</a:t>
            </a:r>
            <a:r>
              <a:rPr sz="1000" spc="4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383638"/>
                </a:solidFill>
                <a:latin typeface="Arial"/>
                <a:cs typeface="Arial"/>
              </a:rPr>
              <a:t>Medical</a:t>
            </a:r>
            <a:r>
              <a:rPr sz="1000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383638"/>
                </a:solidFill>
                <a:latin typeface="Arial"/>
                <a:cs typeface="Arial"/>
              </a:rPr>
              <a:t>Campus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500" b="1" spc="25" dirty="0">
                <a:solidFill>
                  <a:srgbClr val="383638"/>
                </a:solidFill>
                <a:latin typeface="Arial"/>
                <a:cs typeface="Arial"/>
              </a:rPr>
              <a:t>UNIVERSITY </a:t>
            </a:r>
            <a:r>
              <a:rPr sz="1500" b="1" spc="40" dirty="0">
                <a:solidFill>
                  <a:srgbClr val="383638"/>
                </a:solidFill>
                <a:latin typeface="Arial"/>
                <a:cs typeface="Arial"/>
              </a:rPr>
              <a:t>INFORMATION</a:t>
            </a:r>
            <a:r>
              <a:rPr sz="1500" b="1" spc="105" dirty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500" b="1" spc="25" dirty="0">
                <a:solidFill>
                  <a:srgbClr val="383638"/>
                </a:solidFill>
                <a:latin typeface="Arial"/>
                <a:cs typeface="Arial"/>
              </a:rPr>
              <a:t>SERVICES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1240433" y="760329"/>
            <a:ext cx="6482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4400" kern="0" spc="-35" dirty="0">
                <a:solidFill>
                  <a:sysClr val="windowText" lastClr="000000"/>
                </a:solidFill>
              </a:rPr>
              <a:t>Workstation</a:t>
            </a:r>
            <a:r>
              <a:rPr lang="en-US" sz="4400" kern="0" spc="-40" dirty="0">
                <a:solidFill>
                  <a:sysClr val="windowText" lastClr="000000"/>
                </a:solidFill>
              </a:rPr>
              <a:t> </a:t>
            </a:r>
            <a:r>
              <a:rPr lang="en-US" sz="4400" kern="0" spc="-15" dirty="0">
                <a:solidFill>
                  <a:sysClr val="windowText" lastClr="000000"/>
                </a:solidFill>
              </a:rPr>
              <a:t>Standardization</a:t>
            </a:r>
            <a:endParaRPr lang="en-US" sz="44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1B8C4CD-D870-40E7-83A1-B12212D40429}"/>
              </a:ext>
            </a:extLst>
          </p:cNvPr>
          <p:cNvSpPr txBox="1">
            <a:spLocks/>
          </p:cNvSpPr>
          <p:nvPr/>
        </p:nvSpPr>
        <p:spPr>
          <a:xfrm>
            <a:off x="3100386" y="1645698"/>
            <a:ext cx="266700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2000" kern="0" spc="-35" dirty="0">
                <a:solidFill>
                  <a:sysClr val="windowText" lastClr="000000"/>
                </a:solidFill>
              </a:rPr>
              <a:t>Updated July 1, 2020</a:t>
            </a:r>
            <a:endParaRPr lang="en-US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14735-89FF-43E4-B7B5-13E09304D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85" y="2653828"/>
            <a:ext cx="3838575" cy="20068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16381-110D-4620-97CF-AFA339627D23}"/>
              </a:ext>
            </a:extLst>
          </p:cNvPr>
          <p:cNvSpPr/>
          <p:nvPr/>
        </p:nvSpPr>
        <p:spPr>
          <a:xfrm>
            <a:off x="2362200" y="4724400"/>
            <a:ext cx="533400" cy="130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5" name="object 2"/>
          <p:cNvSpPr txBox="1"/>
          <p:nvPr/>
        </p:nvSpPr>
        <p:spPr>
          <a:xfrm>
            <a:off x="2995569" y="457200"/>
            <a:ext cx="29885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latin typeface="Calibri"/>
                <a:cs typeface="Calibri"/>
              </a:rPr>
              <a:t>13”</a:t>
            </a:r>
            <a:r>
              <a:rPr sz="2800" spc="-5" dirty="0">
                <a:latin typeface="Calibri"/>
                <a:cs typeface="Calibri"/>
              </a:rPr>
              <a:t>Mac</a:t>
            </a:r>
            <a:r>
              <a:rPr lang="en-US" sz="2800" spc="-5" dirty="0">
                <a:latin typeface="Calibri"/>
                <a:cs typeface="Calibri"/>
              </a:rPr>
              <a:t>Book Pro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2AAE8-BB60-4156-9CA2-0C347F37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1020"/>
            <a:ext cx="6007894" cy="4362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C9BD3-DFA7-4DBD-802B-BF7335BC6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267200"/>
            <a:ext cx="818593" cy="83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58FFB-644B-4B36-BF73-B193A9260E5F}"/>
              </a:ext>
            </a:extLst>
          </p:cNvPr>
          <p:cNvSpPr txBox="1"/>
          <p:nvPr/>
        </p:nvSpPr>
        <p:spPr>
          <a:xfrm>
            <a:off x="4290594" y="5533270"/>
            <a:ext cx="366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Can be upgraded to an Intel Core i7 processor.</a:t>
            </a:r>
          </a:p>
        </p:txBody>
      </p:sp>
    </p:spTree>
    <p:extLst>
      <p:ext uri="{BB962C8B-B14F-4D97-AF65-F5344CB8AC3E}">
        <p14:creationId xmlns:p14="http://schemas.microsoft.com/office/powerpoint/2010/main" val="316643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1905000" y="616270"/>
            <a:ext cx="5334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3970" algn="ctr">
              <a:spcBef>
                <a:spcPts val="95"/>
              </a:spcBef>
            </a:pPr>
            <a:r>
              <a:rPr lang="en-US" sz="2800" kern="0" spc="-5" dirty="0">
                <a:solidFill>
                  <a:sysClr val="windowText" lastClr="000000"/>
                </a:solidFill>
              </a:rPr>
              <a:t>Mac Adapter and Dock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79607-5800-4160-9161-2E637DE2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43" y="3760510"/>
            <a:ext cx="2969373" cy="1447800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7F85F450-4507-4E60-8955-5C036BA1A181}"/>
              </a:ext>
            </a:extLst>
          </p:cNvPr>
          <p:cNvSpPr txBox="1"/>
          <p:nvPr/>
        </p:nvSpPr>
        <p:spPr>
          <a:xfrm>
            <a:off x="3937246" y="4080232"/>
            <a:ext cx="48257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Arial"/>
                <a:cs typeface="Arial"/>
              </a:rPr>
              <a:t>OWC 14 port Thunderbolt 3 dock with cable. Compatible with Windows PC and Mac. Space Grey. OWCTB3DK14PSG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27D56-7F28-44C6-B2A7-3B49BFEF8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38652"/>
            <a:ext cx="5486400" cy="19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8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914401" y="597535"/>
            <a:ext cx="7086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z="2800" kern="0" spc="-2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5939" y="1539811"/>
            <a:ext cx="6093461" cy="359329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Why Should We Standardize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Dell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Laptop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Dell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en-US"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30" dirty="0">
                <a:latin typeface="Arial" panose="020B0604020202020204" pitchFamily="34" charset="0"/>
                <a:cs typeface="Arial" panose="020B0604020202020204" pitchFamily="34" charset="0"/>
              </a:rPr>
              <a:t>Dell 2-in-1 Laptop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Dock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Laptops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Mac Adapter and Dock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914400" y="685800"/>
            <a:ext cx="7086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z="2800" kern="0" spc="-2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We Standardize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609600" y="1963171"/>
            <a:ext cx="8763000" cy="3580467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Allows Service Desk to quickly troubleshoot common problems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Better / Faster Support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Save Time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Compatibility with Docks, Peripherals, and Cables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Reduce Support Costs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Reduced Order Turnaround Times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4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552063" y="609600"/>
            <a:ext cx="203987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z="2800" kern="0" spc="-1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</a:t>
            </a:r>
            <a:r>
              <a:rPr lang="en-US" sz="2800" kern="0" spc="-5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spc="-1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7200" y="2286000"/>
            <a:ext cx="4114800" cy="18447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Arial"/>
                <a:cs typeface="Arial"/>
              </a:rPr>
              <a:t>Dell </a:t>
            </a:r>
            <a:r>
              <a:rPr sz="2400" b="1" dirty="0">
                <a:latin typeface="Arial"/>
                <a:cs typeface="Arial"/>
              </a:rPr>
              <a:t>Latitude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5</a:t>
            </a:r>
            <a:r>
              <a:rPr sz="2400" b="1" spc="-5" dirty="0">
                <a:latin typeface="Arial"/>
                <a:cs typeface="Arial"/>
              </a:rPr>
              <a:t>4</a:t>
            </a:r>
            <a:r>
              <a:rPr lang="en-US" sz="2400" b="1" spc="-5" dirty="0">
                <a:latin typeface="Arial"/>
                <a:cs typeface="Arial"/>
              </a:rPr>
              <a:t>00</a:t>
            </a:r>
            <a:endParaRPr sz="24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14” Anti-Glare, Non-Touch Screen</a:t>
            </a: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Camera, Mic, Privacy Shutter</a:t>
            </a: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Intel </a:t>
            </a:r>
            <a:r>
              <a:rPr sz="1400" spc="-5" dirty="0">
                <a:latin typeface="Arial"/>
                <a:cs typeface="Arial"/>
              </a:rPr>
              <a:t>Core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i7</a:t>
            </a:r>
            <a:r>
              <a:rPr lang="en-US" sz="1400" spc="-5" dirty="0">
                <a:latin typeface="Arial"/>
                <a:cs typeface="Arial"/>
              </a:rPr>
              <a:t>-8665U (4 Core)</a:t>
            </a:r>
            <a:endParaRPr sz="1400" dirty="0">
              <a:latin typeface="Arial"/>
              <a:cs typeface="Arial"/>
            </a:endParaRP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16GB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lang="en-US" sz="1400" spc="-30" dirty="0">
                <a:latin typeface="Arial"/>
                <a:cs typeface="Arial"/>
              </a:rPr>
              <a:t>DDR4 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lang="en-US" sz="1400" spc="-5" dirty="0">
                <a:latin typeface="Arial"/>
                <a:cs typeface="Arial"/>
              </a:rPr>
              <a:t>AM</a:t>
            </a:r>
            <a:endParaRPr sz="1400" dirty="0">
              <a:latin typeface="Arial"/>
              <a:cs typeface="Arial"/>
            </a:endParaRP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M.2 512</a:t>
            </a:r>
            <a:r>
              <a:rPr sz="1400" dirty="0">
                <a:latin typeface="Arial"/>
                <a:cs typeface="Arial"/>
              </a:rPr>
              <a:t>GB </a:t>
            </a:r>
            <a:r>
              <a:rPr lang="en-US" sz="1400" dirty="0">
                <a:latin typeface="Arial"/>
                <a:cs typeface="Arial"/>
              </a:rPr>
              <a:t>PCIe </a:t>
            </a:r>
            <a:r>
              <a:rPr lang="en-US" sz="1400" dirty="0" err="1">
                <a:latin typeface="Arial"/>
                <a:cs typeface="Arial"/>
              </a:rPr>
              <a:t>NVMe</a:t>
            </a:r>
            <a:r>
              <a:rPr lang="en-US" sz="1400" dirty="0">
                <a:latin typeface="Arial"/>
                <a:cs typeface="Arial"/>
              </a:rPr>
              <a:t> Class 35 SSD</a:t>
            </a:r>
            <a:endParaRPr lang="en-US" sz="1400" spc="-5" dirty="0">
              <a:latin typeface="Arial"/>
              <a:cs typeface="Arial"/>
            </a:endParaRP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spc="-5" dirty="0">
                <a:latin typeface="Arial"/>
                <a:cs typeface="Arial"/>
              </a:rPr>
              <a:t>4-Year Dell Warranty with Accidental Damage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2B22D8-34AA-458F-93C1-7B6C0F97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30" y="1600200"/>
            <a:ext cx="4232900" cy="281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EF6E5A-609B-4370-BF7E-767950BEF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4757791"/>
            <a:ext cx="1032913" cy="10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3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352800" y="513118"/>
            <a:ext cx="198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kern="0" spc="-10" dirty="0">
                <a:solidFill>
                  <a:sysClr val="windowText" lastClr="000000"/>
                </a:solidFill>
              </a:rPr>
              <a:t>Dell</a:t>
            </a:r>
            <a:r>
              <a:rPr lang="en-US" sz="2800" kern="0" spc="-55" dirty="0">
                <a:solidFill>
                  <a:sysClr val="windowText" lastClr="000000"/>
                </a:solidFill>
              </a:rPr>
              <a:t> </a:t>
            </a:r>
            <a:r>
              <a:rPr lang="en-US" sz="2800" kern="0" spc="-15" dirty="0">
                <a:solidFill>
                  <a:sysClr val="windowText" lastClr="000000"/>
                </a:solidFill>
              </a:rPr>
              <a:t>Desktop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0A18ADA-3477-43AC-AF45-E8743976BC99}"/>
              </a:ext>
            </a:extLst>
          </p:cNvPr>
          <p:cNvSpPr txBox="1"/>
          <p:nvPr/>
        </p:nvSpPr>
        <p:spPr>
          <a:xfrm>
            <a:off x="457200" y="2286000"/>
            <a:ext cx="4114800" cy="2060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Arial"/>
                <a:cs typeface="Arial"/>
              </a:rPr>
              <a:t>Dell</a:t>
            </a:r>
            <a:r>
              <a:rPr lang="en-US" sz="2400" b="1" spc="-5" dirty="0">
                <a:latin typeface="Arial"/>
                <a:cs typeface="Arial"/>
              </a:rPr>
              <a:t> </a:t>
            </a:r>
            <a:r>
              <a:rPr lang="en-US" sz="2400" b="1" spc="-5" dirty="0" err="1">
                <a:latin typeface="Arial"/>
                <a:cs typeface="Arial"/>
              </a:rPr>
              <a:t>Optiplex</a:t>
            </a:r>
            <a:r>
              <a:rPr lang="en-US" sz="2400" b="1" spc="-5" dirty="0">
                <a:latin typeface="Arial"/>
                <a:cs typeface="Arial"/>
              </a:rPr>
              <a:t> 7070</a:t>
            </a:r>
            <a:endParaRPr sz="24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70510" indent="-172720">
              <a:buFontTx/>
              <a:buChar char="•"/>
              <a:tabLst>
                <a:tab pos="270510" algn="l"/>
              </a:tabLst>
            </a:pPr>
            <a:r>
              <a:rPr lang="it-IT" sz="1400" dirty="0">
                <a:latin typeface="Arial"/>
                <a:cs typeface="Arial"/>
              </a:rPr>
              <a:t>Intel </a:t>
            </a:r>
            <a:r>
              <a:rPr lang="it-IT" sz="1400" spc="-5" dirty="0">
                <a:latin typeface="Arial"/>
                <a:cs typeface="Arial"/>
              </a:rPr>
              <a:t>Procesrors:</a:t>
            </a:r>
            <a:r>
              <a:rPr lang="it-IT" sz="1400" spc="-45" dirty="0">
                <a:latin typeface="Arial"/>
                <a:cs typeface="Arial"/>
              </a:rPr>
              <a:t> </a:t>
            </a:r>
            <a:r>
              <a:rPr lang="it-IT" sz="1400" spc="-5" dirty="0">
                <a:latin typeface="Arial"/>
                <a:cs typeface="Arial"/>
              </a:rPr>
              <a:t>i5- i9 (6 - 8 Cores)</a:t>
            </a:r>
            <a:endParaRPr lang="it-IT" sz="1400" dirty="0">
              <a:latin typeface="Arial"/>
              <a:cs typeface="Arial"/>
            </a:endParaRP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8 - 64</a:t>
            </a:r>
            <a:r>
              <a:rPr sz="1400" dirty="0">
                <a:latin typeface="Arial"/>
                <a:cs typeface="Arial"/>
              </a:rPr>
              <a:t>GB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lang="en-US" sz="1400" spc="-30" dirty="0">
                <a:latin typeface="Arial"/>
                <a:cs typeface="Arial"/>
              </a:rPr>
              <a:t>DDR4 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lang="en-US" sz="1400" spc="-5" dirty="0">
                <a:latin typeface="Arial"/>
                <a:cs typeface="Arial"/>
              </a:rPr>
              <a:t>AM</a:t>
            </a:r>
            <a:endParaRPr sz="1400" dirty="0">
              <a:latin typeface="Arial"/>
              <a:cs typeface="Arial"/>
            </a:endParaRP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M.2 128-2TB SSD</a:t>
            </a: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Additional Graphics Processing Power</a:t>
            </a: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Optional DVD Disk Drive</a:t>
            </a: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Optional Video Ports</a:t>
            </a: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spc="-5" dirty="0">
                <a:latin typeface="Arial"/>
                <a:cs typeface="Arial"/>
              </a:rPr>
              <a:t>4-Year Dell Warranty with Accidental Damage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8BC4D-68F7-4A9B-8995-B6A4BE149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572000"/>
            <a:ext cx="689758" cy="6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A114E2-E80D-454B-82FC-07970C950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95400"/>
            <a:ext cx="2886219" cy="3190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6E4585-35DB-418B-8310-F94566D71714}"/>
              </a:ext>
            </a:extLst>
          </p:cNvPr>
          <p:cNvSpPr txBox="1"/>
          <p:nvPr/>
        </p:nvSpPr>
        <p:spPr>
          <a:xfrm>
            <a:off x="5105400" y="5584985"/>
            <a:ext cx="366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Can be fully customized to meet any need.</a:t>
            </a:r>
          </a:p>
        </p:txBody>
      </p:sp>
    </p:spTree>
    <p:extLst>
      <p:ext uri="{BB962C8B-B14F-4D97-AF65-F5344CB8AC3E}">
        <p14:creationId xmlns:p14="http://schemas.microsoft.com/office/powerpoint/2010/main" val="273499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133600" y="597534"/>
            <a:ext cx="4648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kern="0" spc="-220" dirty="0">
                <a:solidFill>
                  <a:sysClr val="windowText" lastClr="000000"/>
                </a:solidFill>
                <a:latin typeface="+mn-lt"/>
              </a:rPr>
              <a:t>Latitude 7400  2-in-1 Business Laptop </a:t>
            </a:r>
            <a:endParaRPr lang="en-US" sz="2800" kern="0" spc="-5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14068-5F42-4032-98EC-6ABE1E3A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809" y="1752600"/>
            <a:ext cx="4568991" cy="2358733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76D41AE9-9D0C-4B0B-B3F3-80AAC6E3B2D7}"/>
              </a:ext>
            </a:extLst>
          </p:cNvPr>
          <p:cNvSpPr txBox="1"/>
          <p:nvPr/>
        </p:nvSpPr>
        <p:spPr>
          <a:xfrm>
            <a:off x="423909" y="2286000"/>
            <a:ext cx="4114800" cy="16292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Arial"/>
                <a:cs typeface="Arial"/>
              </a:rPr>
              <a:t>Dell </a:t>
            </a:r>
            <a:r>
              <a:rPr sz="2400" b="1" dirty="0">
                <a:latin typeface="Arial"/>
                <a:cs typeface="Arial"/>
              </a:rPr>
              <a:t>Latitude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7400 2-in-1</a:t>
            </a:r>
            <a:endParaRPr sz="24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Intel </a:t>
            </a:r>
            <a:r>
              <a:rPr lang="en-US" sz="1400" spc="-5" dirty="0">
                <a:latin typeface="Arial"/>
                <a:cs typeface="Arial"/>
              </a:rPr>
              <a:t>Core</a:t>
            </a:r>
            <a:r>
              <a:rPr lang="en-US" sz="1400" spc="-85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i5-8350U</a:t>
            </a:r>
            <a:endParaRPr lang="en-US" sz="1400" dirty="0">
              <a:latin typeface="Arial"/>
              <a:cs typeface="Arial"/>
            </a:endParaRP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8GB </a:t>
            </a:r>
            <a:r>
              <a:rPr lang="en-US" sz="1400" spc="-5" dirty="0">
                <a:latin typeface="Arial"/>
                <a:cs typeface="Arial"/>
              </a:rPr>
              <a:t>RAM</a:t>
            </a:r>
            <a:endParaRPr lang="en-US" sz="1400" dirty="0">
              <a:latin typeface="Arial"/>
              <a:cs typeface="Arial"/>
            </a:endParaRP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dirty="0">
                <a:latin typeface="Arial"/>
                <a:cs typeface="Arial"/>
              </a:rPr>
              <a:t>M.2 256GB PCIe </a:t>
            </a:r>
            <a:r>
              <a:rPr lang="en-US" sz="1400" dirty="0" err="1">
                <a:latin typeface="Arial"/>
                <a:cs typeface="Arial"/>
              </a:rPr>
              <a:t>NVMe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SSD</a:t>
            </a: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spc="-5" dirty="0">
                <a:latin typeface="Arial"/>
                <a:cs typeface="Arial"/>
              </a:rPr>
              <a:t>Supports WD19 Dock</a:t>
            </a:r>
          </a:p>
          <a:p>
            <a:pPr marL="270510" indent="-1727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lang="en-US" sz="1400" spc="-5" dirty="0">
                <a:latin typeface="Arial"/>
                <a:cs typeface="Arial"/>
              </a:rPr>
              <a:t>4-Year Dell Warranty with Accidental Damage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3A31D-AE7F-4F1C-9D3B-7991A00E6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921" y="4576845"/>
            <a:ext cx="689758" cy="6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0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899026" y="597535"/>
            <a:ext cx="1345946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3970">
              <a:spcBef>
                <a:spcPts val="95"/>
              </a:spcBef>
            </a:pPr>
            <a:r>
              <a:rPr lang="en-US" sz="2800" kern="0" spc="-5" dirty="0">
                <a:solidFill>
                  <a:sysClr val="windowText" lastClr="000000"/>
                </a:solidFill>
              </a:rPr>
              <a:t>Moni</a:t>
            </a:r>
            <a:r>
              <a:rPr lang="en-US" sz="2800" kern="0" spc="-35" dirty="0">
                <a:solidFill>
                  <a:sysClr val="windowText" lastClr="000000"/>
                </a:solidFill>
              </a:rPr>
              <a:t>t</a:t>
            </a:r>
            <a:r>
              <a:rPr lang="en-US" sz="2800" kern="0" spc="-10" dirty="0">
                <a:solidFill>
                  <a:sysClr val="windowText" lastClr="000000"/>
                </a:solidFill>
              </a:rPr>
              <a:t>o</a:t>
            </a:r>
            <a:r>
              <a:rPr lang="en-US" sz="2800" kern="0" spc="-55" dirty="0">
                <a:solidFill>
                  <a:sysClr val="windowText" lastClr="000000"/>
                </a:solidFill>
              </a:rPr>
              <a:t>r</a:t>
            </a:r>
            <a:endParaRPr lang="en-US" sz="2800" kern="0" spc="-5" dirty="0">
              <a:solidFill>
                <a:sysClr val="windowText" lastClr="000000"/>
              </a:solidFill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3533647" y="4420597"/>
            <a:ext cx="2117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Dell 24” Monitor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P241</a:t>
            </a:r>
            <a:r>
              <a:rPr lang="en-US" sz="1400" spc="-5" dirty="0">
                <a:latin typeface="Arial"/>
                <a:cs typeface="Arial"/>
              </a:rPr>
              <a:t>9</a:t>
            </a:r>
            <a:r>
              <a:rPr sz="1400" spc="-5" dirty="0">
                <a:latin typeface="Arial"/>
                <a:cs typeface="Arial"/>
              </a:rPr>
              <a:t>H</a:t>
            </a:r>
            <a:endParaRPr lang="en-US" sz="1400" spc="-5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09" y="1238050"/>
            <a:ext cx="3124200" cy="31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3899026" y="597535"/>
            <a:ext cx="1345946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3970" algn="ctr">
              <a:spcBef>
                <a:spcPts val="95"/>
              </a:spcBef>
            </a:pPr>
            <a:r>
              <a:rPr lang="en-US" sz="2800" kern="0" spc="-5" dirty="0">
                <a:solidFill>
                  <a:sysClr val="windowText" lastClr="000000"/>
                </a:solidFill>
              </a:rPr>
              <a:t>Dock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3352800" y="4276436"/>
            <a:ext cx="266700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Arial"/>
                <a:cs typeface="Arial"/>
              </a:rPr>
              <a:t>Dell Dock WD19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i="1" spc="-5" dirty="0">
                <a:latin typeface="Arial"/>
                <a:cs typeface="Arial"/>
              </a:rPr>
              <a:t>(standard for Dell laptop 5400)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1100" i="1" spc="-5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28800"/>
            <a:ext cx="4067482" cy="1984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863A91-00A7-4111-9808-27F5AF0F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4600"/>
            <a:ext cx="4067482" cy="19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5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5" name="object 2"/>
          <p:cNvSpPr txBox="1"/>
          <p:nvPr/>
        </p:nvSpPr>
        <p:spPr>
          <a:xfrm>
            <a:off x="2819400" y="632622"/>
            <a:ext cx="42534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latin typeface="Calibri"/>
                <a:cs typeface="Calibri"/>
              </a:rPr>
              <a:t>16” </a:t>
            </a:r>
            <a:r>
              <a:rPr sz="2800" spc="-5" dirty="0">
                <a:latin typeface="Calibri"/>
                <a:cs typeface="Calibri"/>
              </a:rPr>
              <a:t>Mac</a:t>
            </a:r>
            <a:r>
              <a:rPr lang="en-US" sz="2800" spc="-5" dirty="0">
                <a:latin typeface="Calibri"/>
                <a:cs typeface="Calibri"/>
              </a:rPr>
              <a:t>Book Pro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6F31D6-8145-41C2-B80C-AEA98079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219200"/>
            <a:ext cx="6124575" cy="429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6E1BFA-65A3-45BB-A7C1-2C47C1F7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42" y="4944108"/>
            <a:ext cx="81859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0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843DA6BEA12E40BC3490442BE7B0DE" ma:contentTypeVersion="12" ma:contentTypeDescription="Create a new document." ma:contentTypeScope="" ma:versionID="ce3d318b5c3a0532c2f78616eaa9e5af">
  <xsd:schema xmlns:xsd="http://www.w3.org/2001/XMLSchema" xmlns:xs="http://www.w3.org/2001/XMLSchema" xmlns:p="http://schemas.microsoft.com/office/2006/metadata/properties" xmlns:ns3="d666a164-9139-4b5a-af92-c4e477ae521b" xmlns:ns4="a134a7c5-3896-427e-b332-a8eb3b8563cc" targetNamespace="http://schemas.microsoft.com/office/2006/metadata/properties" ma:root="true" ma:fieldsID="065bc91af7558ac44b6c6924e1a99acd" ns3:_="" ns4:_="">
    <xsd:import namespace="d666a164-9139-4b5a-af92-c4e477ae521b"/>
    <xsd:import namespace="a134a7c5-3896-427e-b332-a8eb3b8563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6a164-9139-4b5a-af92-c4e477ae5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4a7c5-3896-427e-b332-a8eb3b856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4772B1-9228-4A88-AD6C-E05B97D23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66a164-9139-4b5a-af92-c4e477ae521b"/>
    <ds:schemaRef ds:uri="a134a7c5-3896-427e-b332-a8eb3b8563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288223-D7CB-46CF-A217-7CE2B84B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3C0B46-F26C-4B83-888D-219295FABB3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134a7c5-3896-427e-b332-a8eb3b8563cc"/>
    <ds:schemaRef ds:uri="d666a164-9139-4b5a-af92-c4e477ae52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285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Communications</dc:creator>
  <cp:lastModifiedBy>Mona Jabr</cp:lastModifiedBy>
  <cp:revision>13</cp:revision>
  <cp:lastPrinted>2019-03-22T18:53:02Z</cp:lastPrinted>
  <dcterms:created xsi:type="dcterms:W3CDTF">2018-09-10T18:37:14Z</dcterms:created>
  <dcterms:modified xsi:type="dcterms:W3CDTF">2020-12-03T21:25:21Z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2018-09-10T00:00:00Z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2018-09-10T00:00:00Z</vt:filetime>
  </property>
  <property fmtid="{D5CDD505-2E9C-101B-9397-08002B2CF9AE}" pid="5" name="ContentTypeId">
    <vt:lpwstr>0x010100C7843DA6BEA12E40BC3490442BE7B0DE</vt:lpwstr>
  </property>
</Properties>
</file>