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8" r:id="rId5"/>
    <p:sldMasterId id="2147483648" r:id="rId6"/>
    <p:sldMasterId id="2147483721" r:id="rId7"/>
    <p:sldMasterId id="2147483704" r:id="rId8"/>
    <p:sldMasterId id="2147483692" r:id="rId9"/>
    <p:sldMasterId id="2147483680" r:id="rId10"/>
  </p:sldMasterIdLst>
  <p:notesMasterIdLst>
    <p:notesMasterId r:id="rId43"/>
  </p:notesMasterIdLst>
  <p:sldIdLst>
    <p:sldId id="337" r:id="rId11"/>
    <p:sldId id="256" r:id="rId12"/>
    <p:sldId id="258" r:id="rId13"/>
    <p:sldId id="341" r:id="rId14"/>
    <p:sldId id="345" r:id="rId15"/>
    <p:sldId id="381" r:id="rId16"/>
    <p:sldId id="396" r:id="rId17"/>
    <p:sldId id="403" r:id="rId18"/>
    <p:sldId id="404" r:id="rId19"/>
    <p:sldId id="422" r:id="rId20"/>
    <p:sldId id="405" r:id="rId21"/>
    <p:sldId id="423" r:id="rId22"/>
    <p:sldId id="406" r:id="rId23"/>
    <p:sldId id="407" r:id="rId24"/>
    <p:sldId id="424" r:id="rId25"/>
    <p:sldId id="408" r:id="rId26"/>
    <p:sldId id="409" r:id="rId27"/>
    <p:sldId id="425" r:id="rId28"/>
    <p:sldId id="410" r:id="rId29"/>
    <p:sldId id="411" r:id="rId30"/>
    <p:sldId id="412" r:id="rId31"/>
    <p:sldId id="413" r:id="rId32"/>
    <p:sldId id="414" r:id="rId33"/>
    <p:sldId id="415" r:id="rId34"/>
    <p:sldId id="416" r:id="rId35"/>
    <p:sldId id="417" r:id="rId36"/>
    <p:sldId id="418" r:id="rId37"/>
    <p:sldId id="419" r:id="rId38"/>
    <p:sldId id="420" r:id="rId39"/>
    <p:sldId id="421" r:id="rId40"/>
    <p:sldId id="401" r:id="rId41"/>
    <p:sldId id="39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A5A4"/>
    <a:srgbClr val="CDB77F"/>
    <a:srgbClr val="DE9606"/>
    <a:srgbClr val="575A5D"/>
    <a:srgbClr val="FFD85D"/>
    <a:srgbClr val="FFDB69"/>
    <a:srgbClr val="FFCD2D"/>
    <a:srgbClr val="FFC50D"/>
    <a:srgbClr val="F09346"/>
    <a:srgbClr val="FAD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62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heme" Target="theme/theme1.xml"/><Relationship Id="rId20" Type="http://schemas.openxmlformats.org/officeDocument/2006/relationships/slide" Target="slides/slide10.xml"/><Relationship Id="rId41" Type="http://schemas.openxmlformats.org/officeDocument/2006/relationships/slide" Target="slides/slide3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Dyet" userId="0499b51c-5951-4805-b4a2-6444a2e0cbb4" providerId="ADAL" clId="{1334FAF4-419E-4601-9E16-9E982A918A0A}"/>
    <pc:docChg chg="custSel modSld">
      <pc:chgData name="Brian Dyet" userId="0499b51c-5951-4805-b4a2-6444a2e0cbb4" providerId="ADAL" clId="{1334FAF4-419E-4601-9E16-9E982A918A0A}" dt="2026-01-22T20:53:23.191" v="41" actId="368"/>
      <pc:docMkLst>
        <pc:docMk/>
      </pc:docMkLst>
      <pc:sldChg chg="modNotes">
        <pc:chgData name="Brian Dyet" userId="0499b51c-5951-4805-b4a2-6444a2e0cbb4" providerId="ADAL" clId="{1334FAF4-419E-4601-9E16-9E982A918A0A}" dt="2026-01-22T20:53:22.843" v="3" actId="368"/>
        <pc:sldMkLst>
          <pc:docMk/>
          <pc:sldMk cId="3384974454" sldId="256"/>
        </pc:sldMkLst>
      </pc:sldChg>
      <pc:sldChg chg="modNotes">
        <pc:chgData name="Brian Dyet" userId="0499b51c-5951-4805-b4a2-6444a2e0cbb4" providerId="ADAL" clId="{1334FAF4-419E-4601-9E16-9E982A918A0A}" dt="2026-01-22T20:53:22.876" v="5" actId="368"/>
        <pc:sldMkLst>
          <pc:docMk/>
          <pc:sldMk cId="2804960363" sldId="258"/>
        </pc:sldMkLst>
      </pc:sldChg>
      <pc:sldChg chg="modNotes">
        <pc:chgData name="Brian Dyet" userId="0499b51c-5951-4805-b4a2-6444a2e0cbb4" providerId="ADAL" clId="{1334FAF4-419E-4601-9E16-9E982A918A0A}" dt="2026-01-22T20:53:22.827" v="1" actId="368"/>
        <pc:sldMkLst>
          <pc:docMk/>
          <pc:sldMk cId="0" sldId="337"/>
        </pc:sldMkLst>
      </pc:sldChg>
      <pc:sldChg chg="modNotes">
        <pc:chgData name="Brian Dyet" userId="0499b51c-5951-4805-b4a2-6444a2e0cbb4" providerId="ADAL" clId="{1334FAF4-419E-4601-9E16-9E982A918A0A}" dt="2026-01-22T20:53:22.892" v="7" actId="368"/>
        <pc:sldMkLst>
          <pc:docMk/>
          <pc:sldMk cId="0" sldId="341"/>
        </pc:sldMkLst>
      </pc:sldChg>
      <pc:sldChg chg="modNotes">
        <pc:chgData name="Brian Dyet" userId="0499b51c-5951-4805-b4a2-6444a2e0cbb4" providerId="ADAL" clId="{1334FAF4-419E-4601-9E16-9E982A918A0A}" dt="2026-01-22T20:53:22.922" v="9" actId="368"/>
        <pc:sldMkLst>
          <pc:docMk/>
          <pc:sldMk cId="0" sldId="345"/>
        </pc:sldMkLst>
      </pc:sldChg>
      <pc:sldChg chg="modNotes">
        <pc:chgData name="Brian Dyet" userId="0499b51c-5951-4805-b4a2-6444a2e0cbb4" providerId="ADAL" clId="{1334FAF4-419E-4601-9E16-9E982A918A0A}" dt="2026-01-22T20:53:22.940" v="11" actId="368"/>
        <pc:sldMkLst>
          <pc:docMk/>
          <pc:sldMk cId="859871169" sldId="381"/>
        </pc:sldMkLst>
      </pc:sldChg>
      <pc:sldChg chg="modNotes">
        <pc:chgData name="Brian Dyet" userId="0499b51c-5951-4805-b4a2-6444a2e0cbb4" providerId="ADAL" clId="{1334FAF4-419E-4601-9E16-9E982A918A0A}" dt="2026-01-22T20:53:22.957" v="13" actId="368"/>
        <pc:sldMkLst>
          <pc:docMk/>
          <pc:sldMk cId="2539947216" sldId="396"/>
        </pc:sldMkLst>
      </pc:sldChg>
      <pc:sldChg chg="modNotes">
        <pc:chgData name="Brian Dyet" userId="0499b51c-5951-4805-b4a2-6444a2e0cbb4" providerId="ADAL" clId="{1334FAF4-419E-4601-9E16-9E982A918A0A}" dt="2026-01-22T20:53:23.191" v="41" actId="368"/>
        <pc:sldMkLst>
          <pc:docMk/>
          <pc:sldMk cId="779627155" sldId="398"/>
        </pc:sldMkLst>
      </pc:sldChg>
      <pc:sldChg chg="modNotes">
        <pc:chgData name="Brian Dyet" userId="0499b51c-5951-4805-b4a2-6444a2e0cbb4" providerId="ADAL" clId="{1334FAF4-419E-4601-9E16-9E982A918A0A}" dt="2026-01-22T20:53:23.176" v="39" actId="368"/>
        <pc:sldMkLst>
          <pc:docMk/>
          <pc:sldMk cId="541119397" sldId="401"/>
        </pc:sldMkLst>
      </pc:sldChg>
      <pc:sldChg chg="modNotes">
        <pc:chgData name="Brian Dyet" userId="0499b51c-5951-4805-b4a2-6444a2e0cbb4" providerId="ADAL" clId="{1334FAF4-419E-4601-9E16-9E982A918A0A}" dt="2026-01-22T20:53:22.977" v="15" actId="368"/>
        <pc:sldMkLst>
          <pc:docMk/>
          <pc:sldMk cId="4047749134" sldId="403"/>
        </pc:sldMkLst>
      </pc:sldChg>
      <pc:sldChg chg="modNotes">
        <pc:chgData name="Brian Dyet" userId="0499b51c-5951-4805-b4a2-6444a2e0cbb4" providerId="ADAL" clId="{1334FAF4-419E-4601-9E16-9E982A918A0A}" dt="2026-01-22T20:53:22.990" v="17" actId="368"/>
        <pc:sldMkLst>
          <pc:docMk/>
          <pc:sldMk cId="1177003449" sldId="404"/>
        </pc:sldMkLst>
      </pc:sldChg>
      <pc:sldChg chg="modNotes">
        <pc:chgData name="Brian Dyet" userId="0499b51c-5951-4805-b4a2-6444a2e0cbb4" providerId="ADAL" clId="{1334FAF4-419E-4601-9E16-9E982A918A0A}" dt="2026-01-22T20:53:23.035" v="21" actId="368"/>
        <pc:sldMkLst>
          <pc:docMk/>
          <pc:sldMk cId="657571129" sldId="405"/>
        </pc:sldMkLst>
      </pc:sldChg>
      <pc:sldChg chg="modNotes">
        <pc:chgData name="Brian Dyet" userId="0499b51c-5951-4805-b4a2-6444a2e0cbb4" providerId="ADAL" clId="{1334FAF4-419E-4601-9E16-9E982A918A0A}" dt="2026-01-22T20:53:23.064" v="25" actId="368"/>
        <pc:sldMkLst>
          <pc:docMk/>
          <pc:sldMk cId="3304120828" sldId="406"/>
        </pc:sldMkLst>
      </pc:sldChg>
      <pc:sldChg chg="modNotes">
        <pc:chgData name="Brian Dyet" userId="0499b51c-5951-4805-b4a2-6444a2e0cbb4" providerId="ADAL" clId="{1334FAF4-419E-4601-9E16-9E982A918A0A}" dt="2026-01-22T20:53:23.080" v="27" actId="368"/>
        <pc:sldMkLst>
          <pc:docMk/>
          <pc:sldMk cId="2109748651" sldId="407"/>
        </pc:sldMkLst>
      </pc:sldChg>
      <pc:sldChg chg="modNotes">
        <pc:chgData name="Brian Dyet" userId="0499b51c-5951-4805-b4a2-6444a2e0cbb4" providerId="ADAL" clId="{1334FAF4-419E-4601-9E16-9E982A918A0A}" dt="2026-01-22T20:53:23.096" v="31" actId="368"/>
        <pc:sldMkLst>
          <pc:docMk/>
          <pc:sldMk cId="143412339" sldId="408"/>
        </pc:sldMkLst>
      </pc:sldChg>
      <pc:sldChg chg="modNotes">
        <pc:chgData name="Brian Dyet" userId="0499b51c-5951-4805-b4a2-6444a2e0cbb4" providerId="ADAL" clId="{1334FAF4-419E-4601-9E16-9E982A918A0A}" dt="2026-01-22T20:53:23.104" v="33" actId="368"/>
        <pc:sldMkLst>
          <pc:docMk/>
          <pc:sldMk cId="2764606212" sldId="409"/>
        </pc:sldMkLst>
      </pc:sldChg>
      <pc:sldChg chg="modNotes">
        <pc:chgData name="Brian Dyet" userId="0499b51c-5951-4805-b4a2-6444a2e0cbb4" providerId="ADAL" clId="{1334FAF4-419E-4601-9E16-9E982A918A0A}" dt="2026-01-22T20:53:23.153" v="37" actId="368"/>
        <pc:sldMkLst>
          <pc:docMk/>
          <pc:sldMk cId="3634325134" sldId="417"/>
        </pc:sldMkLst>
      </pc:sldChg>
      <pc:sldChg chg="modNotes">
        <pc:chgData name="Brian Dyet" userId="0499b51c-5951-4805-b4a2-6444a2e0cbb4" providerId="ADAL" clId="{1334FAF4-419E-4601-9E16-9E982A918A0A}" dt="2026-01-22T20:53:23.014" v="19" actId="368"/>
        <pc:sldMkLst>
          <pc:docMk/>
          <pc:sldMk cId="3019600255" sldId="422"/>
        </pc:sldMkLst>
      </pc:sldChg>
      <pc:sldChg chg="modNotes">
        <pc:chgData name="Brian Dyet" userId="0499b51c-5951-4805-b4a2-6444a2e0cbb4" providerId="ADAL" clId="{1334FAF4-419E-4601-9E16-9E982A918A0A}" dt="2026-01-22T20:53:23.047" v="23" actId="368"/>
        <pc:sldMkLst>
          <pc:docMk/>
          <pc:sldMk cId="1125177032" sldId="423"/>
        </pc:sldMkLst>
      </pc:sldChg>
      <pc:sldChg chg="modNotes">
        <pc:chgData name="Brian Dyet" userId="0499b51c-5951-4805-b4a2-6444a2e0cbb4" providerId="ADAL" clId="{1334FAF4-419E-4601-9E16-9E982A918A0A}" dt="2026-01-22T20:53:23.088" v="29" actId="368"/>
        <pc:sldMkLst>
          <pc:docMk/>
          <pc:sldMk cId="4169143332" sldId="424"/>
        </pc:sldMkLst>
      </pc:sldChg>
      <pc:sldChg chg="modNotes">
        <pc:chgData name="Brian Dyet" userId="0499b51c-5951-4805-b4a2-6444a2e0cbb4" providerId="ADAL" clId="{1334FAF4-419E-4601-9E16-9E982A918A0A}" dt="2026-01-22T20:53:23.121" v="35" actId="368"/>
        <pc:sldMkLst>
          <pc:docMk/>
          <pc:sldMk cId="2401573610" sldId="42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277C8-185F-413E-B538-C54DD00A34A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7096E-C88E-4A3B-A11C-FAAD20524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7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032CC-6869-439C-87C6-6AD86725AB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79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D3E5B-4BED-B24C-9674-6B6454D045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12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FB975-EB13-E775-8EF3-701BC9DF6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CA9756-26FF-00BF-F22D-AA41179E13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59050" y="884238"/>
            <a:ext cx="4244975" cy="23891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53FE99-38C9-ADE8-AF69-FB08A1646E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A231D-6E46-2B12-8B2C-44387BF418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C0DDE-549D-4EC7-8EAE-1904277ABC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028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A687B-03B8-4C67-C8DA-7597E3362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C7F1BD-CFAB-07F4-8796-45263E6B9A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DDAD15-01B9-D423-BFA9-11CCE34AEE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38411-951F-017B-AE8C-6F5AFF80FA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D3E5B-4BED-B24C-9674-6B6454D045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2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59050" y="884238"/>
            <a:ext cx="4244975" cy="2389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C0DDE-549D-4EC7-8EAE-1904277ABC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88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0A7A7-4973-CECD-B701-52401C16A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3004D7-6E37-AF1F-1B83-14D68E93F8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59050" y="884238"/>
            <a:ext cx="4244975" cy="23891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F3CBE8-464F-521B-FF62-00F9F04392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E888A-1272-D7BA-7931-03F570C029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C0DDE-549D-4EC7-8EAE-1904277ABC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54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BA11A-B20B-6B53-5D3C-F6728E15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E75021-360D-9902-AAE1-11F812A862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F80AE8-E16E-46A4-7494-4BB23E7A36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3314F-1291-B5EA-1E7B-C067343A45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D3E5B-4BED-B24C-9674-6B6454D045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47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58FDE-6FC3-0EA3-3FD5-2D38B70A1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B43BA9-AD60-8A43-2D1D-6D5876BAF3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59050" y="884238"/>
            <a:ext cx="4244975" cy="23891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0EF02B-44A8-E606-EAE8-91653C0055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4B331-8149-343F-7A50-B5B2FBC436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C0DDE-549D-4EC7-8EAE-1904277ABC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16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59050" y="884238"/>
            <a:ext cx="4244975" cy="2389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C0DDE-549D-4EC7-8EAE-1904277ABC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343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71F20-2E03-51CD-132B-32E6F1B60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CDB4F3-26E7-075B-247B-80E84FD957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82237A-B5F3-F563-3D09-AF490E4ADA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0845A-0B56-1794-9C28-EA7937A568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D3E5B-4BED-B24C-9674-6B6454D045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33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59050" y="884238"/>
            <a:ext cx="4244975" cy="2389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413E50-F722-5647-B2A8-4CEFA2A2FC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014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7096E-C88E-4A3B-A11C-FAAD205249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943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59050" y="884238"/>
            <a:ext cx="4244975" cy="2389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413E50-F722-5647-B2A8-4CEFA2A2FC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7917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7096E-C88E-4A3B-A11C-FAAD205249E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72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7096E-C88E-4A3B-A11C-FAAD205249E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86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7096E-C88E-4A3B-A11C-FAAD205249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032CC-6869-439C-87C6-6AD86725AB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1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032CC-6869-439C-87C6-6AD86725AB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55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032CC-6869-439C-87C6-6AD86725AB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60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7096E-C88E-4A3B-A11C-FAAD205249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30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F7ED2-7F99-8EAD-3D81-D9435302B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A38C41-9FD1-D95C-D48B-A35B75D8C9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59050" y="884238"/>
            <a:ext cx="4244975" cy="23891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A52A40-F42C-B8CE-27FE-28AEA23A48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D7695-65F8-6930-F19D-3E0D52A0B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C0DDE-549D-4EC7-8EAE-1904277ABC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366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87C21-3D6C-17BB-8CDF-473FC5D00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43C228-8BE0-561D-AA84-007AC52B0D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59050" y="884238"/>
            <a:ext cx="4244975" cy="23891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5B8264-1D87-C74D-739B-81CE0BFD17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DA6AF-EA40-BE90-AD60-722B16E154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C0DDE-549D-4EC7-8EAE-1904277ABC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64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22E0-16BF-4345-8123-8C66411D20B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9126-2054-4FF0-B36D-9933B0EA4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94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22E0-16BF-4345-8123-8C66411D20B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9126-2054-4FF0-B36D-9933B0EA4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5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22E0-16BF-4345-8123-8C66411D20B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9126-2054-4FF0-B36D-9933B0EA4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20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A890D-DA6A-F046-BDFE-1284A8401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88A45F-A93E-084B-A68E-C02545257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A716F-D0E2-344C-B0D8-550AB45B3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49CD-1599-A742-8D0A-CF78E0305143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3CF56-ACD2-4843-A534-897C3EDBB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9306D-D56D-ED42-9C80-8FECCB577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46FF-80F7-8D47-924A-32F9F1C3C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42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D5690-9023-8045-B5D5-BB540504C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AF84E-396F-E54E-AA00-D2C9A652B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CFD49-6511-6A43-88BB-D5A9F0A0E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49CD-1599-A742-8D0A-CF78E0305143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CABC2-925A-BF48-B47A-271B7FEC8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4F07A-2284-5946-AC9D-8C07DFF69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46FF-80F7-8D47-924A-32F9F1C3C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26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49402-7264-6347-835B-B40C3B458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DB23C-F2FA-C143-84E5-74290FA29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216E9-1E85-7C42-A1E3-20D9155FD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49CD-1599-A742-8D0A-CF78E0305143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8C518-949E-E44E-8048-7B32F3EB0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11D49-641B-AB4F-8633-F626E78A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46FF-80F7-8D47-924A-32F9F1C3C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92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D1ACD-E3C6-D849-93AD-97CDFCD4D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4DC7F-2978-A046-9BDA-EE553C6EF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23135-B806-CC4E-B052-3E0E23163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BAD7C-ACEF-3449-9EA4-D14D7BC0E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49CD-1599-A742-8D0A-CF78E0305143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3A05E-CD68-A549-8A6A-7C13D1B18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E408FB-6DBB-0F4A-B811-3034CB3F4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46FF-80F7-8D47-924A-32F9F1C3C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61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E3C4D-09EB-4640-A5F8-B437E94D6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1CFC1-B62E-394E-AFE6-7DDE02E17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7BE715-7E33-4D47-8ABE-FD3152972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383BE3-2B63-D345-81AB-87298F510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7AC434-144E-FE47-A110-24F194F176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3534F9-0896-434A-9C84-DF7BA8EFD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49CD-1599-A742-8D0A-CF78E0305143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80C2D9-72A8-DE40-A06D-71EC082D5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6D053A-97FF-2140-A477-22BF633C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46FF-80F7-8D47-924A-32F9F1C3C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4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91663-C765-C843-BE83-1D8DBCC4F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8A963A-B14C-CC42-8CF4-A4D6F18A7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49CD-1599-A742-8D0A-CF78E0305143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284BBB-937F-E04A-B7CC-167BDD9ED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9B32BE-E6A8-0D44-B0A8-36EBD5FF0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46FF-80F7-8D47-924A-32F9F1C3C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69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46705-9367-2045-B307-4CE09FFEA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49CD-1599-A742-8D0A-CF78E0305143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FAA248-4374-5449-B2FB-2DE5A7A3B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FFFF9-78F1-2943-AD3B-210F9E892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46FF-80F7-8D47-924A-32F9F1C3C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42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08E86-0755-3542-88C5-E11525537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4A366-12A5-E841-AF36-E71633A1C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EDF1F-37D3-0441-9484-C71057203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427B5-2E2C-1D40-A691-2AB892FF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49CD-1599-A742-8D0A-CF78E0305143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9F1B7-E964-FD44-9721-10AED1705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DF9D85-5299-3A4D-9428-479324DE0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46FF-80F7-8D47-924A-32F9F1C3C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54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22E0-16BF-4345-8123-8C66411D20B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9126-2054-4FF0-B36D-9933B0EA4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0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33D06-89C3-8A47-B537-316A48E37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7517D6-F139-A94C-B88F-23BE6F690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17E47-295E-A94E-A34C-DB8259B3F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2C722-A4E4-C545-899B-1EE66374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49CD-1599-A742-8D0A-CF78E0305143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81C84-81C9-F54C-9B17-730636EEC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FA24C-F93F-E746-B62B-ADCD203D3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46FF-80F7-8D47-924A-32F9F1C3C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09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6C9A4-E51D-4C46-B5AB-963F049F0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51AF9-40F5-6D42-9CB7-55AE60688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95992-D25A-6747-82AE-99F234D04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49CD-1599-A742-8D0A-CF78E0305143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54B2A-54C0-6047-84B1-76177A5F6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2DAF1-BD2B-634A-9586-550BF683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46FF-80F7-8D47-924A-32F9F1C3C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02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B26976-07A1-3547-A8DF-E8C733B9D2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A67149-F369-8D4B-8652-D6E175EC6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4FADF-972C-4C48-8CB0-BAD9B92DA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49CD-1599-A742-8D0A-CF78E0305143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F6617-8C4B-E048-827D-7E04E5C42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5A4F-5426-0A4F-AB63-F954B7823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46FF-80F7-8D47-924A-32F9F1C3C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8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BB6E1-B334-4A08-AB1E-9AAE5C621A37}" type="datetime1">
              <a:rPr lang="en-US" smtClean="0"/>
              <a:t>1/22/2026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1077B-FA05-4F6F-A771-8B3530F40D73}" type="datetime1">
              <a:rPr lang="en-US" smtClean="0"/>
              <a:t>1/22/2026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0A5D5-0BF2-4317-83A2-2D068D42A589}" type="datetime1">
              <a:rPr lang="en-US" smtClean="0"/>
              <a:t>1/22/2026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E95FC-793A-4A42-8D89-54E1A2419986}" type="datetime1">
              <a:rPr lang="en-US" smtClean="0"/>
              <a:t>1/22/2026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354FA-CC03-4408-9614-3B66CD36F9CF}" type="datetime1">
              <a:rPr lang="en-US" smtClean="0"/>
              <a:t>1/22/2026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7" y="2662000"/>
            <a:ext cx="3871623" cy="3551762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59A7-84EB-4384-87AF-59CC16704CF8}" type="datetime1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68917" y="640077"/>
            <a:ext cx="6249382" cy="557368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7" y="640077"/>
            <a:ext cx="3871623" cy="1602540"/>
          </a:xfrm>
        </p:spPr>
        <p:txBody>
          <a:bodyPr lIns="91440" tIns="9144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85681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>
            <a:lvl1pPr algn="ctr">
              <a:defRPr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cs typeface="Arial" pitchFamily="34" charset="0"/>
              </a:defRPr>
            </a:lvl1pPr>
            <a:lvl2pPr marL="192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096F4D-91F4-437E-9104-2D0A7E408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22E0-16BF-4345-8123-8C66411D20B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9126-2054-4FF0-B36D-9933B0EA4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50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96F4D-91F4-437E-9104-2D0A7E408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520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168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1pPr>
            <a:lvl2pPr marL="192876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2pPr>
            <a:lvl3pPr marL="38575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3pPr>
            <a:lvl4pPr marL="578630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4pPr>
            <a:lvl5pPr marL="771506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5pPr>
            <a:lvl6pPr marL="964382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6pPr>
            <a:lvl7pPr marL="1157259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7pPr>
            <a:lvl8pPr marL="1350135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8pPr>
            <a:lvl9pPr marL="1543011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96F4D-91F4-437E-9104-2D0A7E408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97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96F4D-91F4-437E-9104-2D0A7E408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765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76" indent="0">
              <a:buNone/>
              <a:defRPr sz="844" b="1"/>
            </a:lvl2pPr>
            <a:lvl3pPr marL="385753" indent="0">
              <a:buNone/>
              <a:defRPr sz="760" b="1"/>
            </a:lvl3pPr>
            <a:lvl4pPr marL="578630" indent="0">
              <a:buNone/>
              <a:defRPr sz="675" b="1"/>
            </a:lvl4pPr>
            <a:lvl5pPr marL="771506" indent="0">
              <a:buNone/>
              <a:defRPr sz="675" b="1"/>
            </a:lvl5pPr>
            <a:lvl6pPr marL="964382" indent="0">
              <a:buNone/>
              <a:defRPr sz="675" b="1"/>
            </a:lvl6pPr>
            <a:lvl7pPr marL="1157259" indent="0">
              <a:buNone/>
              <a:defRPr sz="675" b="1"/>
            </a:lvl7pPr>
            <a:lvl8pPr marL="1350135" indent="0">
              <a:buNone/>
              <a:defRPr sz="675" b="1"/>
            </a:lvl8pPr>
            <a:lvl9pPr marL="1543011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7"/>
            <a:ext cx="5389033" cy="639763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76" indent="0">
              <a:buNone/>
              <a:defRPr sz="844" b="1"/>
            </a:lvl2pPr>
            <a:lvl3pPr marL="385753" indent="0">
              <a:buNone/>
              <a:defRPr sz="760" b="1"/>
            </a:lvl3pPr>
            <a:lvl4pPr marL="578630" indent="0">
              <a:buNone/>
              <a:defRPr sz="675" b="1"/>
            </a:lvl4pPr>
            <a:lvl5pPr marL="771506" indent="0">
              <a:buNone/>
              <a:defRPr sz="675" b="1"/>
            </a:lvl5pPr>
            <a:lvl6pPr marL="964382" indent="0">
              <a:buNone/>
              <a:defRPr sz="675" b="1"/>
            </a:lvl6pPr>
            <a:lvl7pPr marL="1157259" indent="0">
              <a:buNone/>
              <a:defRPr sz="675" b="1"/>
            </a:lvl7pPr>
            <a:lvl8pPr marL="1350135" indent="0">
              <a:buNone/>
              <a:defRPr sz="675" b="1"/>
            </a:lvl8pPr>
            <a:lvl9pPr marL="1543011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96F4D-91F4-437E-9104-2D0A7E408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74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96F4D-91F4-437E-9104-2D0A7E408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569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96F4D-91F4-437E-9104-2D0A7E408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831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4"/>
            <a:ext cx="4011084" cy="1162051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9"/>
            <a:ext cx="6815668" cy="5853113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591"/>
            </a:lvl1pPr>
            <a:lvl2pPr marL="192876" indent="0">
              <a:buNone/>
              <a:defRPr sz="506"/>
            </a:lvl2pPr>
            <a:lvl3pPr marL="385753" indent="0">
              <a:buNone/>
              <a:defRPr sz="422"/>
            </a:lvl3pPr>
            <a:lvl4pPr marL="578630" indent="0">
              <a:buNone/>
              <a:defRPr sz="380"/>
            </a:lvl4pPr>
            <a:lvl5pPr marL="771506" indent="0">
              <a:buNone/>
              <a:defRPr sz="380"/>
            </a:lvl5pPr>
            <a:lvl6pPr marL="964382" indent="0">
              <a:buNone/>
              <a:defRPr sz="380"/>
            </a:lvl6pPr>
            <a:lvl7pPr marL="1157259" indent="0">
              <a:buNone/>
              <a:defRPr sz="380"/>
            </a:lvl7pPr>
            <a:lvl8pPr marL="1350135" indent="0">
              <a:buNone/>
              <a:defRPr sz="380"/>
            </a:lvl8pPr>
            <a:lvl9pPr marL="1543011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96F4D-91F4-437E-9104-2D0A7E408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874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9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350"/>
            </a:lvl1pPr>
            <a:lvl2pPr marL="192876" indent="0">
              <a:buNone/>
              <a:defRPr sz="1181"/>
            </a:lvl2pPr>
            <a:lvl3pPr marL="385753" indent="0">
              <a:buNone/>
              <a:defRPr sz="1013"/>
            </a:lvl3pPr>
            <a:lvl4pPr marL="578630" indent="0">
              <a:buNone/>
              <a:defRPr sz="844"/>
            </a:lvl4pPr>
            <a:lvl5pPr marL="771506" indent="0">
              <a:buNone/>
              <a:defRPr sz="844"/>
            </a:lvl5pPr>
            <a:lvl6pPr marL="964382" indent="0">
              <a:buNone/>
              <a:defRPr sz="844"/>
            </a:lvl6pPr>
            <a:lvl7pPr marL="1157259" indent="0">
              <a:buNone/>
              <a:defRPr sz="844"/>
            </a:lvl7pPr>
            <a:lvl8pPr marL="1350135" indent="0">
              <a:buNone/>
              <a:defRPr sz="844"/>
            </a:lvl8pPr>
            <a:lvl9pPr marL="1543011" indent="0">
              <a:buNone/>
              <a:defRPr sz="844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6"/>
            <a:ext cx="7315200" cy="804863"/>
          </a:xfrm>
        </p:spPr>
        <p:txBody>
          <a:bodyPr/>
          <a:lstStyle>
            <a:lvl1pPr marL="0" indent="0">
              <a:buNone/>
              <a:defRPr sz="591"/>
            </a:lvl1pPr>
            <a:lvl2pPr marL="192876" indent="0">
              <a:buNone/>
              <a:defRPr sz="506"/>
            </a:lvl2pPr>
            <a:lvl3pPr marL="385753" indent="0">
              <a:buNone/>
              <a:defRPr sz="422"/>
            </a:lvl3pPr>
            <a:lvl4pPr marL="578630" indent="0">
              <a:buNone/>
              <a:defRPr sz="380"/>
            </a:lvl4pPr>
            <a:lvl5pPr marL="771506" indent="0">
              <a:buNone/>
              <a:defRPr sz="380"/>
            </a:lvl5pPr>
            <a:lvl6pPr marL="964382" indent="0">
              <a:buNone/>
              <a:defRPr sz="380"/>
            </a:lvl6pPr>
            <a:lvl7pPr marL="1157259" indent="0">
              <a:buNone/>
              <a:defRPr sz="380"/>
            </a:lvl7pPr>
            <a:lvl8pPr marL="1350135" indent="0">
              <a:buNone/>
              <a:defRPr sz="380"/>
            </a:lvl8pPr>
            <a:lvl9pPr marL="1543011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96F4D-91F4-437E-9104-2D0A7E408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992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2"/>
          <p:cNvSpPr>
            <a:spLocks noGrp="1"/>
          </p:cNvSpPr>
          <p:nvPr>
            <p:ph type="title"/>
          </p:nvPr>
        </p:nvSpPr>
        <p:spPr>
          <a:xfrm>
            <a:off x="512064" y="116840"/>
            <a:ext cx="11180064" cy="97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12064" y="1316735"/>
            <a:ext cx="11180064" cy="50586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61488" y="6529808"/>
            <a:ext cx="560411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lang="en-US" sz="675" b="1" smtClean="0">
                <a:solidFill>
                  <a:srgbClr val="4B4B4B"/>
                </a:solidFill>
                <a:latin typeface="Arial"/>
                <a:ea typeface="Arial"/>
                <a:cs typeface="Arial"/>
              </a:defRPr>
            </a:lvl1pPr>
          </a:lstStyle>
          <a:p>
            <a:pPr algn="r" eaLnBrk="0" hangingPunct="0"/>
            <a:r>
              <a:rPr lang="en-US"/>
              <a:t>pg </a:t>
            </a:r>
            <a:fld id="{5B85E60F-A0D9-5949-8771-B47F119D0B3A}" type="slidenum">
              <a:rPr lang="en-US" smtClean="0"/>
              <a:pPr algn="r" eaLnBrk="0" hangingPunct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433" y="6474024"/>
            <a:ext cx="10668000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">
              <a:tabLst>
                <a:tab pos="3169444" algn="ctr"/>
                <a:tab pos="5703094" algn="r"/>
              </a:tabLst>
              <a:defRPr lang="en-US" sz="675" smtClean="0">
                <a:solidFill>
                  <a:srgbClr val="4B4B4B"/>
                </a:solidFill>
                <a:latin typeface="Arial"/>
                <a:ea typeface="+mn-ea"/>
                <a:cs typeface="+mn-cs"/>
              </a:defRPr>
            </a:lvl1pPr>
          </a:lstStyle>
          <a:p>
            <a:pPr eaLnBrk="0" hangingPunct="0">
              <a:tabLst>
                <a:tab pos="3109913" algn="ctr"/>
                <a:tab pos="5442347" algn="r"/>
              </a:tabLst>
            </a:pPr>
            <a:r>
              <a:rPr lang="en-US"/>
              <a:t>© 2018 First San Francisco Partners	www.firstsanfranciscopartners.com	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5489051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6538"/>
            <a:ext cx="11275712" cy="467258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013"/>
            </a:lvl1pPr>
            <a:lvl2pPr>
              <a:lnSpc>
                <a:spcPct val="100000"/>
              </a:lnSpc>
              <a:defRPr sz="9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65101"/>
            <a:ext cx="11277600" cy="647699"/>
          </a:xfrm>
        </p:spPr>
        <p:txBody>
          <a:bodyPr>
            <a:noAutofit/>
          </a:bodyPr>
          <a:lstStyle>
            <a:lvl1pPr>
              <a:defRPr sz="1238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72766" y="6220269"/>
            <a:ext cx="7031265" cy="492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45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2" y="868680"/>
            <a:ext cx="11275713" cy="502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9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5512" y="6619760"/>
            <a:ext cx="89768" cy="6925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ctr" defTabSz="514350" rtl="0" eaLnBrk="1" latinLnBrk="0" hangingPunct="1">
              <a:defRPr lang="en-US" sz="450" kern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482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22E0-16BF-4345-8123-8C66411D20B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9126-2054-4FF0-B36D-9933B0EA4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04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61488" y="6514420"/>
            <a:ext cx="560411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lang="en-US" sz="675" b="1" smtClean="0">
                <a:solidFill>
                  <a:srgbClr val="4B4B4B"/>
                </a:solidFill>
                <a:latin typeface="Arial"/>
                <a:ea typeface="Arial"/>
                <a:cs typeface="Arial"/>
              </a:defRPr>
            </a:lvl1pPr>
          </a:lstStyle>
          <a:p>
            <a:pPr algn="r" eaLnBrk="0" hangingPunct="0"/>
            <a:r>
              <a:rPr lang="en-US"/>
              <a:t>pg </a:t>
            </a:r>
            <a:fld id="{5B85E60F-A0D9-5949-8771-B47F119D0B3A}" type="slidenum">
              <a:rPr lang="en-US" smtClean="0"/>
              <a:pPr algn="r" eaLnBrk="0" hangingPunct="0"/>
              <a:t>‹#›</a:t>
            </a:fld>
            <a:endParaRPr lang="en-US"/>
          </a:p>
        </p:txBody>
      </p:sp>
      <p:sp>
        <p:nvSpPr>
          <p:cNvPr id="5" name="Title Placeholder 2"/>
          <p:cNvSpPr>
            <a:spLocks noGrp="1"/>
          </p:cNvSpPr>
          <p:nvPr>
            <p:ph type="title"/>
          </p:nvPr>
        </p:nvSpPr>
        <p:spPr>
          <a:xfrm>
            <a:off x="512064" y="116840"/>
            <a:ext cx="11180064" cy="97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12065" y="1316571"/>
            <a:ext cx="5484283" cy="50588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/>
          </p:nvPr>
        </p:nvSpPr>
        <p:spPr>
          <a:xfrm>
            <a:off x="6207845" y="1316571"/>
            <a:ext cx="5484283" cy="50588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433" y="6474025"/>
            <a:ext cx="10668000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89">
              <a:tabLst>
                <a:tab pos="3169365" algn="ctr"/>
                <a:tab pos="5702951" algn="r"/>
              </a:tabLst>
              <a:defRPr lang="en-US" sz="675" smtClean="0">
                <a:solidFill>
                  <a:srgbClr val="4B4B4B"/>
                </a:solidFill>
                <a:latin typeface="Arial"/>
                <a:ea typeface="+mn-ea"/>
                <a:cs typeface="+mn-cs"/>
              </a:defRPr>
            </a:lvl1pPr>
          </a:lstStyle>
          <a:p>
            <a:pPr eaLnBrk="0" hangingPunct="0">
              <a:tabLst>
                <a:tab pos="3109835" algn="ctr"/>
                <a:tab pos="5442212" algn="r"/>
              </a:tabLst>
            </a:pPr>
            <a:r>
              <a:rPr lang="en-US"/>
              <a:t>© 2022 First San Francisco Partners	www.firstsanfranciscopartners.com	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5653724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Sm Logo">
  <p:cSld name="Title and Content Sm Logo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1ed01397332_0_25"/>
          <p:cNvSpPr txBox="1">
            <a:spLocks noGrp="1"/>
          </p:cNvSpPr>
          <p:nvPr>
            <p:ph type="title"/>
          </p:nvPr>
        </p:nvSpPr>
        <p:spPr>
          <a:xfrm>
            <a:off x="508000" y="177800"/>
            <a:ext cx="11176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5F595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Google Shape;39;g1ed01397332_0_25"/>
          <p:cNvSpPr txBox="1">
            <a:spLocks noGrp="1"/>
          </p:cNvSpPr>
          <p:nvPr>
            <p:ph type="body" idx="1"/>
          </p:nvPr>
        </p:nvSpPr>
        <p:spPr>
          <a:xfrm>
            <a:off x="510400" y="787400"/>
            <a:ext cx="11171200" cy="5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762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1500">
                <a:solidFill>
                  <a:srgbClr val="5F5A53"/>
                </a:solidFill>
              </a:defRPr>
            </a:lvl1pPr>
            <a:lvl2pPr marL="685800" lvl="1" indent="-2667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2000"/>
              <a:buChar char="−"/>
              <a:defRPr sz="1500">
                <a:solidFill>
                  <a:srgbClr val="5F5A53"/>
                </a:solidFill>
              </a:defRPr>
            </a:lvl2pPr>
            <a:lvl3pPr marL="1028700" lvl="2" indent="-238125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400"/>
              <a:buChar char="▪"/>
              <a:defRPr sz="1350">
                <a:solidFill>
                  <a:srgbClr val="5F5A53"/>
                </a:solidFill>
              </a:defRPr>
            </a:lvl3pPr>
            <a:lvl4pPr marL="1371600" lvl="3" indent="-227171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1170"/>
              <a:buChar char="−"/>
              <a:defRPr sz="1350">
                <a:solidFill>
                  <a:srgbClr val="5F5A53"/>
                </a:solidFill>
              </a:defRPr>
            </a:lvl4pPr>
            <a:lvl5pPr marL="1714500" lvl="4" indent="-23622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1360"/>
              <a:buChar char="▪"/>
              <a:defRPr sz="1200">
                <a:solidFill>
                  <a:srgbClr val="5F5A53"/>
                </a:solidFill>
              </a:defRPr>
            </a:lvl5pPr>
            <a:lvl6pPr marL="2057400" lvl="5" indent="-24002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440"/>
              <a:buChar char="–"/>
              <a:defRPr sz="1200"/>
            </a:lvl6pPr>
            <a:lvl7pPr marL="2400300" lvl="6" indent="-230504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240"/>
              <a:buChar char="–"/>
              <a:defRPr sz="1050"/>
            </a:lvl7pPr>
            <a:lvl8pPr marL="2743200" lvl="7" indent="-23050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240"/>
              <a:buChar char="–"/>
              <a:defRPr sz="1050"/>
            </a:lvl8pPr>
            <a:lvl9pPr marL="3086100" lvl="8" indent="-22098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40"/>
              <a:buChar char="–"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Google Shape;40;g1ed01397332_0_25"/>
          <p:cNvCxnSpPr/>
          <p:nvPr/>
        </p:nvCxnSpPr>
        <p:spPr>
          <a:xfrm>
            <a:off x="0" y="741352"/>
            <a:ext cx="12192000" cy="0"/>
          </a:xfrm>
          <a:prstGeom prst="straightConnector1">
            <a:avLst/>
          </a:prstGeom>
          <a:noFill/>
          <a:ln w="25400" cap="flat" cmpd="sng">
            <a:solidFill>
              <a:srgbClr val="A04502"/>
            </a:solidFill>
            <a:prstDash val="solid"/>
            <a:round/>
            <a:headEnd type="none" w="sm" len="sm"/>
            <a:tailEnd type="none" w="sm" len="sm"/>
          </a:ln>
          <a:effectLst>
            <a:outerShdw blurRad="40005" dist="20320" dir="5400000" algn="ctr" rotWithShape="0">
              <a:srgbClr val="5B8296"/>
            </a:outerShdw>
          </a:effectLst>
        </p:spPr>
      </p:cxnSp>
      <p:sp>
        <p:nvSpPr>
          <p:cNvPr id="41" name="Google Shape;41;g1ed01397332_0_25"/>
          <p:cNvSpPr txBox="1">
            <a:spLocks noGrp="1"/>
          </p:cNvSpPr>
          <p:nvPr>
            <p:ph type="sldNum" idx="12"/>
          </p:nvPr>
        </p:nvSpPr>
        <p:spPr>
          <a:xfrm>
            <a:off x="11201643" y="6474025"/>
            <a:ext cx="620400" cy="19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1" i="0" u="none" strike="noStrike" cap="none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1" i="0" u="none" strike="noStrike" cap="none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1" i="0" u="none" strike="noStrike" cap="none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1" i="0" u="none" strike="noStrike" cap="none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1" i="0" u="none" strike="noStrike" cap="none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1" i="0" u="none" strike="noStrike" cap="none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1" i="0" u="none" strike="noStrike" cap="none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1" i="0" u="none" strike="noStrike" cap="none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1" i="0" u="none" strike="noStrike" cap="none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0165158B-9B41-8849-A5BC-B7DF7BE80FC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2" name="Google Shape;42;g1ed01397332_0_25"/>
          <p:cNvSpPr txBox="1"/>
          <p:nvPr/>
        </p:nvSpPr>
        <p:spPr>
          <a:xfrm>
            <a:off x="762000" y="6485392"/>
            <a:ext cx="10668000" cy="17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3429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2023 First San Francisco Partners, Internal Use Only, firstsanfranciscopartners.com</a:t>
            </a:r>
            <a:endParaRPr sz="67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0159815"/>
      </p:ext>
    </p:extLst>
  </p:cSld>
  <p:clrMapOvr>
    <a:masterClrMapping/>
  </p:clrMapOvr>
  <p:transition spd="med">
    <p:fade/>
  </p:transition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-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A2F30E4-C070-5944-B4C4-A49B61F1C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438900"/>
            <a:ext cx="301752" cy="419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63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43DECE0-DF5C-F74F-8A27-1B28DF9822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128" y="228600"/>
            <a:ext cx="10972800" cy="230832"/>
          </a:xfrm>
          <a:prstGeom prst="rect">
            <a:avLst/>
          </a:prstGeom>
        </p:spPr>
        <p:txBody>
          <a:bodyPr lIns="0" tIns="0" bIns="0" anchor="ctr" anchorCtr="0">
            <a:noAutofit/>
          </a:bodyPr>
          <a:lstStyle>
            <a:lvl1pPr>
              <a:defRPr sz="675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optional audience/group/team identifier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8549B90-1DBC-BB4D-A3AB-D803588E95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280160"/>
            <a:ext cx="9144000" cy="599168"/>
          </a:xfrm>
          <a:prstGeom prst="rect">
            <a:avLst/>
          </a:prstGeom>
        </p:spPr>
        <p:txBody>
          <a:bodyPr lIns="18288" tIns="91440" bIns="9144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optional subhead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A4A649AC-2A91-FA4C-BCCE-4B259156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929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A2F30E4-C070-5944-B4C4-A49B61F1C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438900"/>
            <a:ext cx="301752" cy="419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63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2CA1B6A-761D-8E4B-BB5A-986BA1A1E7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438900"/>
            <a:ext cx="3962400" cy="4191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>
              <a:defRPr sz="563" b="0">
                <a:solidFill>
                  <a:schemeClr val="bg1"/>
                </a:solidFill>
              </a:defRPr>
            </a:lvl1pPr>
            <a:lvl2pPr>
              <a:defRPr sz="563">
                <a:solidFill>
                  <a:schemeClr val="bg1"/>
                </a:solidFill>
              </a:defRPr>
            </a:lvl2pPr>
            <a:lvl3pPr>
              <a:defRPr sz="563">
                <a:solidFill>
                  <a:schemeClr val="bg1"/>
                </a:solidFill>
              </a:defRPr>
            </a:lvl3pPr>
            <a:lvl4pPr>
              <a:defRPr sz="563">
                <a:solidFill>
                  <a:schemeClr val="bg1"/>
                </a:solidFill>
              </a:defRPr>
            </a:lvl4pPr>
            <a:lvl5pPr>
              <a:defRPr sz="563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optional section name</a:t>
            </a:r>
          </a:p>
        </p:txBody>
      </p:sp>
    </p:spTree>
    <p:extLst>
      <p:ext uri="{BB962C8B-B14F-4D97-AF65-F5344CB8AC3E}">
        <p14:creationId xmlns:p14="http://schemas.microsoft.com/office/powerpoint/2010/main" val="342438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2"/>
          <p:cNvSpPr>
            <a:spLocks noGrp="1"/>
          </p:cNvSpPr>
          <p:nvPr>
            <p:ph type="title"/>
          </p:nvPr>
        </p:nvSpPr>
        <p:spPr>
          <a:xfrm>
            <a:off x="512064" y="116840"/>
            <a:ext cx="11180064" cy="97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12064" y="1316735"/>
            <a:ext cx="11180064" cy="5058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61487" y="6529808"/>
            <a:ext cx="560411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lang="en-US" sz="675" b="1" smtClean="0">
                <a:solidFill>
                  <a:srgbClr val="4B4B4B"/>
                </a:solidFill>
                <a:latin typeface="Arial"/>
                <a:ea typeface="Arial"/>
                <a:cs typeface="Arial"/>
              </a:defRPr>
            </a:lvl1pPr>
          </a:lstStyle>
          <a:p>
            <a:pPr algn="r" eaLnBrk="0" hangingPunct="0"/>
            <a:r>
              <a:rPr lang="en-US"/>
              <a:t>pg </a:t>
            </a:r>
            <a:fld id="{5B85E60F-A0D9-5949-8771-B47F119D0B3A}" type="slidenum">
              <a:rPr lang="en-US" smtClean="0"/>
              <a:pPr algn="r" eaLnBrk="0" hangingPunct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433" y="6535579"/>
            <a:ext cx="10668000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89">
              <a:tabLst>
                <a:tab pos="3169365" algn="ctr"/>
                <a:tab pos="5702951" algn="r"/>
              </a:tabLst>
              <a:defRPr lang="en-US" sz="675" smtClean="0">
                <a:solidFill>
                  <a:srgbClr val="4B4B4B"/>
                </a:solidFill>
                <a:latin typeface="Arial"/>
                <a:ea typeface="+mn-ea"/>
                <a:cs typeface="+mn-cs"/>
              </a:defRPr>
            </a:lvl1pPr>
          </a:lstStyle>
          <a:p>
            <a:pPr eaLnBrk="0" hangingPunct="0">
              <a:tabLst>
                <a:tab pos="3109835" algn="ctr"/>
                <a:tab pos="5442212" algn="r"/>
              </a:tabLs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52505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5C676EA-8AA6-744A-9B61-A8F613104875}" type="datetime1">
              <a:rPr lang="en-US" altLang="x-none"/>
              <a:pPr/>
              <a:t>1/22/2026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6865B54-C49F-0A4D-AC13-FB2AFA3432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9688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EA547-CDAF-E342-BFD4-CE9FA24B9A2C}" type="datetime1">
              <a:rPr lang="en-US"/>
              <a:pPr>
                <a:defRPr/>
              </a:pPr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F2A50-CC68-2740-BD4B-4144B54F6C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0001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688BE-C9DF-FC4A-9E86-C0E721452EDC}" type="datetime1">
              <a:rPr lang="en-US"/>
              <a:pPr>
                <a:defRPr/>
              </a:pPr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A104B-0256-CF4E-B365-9458448B1C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0491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A6990-7765-5E40-9258-1349A01E4627}" type="datetime1">
              <a:rPr lang="en-US"/>
              <a:pPr>
                <a:defRPr/>
              </a:pPr>
              <a:t>1/22/2026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23394-AEFF-F849-9F53-0AA0731235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5734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701E5-0EB4-3D45-A41B-B7F4F983B38A}" type="datetime1">
              <a:rPr lang="en-US"/>
              <a:pPr>
                <a:defRPr/>
              </a:pPr>
              <a:t>1/22/2026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C84E6-34B2-394F-9F4B-4F7971A7C8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428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22E0-16BF-4345-8123-8C66411D20B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9126-2054-4FF0-B36D-9933B0EA4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344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2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4F440-D0A1-6F44-9848-E9126A599806}" type="datetime1">
              <a:rPr lang="en-US"/>
              <a:pPr>
                <a:defRPr/>
              </a:pPr>
              <a:t>1/22/2026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98DAF-9C52-F845-9F4D-8B69C9ECE0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076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7F9AA-DED2-DF4D-A97E-635D6846160E}" type="datetime1">
              <a:rPr lang="en-US"/>
              <a:pPr>
                <a:defRPr/>
              </a:pPr>
              <a:t>1/22/2026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37713-B0CA-3649-97A9-4F9037BF2E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970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B2195-EDF6-DB4E-8659-8E6CB017E1BC}" type="datetime1">
              <a:rPr lang="en-US"/>
              <a:pPr>
                <a:defRPr/>
              </a:pPr>
              <a:t>1/22/2026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91F2E-96F2-C449-BF34-DEA0C199FA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9740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C88AA-7410-434B-9263-0F6CDFDBF0FC}" type="datetime1">
              <a:rPr lang="en-US"/>
              <a:pPr>
                <a:defRPr/>
              </a:pPr>
              <a:t>1/22/2026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ED8E3-6B84-9B4B-800A-3BC27826AE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393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60368-279D-D947-90C1-F5FBFDDFDAC9}" type="datetime1">
              <a:rPr lang="en-US"/>
              <a:pPr>
                <a:defRPr/>
              </a:pPr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9DAB3-539A-7343-B87F-33621039FE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3792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0AC3E-7F0B-9842-A1DA-C843A0B21771}" type="datetime1">
              <a:rPr lang="en-US"/>
              <a:pPr>
                <a:defRPr/>
              </a:pPr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6C3C4-7410-304A-9EDA-5F035F4195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4867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asi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569916"/>
            <a:ext cx="12192000" cy="46037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0" y="569916"/>
            <a:ext cx="12192000" cy="46037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0" y="569916"/>
            <a:ext cx="12192000" cy="46037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V="1">
            <a:off x="0" y="569916"/>
            <a:ext cx="12192000" cy="46037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0" y="569916"/>
            <a:ext cx="12192000" cy="46037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0" y="569916"/>
            <a:ext cx="12192000" cy="46037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0" y="569916"/>
            <a:ext cx="12192000" cy="46037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" name="Text Placeholder 11"/>
          <p:cNvSpPr txBox="1">
            <a:spLocks/>
          </p:cNvSpPr>
          <p:nvPr/>
        </p:nvSpPr>
        <p:spPr>
          <a:xfrm>
            <a:off x="3881967" y="6338891"/>
            <a:ext cx="7213600" cy="522287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788" b="0">
                <a:solidFill>
                  <a:srgbClr val="BEB6AF"/>
                </a:solidFill>
              </a:rPr>
              <a:t>ucpathproject.ucop.edu</a:t>
            </a:r>
            <a:r>
              <a:rPr lang="en-US" sz="788" b="0"/>
              <a:t>/</a:t>
            </a: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0" y="569916"/>
            <a:ext cx="12192000" cy="46037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52400" y="761998"/>
            <a:ext cx="11954933" cy="520402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smtClean="0">
                <a:solidFill>
                  <a:schemeClr val="bg1"/>
                </a:solidFill>
              </a:defRPr>
            </a:lvl1pPr>
            <a:lvl2pPr marL="557213" indent="-214313">
              <a:buFont typeface="Arial" panose="020B0604020202020204" pitchFamily="34" charset="0"/>
              <a:buChar char="•"/>
              <a:defRPr lang="en-US" smtClean="0">
                <a:solidFill>
                  <a:schemeClr val="bg1"/>
                </a:solidFill>
              </a:defRPr>
            </a:lvl2pPr>
            <a:lvl3pPr marL="857250" indent="-171450">
              <a:buFont typeface="Courier New" panose="02070309020205020404" pitchFamily="49" charset="0"/>
              <a:buChar char="o"/>
              <a:defRPr lang="en-US" smtClean="0">
                <a:solidFill>
                  <a:schemeClr val="bg1"/>
                </a:solidFill>
              </a:defRPr>
            </a:lvl3pPr>
            <a:lvl4pPr>
              <a:defRPr lang="en-US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3501"/>
            <a:ext cx="12192000" cy="517104"/>
          </a:xfrm>
          <a:prstGeom prst="rect">
            <a:avLst/>
          </a:prstGeom>
        </p:spPr>
        <p:txBody>
          <a:bodyPr/>
          <a:lstStyle>
            <a:lvl1pPr>
              <a:defRPr sz="21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05230-663C-7F42-A9CC-D2D7F76921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5103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: option 4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 txBox="1">
            <a:spLocks/>
          </p:cNvSpPr>
          <p:nvPr userDrawn="1"/>
        </p:nvSpPr>
        <p:spPr>
          <a:xfrm>
            <a:off x="11059622" y="6202001"/>
            <a:ext cx="848783" cy="36618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rgbClr val="807E82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/>
              <a:t>|</a:t>
            </a:r>
            <a:r>
              <a:rPr lang="en-US" sz="900" baseline="0"/>
              <a:t> </a:t>
            </a:r>
            <a:fld id="{8508D669-A525-A74C-858A-342A04C52EA5}" type="slidenum">
              <a:rPr lang="en-US" sz="900" baseline="0" smtClean="0"/>
              <a:t>‹#›</a:t>
            </a:fld>
            <a:endParaRPr lang="en-US" sz="90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0040" y="454307"/>
            <a:ext cx="10972800" cy="1736123"/>
          </a:xfrm>
          <a:prstGeom prst="rect">
            <a:avLst/>
          </a:prstGeom>
        </p:spPr>
        <p:txBody>
          <a:bodyPr vert="horz"/>
          <a:lstStyle>
            <a:lvl1pPr>
              <a:defRPr sz="2400" b="1" i="0" baseline="0">
                <a:latin typeface="Arial"/>
                <a:cs typeface="Arial"/>
              </a:defRPr>
            </a:lvl1pPr>
          </a:lstStyle>
          <a:p>
            <a:r>
              <a:rPr lang="en-US"/>
              <a:t>HEADER HERE</a:t>
            </a:r>
          </a:p>
        </p:txBody>
      </p:sp>
    </p:spTree>
    <p:extLst>
      <p:ext uri="{BB962C8B-B14F-4D97-AF65-F5344CB8AC3E}">
        <p14:creationId xmlns:p14="http://schemas.microsoft.com/office/powerpoint/2010/main" val="3584657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97EE-AC69-874A-BAB8-01AFD3B0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789" y="453268"/>
            <a:ext cx="10474283" cy="1325563"/>
          </a:xfrm>
        </p:spPr>
        <p:txBody>
          <a:bodyPr>
            <a:normAutofit/>
          </a:bodyPr>
          <a:lstStyle>
            <a:lvl1pPr>
              <a:defRPr sz="2475"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EBB4431-1FEB-4CAA-82DF-8253BECDAB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7789" y="2035175"/>
            <a:ext cx="10474283" cy="298608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 sz="1125">
                <a:solidFill>
                  <a:schemeClr val="tx1"/>
                </a:solidFill>
                <a:latin typeface="+mn-lt"/>
              </a:defRPr>
            </a:lvl2pPr>
            <a:lvl3pPr>
              <a:defRPr sz="1013">
                <a:solidFill>
                  <a:schemeClr val="tx1"/>
                </a:solidFill>
                <a:latin typeface="+mn-lt"/>
              </a:defRPr>
            </a:lvl3pPr>
            <a:lvl4pPr>
              <a:defRPr sz="1013">
                <a:solidFill>
                  <a:schemeClr val="tx1"/>
                </a:solidFill>
                <a:latin typeface="+mn-lt"/>
              </a:defRPr>
            </a:lvl4pPr>
            <a:lvl5pPr>
              <a:defRPr sz="9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669850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1589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1" y="4"/>
            <a:ext cx="211667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b="1" i="0" baseline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FDA163-C670-DE46-9316-10E704A0F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3303" y="3176"/>
            <a:ext cx="10262541" cy="121602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800" b="1" i="0" spc="0" baseline="0">
                <a:solidFill>
                  <a:schemeClr val="bg1"/>
                </a:solidFill>
                <a:latin typeface="Arial"/>
                <a:ea typeface="Frutiger 65"/>
                <a:cs typeface="Arial"/>
              </a:defRPr>
            </a:lvl1pPr>
          </a:lstStyle>
          <a:p>
            <a:r>
              <a:rPr lang="en-US"/>
              <a:t>Arial Bold 24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A27680C-8DE7-4106-B92C-CB5943D792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606521"/>
            <a:ext cx="2743200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DF7494-E6BA-424D-9438-699A992397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1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22E0-16BF-4345-8123-8C66411D20B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9126-2054-4FF0-B36D-9933B0EA4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807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600206"/>
            <a:ext cx="5124451" cy="4525963"/>
          </a:xfrm>
        </p:spPr>
        <p:txBody>
          <a:bodyPr/>
          <a:lstStyle>
            <a:lvl1pPr>
              <a:defRPr sz="1238"/>
            </a:lvl1pPr>
            <a:lvl2pPr>
              <a:defRPr sz="1238"/>
            </a:lvl2pPr>
            <a:lvl3pPr>
              <a:defRPr sz="1238"/>
            </a:lvl3pPr>
            <a:lvl4pPr>
              <a:defRPr sz="1238"/>
            </a:lvl4pPr>
            <a:lvl5pPr>
              <a:defRPr sz="1238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196" y="1600206"/>
            <a:ext cx="5124451" cy="4525963"/>
          </a:xfrm>
        </p:spPr>
        <p:txBody>
          <a:bodyPr/>
          <a:lstStyle>
            <a:lvl1pPr>
              <a:defRPr sz="1238"/>
            </a:lvl1pPr>
            <a:lvl2pPr>
              <a:defRPr sz="1238"/>
            </a:lvl2pPr>
            <a:lvl3pPr>
              <a:defRPr sz="1238"/>
            </a:lvl3pPr>
            <a:lvl4pPr>
              <a:defRPr sz="1238"/>
            </a:lvl4pPr>
            <a:lvl5pPr>
              <a:defRPr sz="1238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D76E94-7A17-D249-A2D0-7736E1DFE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501041"/>
            <a:ext cx="10892947" cy="9165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97059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1D35-1270-8741-8F4F-576711F74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D13521-B361-5C4E-9174-0829E85F5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BE175-1D86-1B46-B478-BB3CC921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20DF-6426-264F-9162-E88D50C3D8E6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12E62-B803-AC4A-A386-0FA0A8F75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E3A63-252E-8A4E-84DC-D73B57692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C2A3-F667-F44D-BAED-EBCFA7E53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911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D980-3096-E44D-9854-B0C11F39C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DBCD4-4D2B-5B43-9E04-D3F428EF9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1ECB6-ED58-3F40-812F-B8A05832A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20DF-6426-264F-9162-E88D50C3D8E6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9BE2B-1F55-8243-B265-EA54F4E09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CBB4F-E070-C743-9BDF-B0F6827C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C2A3-F667-F44D-BAED-EBCFA7E53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779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1EEFD-F494-3547-B954-C96781CA0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B6279-9D42-8749-967D-DB7E59AAC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814AA-C63C-B04E-8DE4-6F94FEC6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20DF-6426-264F-9162-E88D50C3D8E6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4CB3A-843B-8E42-9C36-EC2B7C5C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B96CE-34F7-6746-AF7A-DDD72819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C2A3-F667-F44D-BAED-EBCFA7E53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750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0EF94-7E5D-B74A-896C-84121B35A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6BE7C-23E6-384F-9C44-956B36A4E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9B88DB-4513-954D-BE29-9AD2A835C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C9956-DB7D-9249-AA29-592AEDE66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20DF-6426-264F-9162-E88D50C3D8E6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A318B4-77DE-DA4F-849A-C08E74AC5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186DA-F94C-F34C-B5DD-0F83CEA49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C2A3-F667-F44D-BAED-EBCFA7E53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324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3B4B0-C1E5-E243-8D22-74E246895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D0191-EB1B-E843-93E2-78BAA644B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00096-0EE3-DF4A-A150-C11B9F01A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D81786-2A59-CF4F-8590-7441A82182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85D762-8472-0C40-943E-5A37CDDCCA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3FF99D-B3EA-E948-A2E9-55B4580F2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20DF-6426-264F-9162-E88D50C3D8E6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A5438E-A5C8-5E47-9EE4-54B534954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269E69-5648-A245-BFCC-B47B63BDC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C2A3-F667-F44D-BAED-EBCFA7E53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535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6CE07-FB05-4F41-978F-D0F6A6C3D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8859B-30F2-CD49-8FD5-20E860374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20DF-6426-264F-9162-E88D50C3D8E6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7C2D1F-91A7-E148-BBD5-412E6A57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CF7D97-B767-4A46-A538-4D8C38F7D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C2A3-F667-F44D-BAED-EBCFA7E53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625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8FB1EA-88A1-6643-A63A-03FFBDCF3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20DF-6426-264F-9162-E88D50C3D8E6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4F501E-5BE0-AB46-A20A-43B3B6890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4A0D7-D566-774D-875F-7CF19B29E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C2A3-F667-F44D-BAED-EBCFA7E53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439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0257C-247B-DF40-8032-C0632903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21FE1-27AB-0149-997A-221FC079D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D8FA3-46AD-064E-BA06-5DB3450B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35C60-5338-0344-829D-04D0DB70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20DF-6426-264F-9162-E88D50C3D8E6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6A9E-39CD-7A44-878C-3C59BD1C0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51A34-080D-CA4E-A3B9-4EB3FFA0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C2A3-F667-F44D-BAED-EBCFA7E53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053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CE2E8-4FEC-0544-9282-DFBB296CC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465144-6211-E84A-9938-B837EB5298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06662-ED5F-8749-9C62-7F61E5AA7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69884F-C498-D64D-91C0-8CF073A83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20DF-6426-264F-9162-E88D50C3D8E6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44A31-1C28-C140-BBCE-92A21CCE6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B1A553-A8D7-464F-B859-7F77F3D1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C2A3-F667-F44D-BAED-EBCFA7E53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31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22E0-16BF-4345-8123-8C66411D20B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9126-2054-4FF0-B36D-9933B0EA4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063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56DAC-A4AC-CE4B-90A7-7F661EA81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81E4F7-FA7C-0940-8D12-091481967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C79B3-3896-DA49-86FE-329A2293B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20DF-6426-264F-9162-E88D50C3D8E6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6CB55-BFEE-4B4A-82DD-0A3CD744D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026D5-E803-7F44-9FB1-EC64D7AA4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C2A3-F667-F44D-BAED-EBCFA7E53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744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6B218-BCE3-D74F-902D-78DCAB874B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21146-485B-354C-9979-C15521A75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DC9FD-9293-E14E-9D7E-CC06F000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20DF-6426-264F-9162-E88D50C3D8E6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470CE-5A2C-C440-A2D8-AD40534AD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5AEE1-4465-DF49-A489-B50E098D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C2A3-F667-F44D-BAED-EBCFA7E53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376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2391-A64D-4E7C-AD95-5A3223533543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C0F1-AE70-4FE0-8B59-5FB104F5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924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2391-A64D-4E7C-AD95-5A3223533543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C0F1-AE70-4FE0-8B59-5FB104F5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669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2391-A64D-4E7C-AD95-5A3223533543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C0F1-AE70-4FE0-8B59-5FB104F5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523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2391-A64D-4E7C-AD95-5A3223533543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C0F1-AE70-4FE0-8B59-5FB104F5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927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2391-A64D-4E7C-AD95-5A3223533543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C0F1-AE70-4FE0-8B59-5FB104F5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456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2391-A64D-4E7C-AD95-5A3223533543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C0F1-AE70-4FE0-8B59-5FB104F5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913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2391-A64D-4E7C-AD95-5A3223533543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C0F1-AE70-4FE0-8B59-5FB104F5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629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2391-A64D-4E7C-AD95-5A3223533543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C0F1-AE70-4FE0-8B59-5FB104F5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7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22E0-16BF-4345-8123-8C66411D20B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9126-2054-4FF0-B36D-9933B0EA4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927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2391-A64D-4E7C-AD95-5A3223533543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C0F1-AE70-4FE0-8B59-5FB104F5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701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2391-A64D-4E7C-AD95-5A3223533543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C0F1-AE70-4FE0-8B59-5FB104F5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180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2391-A64D-4E7C-AD95-5A3223533543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C0F1-AE70-4FE0-8B59-5FB104F5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7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22E0-16BF-4345-8123-8C66411D20B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9126-2054-4FF0-B36D-9933B0EA4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5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22E0-16BF-4345-8123-8C66411D20B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F9126-2054-4FF0-B36D-9933B0EA4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7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C6DCA8-03F8-CD4C-A5B7-4BD00612C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82BE6-B58E-BF42-A4C1-BDF3C300B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4D4EB-540A-E24D-8BF5-0DB33A82F8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449CD-1599-A742-8D0A-CF78E0305143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BE3DA-9747-3D4C-82B7-123299608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C3C84-F428-AC4C-BD3B-F9E255239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146FF-80F7-8D47-924A-32F9F1C3C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8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89330" y="6138519"/>
            <a:ext cx="3422561" cy="631342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129031" y="6044947"/>
            <a:ext cx="11943079" cy="95249"/>
          </a:xfrm>
          <a:prstGeom prst="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184405" y="6072759"/>
            <a:ext cx="11825393" cy="0"/>
          </a:xfrm>
          <a:custGeom>
            <a:avLst/>
            <a:gdLst/>
            <a:ahLst/>
            <a:cxnLst/>
            <a:rect l="l" t="t" r="r" b="b"/>
            <a:pathLst>
              <a:path w="8869045">
                <a:moveTo>
                  <a:pt x="0" y="0"/>
                </a:moveTo>
                <a:lnTo>
                  <a:pt x="8868498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1F947-7DCA-402B-85D2-65EF2A43872D}" type="datetime1">
              <a:rPr lang="en-US" smtClean="0"/>
              <a:t>1/22/2026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44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06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6096F4D-91F4-437E-9104-2D0A7E4084AA}" type="slidenum">
              <a:rPr lang="en-US" smtClean="0"/>
              <a:t>‹#›</a:t>
            </a:fld>
            <a:endParaRPr lang="en-US"/>
          </a:p>
        </p:txBody>
      </p:sp>
      <p:pic>
        <p:nvPicPr>
          <p:cNvPr id="1031" name="Picture 6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3" y="6197606"/>
            <a:ext cx="366606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0" y="6057900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7360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</p:sldLayoutIdLst>
  <p:txStyles>
    <p:titleStyle>
      <a:lvl1pPr algn="l" defTabSz="192876" rtl="0" eaLnBrk="1" fontAlgn="base" hangingPunct="1">
        <a:spcBef>
          <a:spcPct val="0"/>
        </a:spcBef>
        <a:spcAft>
          <a:spcPct val="0"/>
        </a:spcAft>
        <a:defRPr sz="1856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1pPr>
      <a:lvl2pPr algn="ctr" defTabSz="192876" rtl="0" eaLnBrk="1" fontAlgn="base" hangingPunct="1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algn="ctr" defTabSz="192876" rtl="0" eaLnBrk="1" fontAlgn="base" hangingPunct="1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algn="ctr" defTabSz="192876" rtl="0" eaLnBrk="1" fontAlgn="base" hangingPunct="1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algn="ctr" defTabSz="192876" rtl="0" eaLnBrk="1" fontAlgn="base" hangingPunct="1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92876" algn="ctr" defTabSz="192876" rtl="0" eaLnBrk="1" fontAlgn="base" hangingPunct="1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6pPr>
      <a:lvl7pPr marL="385753" algn="ctr" defTabSz="192876" rtl="0" eaLnBrk="1" fontAlgn="base" hangingPunct="1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7pPr>
      <a:lvl8pPr marL="578630" algn="ctr" defTabSz="192876" rtl="0" eaLnBrk="1" fontAlgn="base" hangingPunct="1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8pPr>
      <a:lvl9pPr marL="771506" algn="ctr" defTabSz="192876" rtl="0" eaLnBrk="1" fontAlgn="base" hangingPunct="1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9pPr>
    </p:titleStyle>
    <p:bodyStyle>
      <a:lvl1pPr marL="144657" indent="-144657" algn="l" defTabSz="192876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350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1pPr>
      <a:lvl2pPr marL="313424" indent="-120548" algn="l" defTabSz="192876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181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2pPr>
      <a:lvl3pPr marL="482192" indent="-96439" algn="l" defTabSz="192876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013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3pPr>
      <a:lvl4pPr marL="675068" indent="-96439" algn="l" defTabSz="192876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844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4pPr>
      <a:lvl5pPr marL="867944" indent="-96439" algn="l" defTabSz="192876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844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5pPr>
      <a:lvl6pPr marL="1060821" indent="-96439" algn="l" defTabSz="192876" rtl="0" eaLnBrk="1" latinLnBrk="0" hangingPunct="1">
        <a:spcBef>
          <a:spcPct val="20000"/>
        </a:spcBef>
        <a:buFont typeface="Arial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697" indent="-96439" algn="l" defTabSz="192876" rtl="0" eaLnBrk="1" latinLnBrk="0" hangingPunct="1">
        <a:spcBef>
          <a:spcPct val="20000"/>
        </a:spcBef>
        <a:buFont typeface="Arial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574" indent="-96439" algn="l" defTabSz="192876" rtl="0" eaLnBrk="1" latinLnBrk="0" hangingPunct="1">
        <a:spcBef>
          <a:spcPct val="20000"/>
        </a:spcBef>
        <a:buFont typeface="Arial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51" indent="-96439" algn="l" defTabSz="192876" rtl="0" eaLnBrk="1" latinLnBrk="0" hangingPunct="1">
        <a:spcBef>
          <a:spcPct val="20000"/>
        </a:spcBef>
        <a:buFont typeface="Arial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2876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76" algn="l" defTabSz="192876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53" algn="l" defTabSz="192876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30" algn="l" defTabSz="192876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06" algn="l" defTabSz="192876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382" algn="l" defTabSz="192876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59" algn="l" defTabSz="192876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35" algn="l" defTabSz="192876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11" algn="l" defTabSz="192876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B5328D-68D0-0B41-A7E5-B7019EA0DB88}" type="datetime1">
              <a:rPr lang="en-US"/>
              <a:pPr>
                <a:defRPr/>
              </a:pPr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898989"/>
                </a:solidFill>
                <a:ea typeface="Arial" charset="0"/>
                <a:cs typeface="Arial" charset="0"/>
              </a:defRPr>
            </a:lvl1pPr>
          </a:lstStyle>
          <a:p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165158B-9B41-8849-A5BC-B7DF7BE80F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6197603"/>
            <a:ext cx="3666067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0" y="6057900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8317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</p:sldLayoutIdLst>
  <p:hf hdr="0" ft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B61FFD-25AB-904C-8B17-D070B6FFC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12E2A-0E6E-2F44-B192-30CC7B98A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8E9A1-4171-9146-9F3D-2B582E6B02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D20DF-6426-264F-9162-E88D50C3D8E6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187A2-60DF-364E-8F04-2F3B8CA88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C141D-0E3A-184A-9259-608A40DE9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2C2A3-F667-F44D-BAED-EBCFA7E53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9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3D2391-A64D-4E7C-AD95-5A3223533543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B5C0F1-AE70-4FE0-8B59-5FB104F5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3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9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u.cpe@cu.edu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hyperlink" Target="mailto:cu.cpe@cu.edu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2C4A1B-5042-0D4E-A0CB-B1FC3940A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F91F56-E100-7249-8E49-B24333AC7E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8A8E99-240E-A341-A7FB-3F83CA13F613}"/>
              </a:ext>
            </a:extLst>
          </p:cNvPr>
          <p:cNvSpPr txBox="1"/>
          <p:nvPr/>
        </p:nvSpPr>
        <p:spPr>
          <a:xfrm>
            <a:off x="4398642" y="5121854"/>
            <a:ext cx="3394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We’ll get started soon...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FD8980-A99E-414D-976B-5CFB10E4586B}"/>
              </a:ext>
            </a:extLst>
          </p:cNvPr>
          <p:cNvSpPr/>
          <p:nvPr/>
        </p:nvSpPr>
        <p:spPr>
          <a:xfrm>
            <a:off x="3371161" y="5583519"/>
            <a:ext cx="54496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Do you hear music playing? </a:t>
            </a:r>
            <a:endParaRPr lang="en-US" sz="1600">
              <a:solidFill>
                <a:schemeClr val="bg1"/>
              </a:solidFill>
            </a:endParaRPr>
          </a:p>
          <a:p>
            <a:pPr algn="ctr"/>
            <a:r>
              <a:rPr lang="en-US" sz="160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If not, take a moment to adjust your audio settings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728461-FE0B-3841-A7BE-9BFE2D9C43B3}"/>
              </a:ext>
            </a:extLst>
          </p:cNvPr>
          <p:cNvSpPr txBox="1"/>
          <p:nvPr/>
        </p:nvSpPr>
        <p:spPr>
          <a:xfrm>
            <a:off x="4572000" y="2830573"/>
            <a:ext cx="609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Managing Projects When Your Title Isn’t Project Manager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BAAF0F-CEE2-6743-9ECD-2FC489ACE0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148" y="2335067"/>
            <a:ext cx="1717494" cy="16373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407E28D-B2D8-7AE0-4BD1-FB269B8CEE1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058863"/>
            <a:ext cx="3871913" cy="3552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A8839B4-69F3-F068-0C05-28EB6E3B1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5190" y="1059460"/>
            <a:ext cx="3871623" cy="2232380"/>
          </a:xfrm>
        </p:spPr>
        <p:txBody>
          <a:bodyPr>
            <a:noAutofit/>
          </a:bodyPr>
          <a:lstStyle/>
          <a:p>
            <a:pPr algn="ctr"/>
            <a:r>
              <a:rPr lang="en-US" sz="4000"/>
              <a:t>POLL QUESTION</a:t>
            </a:r>
            <a:br>
              <a:rPr lang="en-US" sz="4000"/>
            </a:br>
            <a:r>
              <a:rPr lang="en-US" sz="4000"/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3019600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7586EE2-A817-0023-7FA5-8C4217562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76F3B-80C3-EABD-67D8-71D52781C94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9D4EDA-4456-943D-04D5-9F5DAF28E189}"/>
              </a:ext>
            </a:extLst>
          </p:cNvPr>
          <p:cNvSpPr txBox="1">
            <a:spLocks/>
          </p:cNvSpPr>
          <p:nvPr/>
        </p:nvSpPr>
        <p:spPr>
          <a:xfrm>
            <a:off x="1981200" y="274321"/>
            <a:ext cx="8229600" cy="4630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Project Terminology: Top terms to know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A67B47A-4A82-8426-33AE-F4DDCF614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497257"/>
              </p:ext>
            </p:extLst>
          </p:nvPr>
        </p:nvGraphicFramePr>
        <p:xfrm>
          <a:off x="1981200" y="1150375"/>
          <a:ext cx="8229600" cy="440878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99266">
                  <a:extLst>
                    <a:ext uri="{9D8B030D-6E8A-4147-A177-3AD203B41FA5}">
                      <a16:colId xmlns:a16="http://schemas.microsoft.com/office/drawing/2014/main" val="3842936191"/>
                    </a:ext>
                  </a:extLst>
                </a:gridCol>
                <a:gridCol w="6430334">
                  <a:extLst>
                    <a:ext uri="{9D8B030D-6E8A-4147-A177-3AD203B41FA5}">
                      <a16:colId xmlns:a16="http://schemas.microsoft.com/office/drawing/2014/main" val="3059073992"/>
                    </a:ext>
                  </a:extLst>
                </a:gridCol>
              </a:tblGrid>
              <a:tr h="462116">
                <a:tc>
                  <a:txBody>
                    <a:bodyPr/>
                    <a:lstStyle/>
                    <a:p>
                      <a:r>
                        <a:rPr lang="en-US" sz="1800" b="1" i="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Scope</a:t>
                      </a:r>
                      <a:r>
                        <a:rPr lang="en-US" sz="1800" b="0" i="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work you plan to do and/or the content or product you will deliver. 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268479"/>
                  </a:ext>
                </a:extLst>
              </a:tr>
              <a:tr h="471949">
                <a:tc>
                  <a:txBody>
                    <a:bodyPr/>
                    <a:lstStyle/>
                    <a:p>
                      <a:r>
                        <a:rPr lang="en-US" sz="1800" b="1" i="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Scope creep</a:t>
                      </a:r>
                      <a:r>
                        <a:rPr lang="en-US" sz="1800" b="0" i="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or additional work being added to the project.</a:t>
                      </a:r>
                      <a:endParaRPr lang="en-US" sz="160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5019673"/>
                  </a:ext>
                </a:extLst>
              </a:tr>
              <a:tr h="383458">
                <a:tc>
                  <a:txBody>
                    <a:bodyPr/>
                    <a:lstStyle/>
                    <a:p>
                      <a:r>
                        <a:rPr lang="en-US" sz="1800" b="1" i="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Waterfall</a:t>
                      </a:r>
                      <a:r>
                        <a:rPr lang="en-US" sz="1800" b="0" i="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linear/sequential project framework that intends to plan the full project out before starting the work. Initiation &gt; Planning &gt; Execution &gt; Closing.</a:t>
                      </a:r>
                      <a:endParaRPr lang="en-US" sz="160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6173827"/>
                  </a:ext>
                </a:extLst>
              </a:tr>
              <a:tr h="403122">
                <a:tc>
                  <a:txBody>
                    <a:bodyPr/>
                    <a:lstStyle/>
                    <a:p>
                      <a:r>
                        <a:rPr lang="en-US" sz="1800" b="1" i="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Gantt chart</a:t>
                      </a:r>
                      <a:r>
                        <a:rPr lang="en-US" sz="1800" b="0" i="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bar-type visual of the project work/tasks, showing the work in a linear fashion against the timeline (mostly used w/waterfall).</a:t>
                      </a:r>
                      <a:endParaRPr lang="en-US" sz="160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7837620"/>
                  </a:ext>
                </a:extLst>
              </a:tr>
              <a:tr h="363794">
                <a:tc>
                  <a:txBody>
                    <a:bodyPr/>
                    <a:lstStyle/>
                    <a:p>
                      <a:r>
                        <a:rPr lang="en-US" sz="1800" b="1" i="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Agile</a:t>
                      </a:r>
                      <a:r>
                        <a:rPr lang="en-US" sz="1800" b="0" i="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iterative approach that emphasizes flexibility and customer feedback, using small incremental cycles/releases.  Often uses 1-4 week “sprints.”</a:t>
                      </a:r>
                      <a:endParaRPr lang="en-US" sz="160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936646"/>
                  </a:ext>
                </a:extLst>
              </a:tr>
              <a:tr h="371660">
                <a:tc>
                  <a:txBody>
                    <a:bodyPr/>
                    <a:lstStyle/>
                    <a:p>
                      <a:r>
                        <a:rPr lang="en-US" sz="1800" b="1" i="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Sprints</a:t>
                      </a:r>
                      <a:r>
                        <a:rPr lang="en-US" sz="1800" b="0" i="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lang="en-US" sz="1600" b="0" i="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fixed, time period in which a team completes/releases a set amount of work. 1-4 week sprints are most common.</a:t>
                      </a:r>
                      <a:endParaRPr lang="en-US" sz="160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7617763"/>
                  </a:ext>
                </a:extLst>
              </a:tr>
              <a:tr h="432619">
                <a:tc>
                  <a:txBody>
                    <a:bodyPr/>
                    <a:lstStyle/>
                    <a:p>
                      <a:r>
                        <a:rPr lang="en-US" sz="1800" b="1" i="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Milestones</a:t>
                      </a:r>
                      <a:r>
                        <a:rPr lang="en-US" sz="1800" b="0" i="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significant point or event that marks progress toward completion. It’s not a task but a checkpoint/achievement of a major deliverable.</a:t>
                      </a:r>
                      <a:endParaRPr lang="en-US" sz="160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973636"/>
                  </a:ext>
                </a:extLst>
              </a:tr>
              <a:tr h="432619">
                <a:tc>
                  <a:txBody>
                    <a:bodyPr/>
                    <a:lstStyle/>
                    <a:p>
                      <a:r>
                        <a:rPr lang="en-US" sz="1800" b="1" i="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charter: </a:t>
                      </a:r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document that outlines the major aspects of the project and is typically used to formally “approve” the project to begin work.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953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571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CD84E68-FBAE-DEAD-0219-B0D32B211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1C357DF-6C0B-9AA8-6C66-058177E276D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058863"/>
            <a:ext cx="3871913" cy="3552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4067EFD-4EA5-1991-7E85-598E0C1DB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5190" y="1059460"/>
            <a:ext cx="3871623" cy="2232380"/>
          </a:xfrm>
        </p:spPr>
        <p:txBody>
          <a:bodyPr>
            <a:noAutofit/>
          </a:bodyPr>
          <a:lstStyle/>
          <a:p>
            <a:pPr algn="ctr"/>
            <a:r>
              <a:rPr lang="en-US" sz="4000"/>
              <a:t>POLL QUESTION</a:t>
            </a:r>
            <a:br>
              <a:rPr lang="en-US" sz="4000"/>
            </a:br>
            <a:r>
              <a:rPr lang="en-US" sz="4000"/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1125177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9A1D411-8E1C-0BB2-C3EF-095E7FBEFB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48" y="3259424"/>
            <a:ext cx="4753684" cy="25382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9C9587-6632-374A-AFFF-FDD8C6CD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63547"/>
            <a:ext cx="8229600" cy="492443"/>
          </a:xfrm>
        </p:spPr>
        <p:txBody>
          <a:bodyPr/>
          <a:lstStyle/>
          <a:p>
            <a:pPr algn="l"/>
            <a:r>
              <a:rPr lang="en-US" sz="3200" b="1"/>
              <a:t>Leading Teams: Principles &amp; Practices </a:t>
            </a:r>
            <a:endParaRPr lang="en-US" sz="3200" b="1" i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870342-C03C-C95A-F787-9B57C8DDBD5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6E5B43-C920-EA8F-3650-3DFA21CFB5FC}"/>
              </a:ext>
            </a:extLst>
          </p:cNvPr>
          <p:cNvSpPr txBox="1"/>
          <p:nvPr/>
        </p:nvSpPr>
        <p:spPr>
          <a:xfrm>
            <a:off x="1981200" y="1060317"/>
            <a:ext cx="8229600" cy="194668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Leadership Principles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latin typeface="Calibri"/>
              </a:rPr>
              <a:t>Communicate clearly and often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latin typeface="Calibri"/>
              </a:rPr>
              <a:t>Foster accountability and trust; build relationships with key people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latin typeface="Calibri"/>
              </a:rPr>
              <a:t>Align on roles and Responsibilities (RACI)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Motivate, collaborate, remove impediments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latin typeface="Calibri"/>
              </a:rPr>
              <a:t>Ensure leadership alignment early</a:t>
            </a:r>
            <a:endParaRPr kumimoji="0" lang="en-US" sz="18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B8DAC0-CBB9-2906-AD7A-DF34F9C1432B}"/>
              </a:ext>
            </a:extLst>
          </p:cNvPr>
          <p:cNvSpPr txBox="1"/>
          <p:nvPr/>
        </p:nvSpPr>
        <p:spPr>
          <a:xfrm>
            <a:off x="1981200" y="3171962"/>
            <a:ext cx="3475916" cy="285462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Practical Actions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latin typeface="Calibri"/>
              </a:rPr>
              <a:t>Encourage open dialogue</a:t>
            </a:r>
            <a:br>
              <a:rPr lang="en-US" sz="1800">
                <a:latin typeface="Calibri"/>
              </a:rPr>
            </a:br>
            <a:r>
              <a:rPr lang="en-US" sz="1800">
                <a:latin typeface="Calibri"/>
              </a:rPr>
              <a:t>&amp; feedback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latin typeface="Calibri"/>
              </a:rPr>
              <a:t>Consider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ice breaker activities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latin typeface="Calibri"/>
              </a:rPr>
              <a:t>Recognize contributions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latin typeface="Calibri"/>
              </a:rPr>
              <a:t>Proactively manage risks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Document and escalate risks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latin typeface="Calibri"/>
              </a:rPr>
              <a:t>Be flexible and adaptive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Build and maintain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304120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E0549A9-E137-963F-7D12-62AA1CCDC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3370E4-864F-422C-C36E-56B6E62662B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14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747564-0CC8-5E78-66D3-1B4D33810D30}"/>
              </a:ext>
            </a:extLst>
          </p:cNvPr>
          <p:cNvSpPr txBox="1">
            <a:spLocks/>
          </p:cNvSpPr>
          <p:nvPr/>
        </p:nvSpPr>
        <p:spPr>
          <a:xfrm>
            <a:off x="1981200" y="274321"/>
            <a:ext cx="8229600" cy="4630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kern="0">
                <a:solidFill>
                  <a:sysClr val="windowText" lastClr="000000"/>
                </a:solidFill>
              </a:rPr>
              <a:t>Identifying and Using Milestones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6E38814-3594-7AD8-D380-B08F55C994E0}"/>
              </a:ext>
            </a:extLst>
          </p:cNvPr>
          <p:cNvSpPr txBox="1">
            <a:spLocks/>
          </p:cNvSpPr>
          <p:nvPr/>
        </p:nvSpPr>
        <p:spPr>
          <a:xfrm>
            <a:off x="1981200" y="756127"/>
            <a:ext cx="8229600" cy="907941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 lIns="91440" tIns="0" rIns="9144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is a Milestone?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kern="0">
                <a:solidFill>
                  <a:sysClr val="windowText" lastClr="000000"/>
                </a:solidFill>
                <a:latin typeface="Calibri"/>
              </a:rPr>
              <a:t>A significant checkpoint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Achievement of a major deliverable or phase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1F39B1-60FB-F7E4-A2A6-6A90BC1B4CCD}"/>
              </a:ext>
            </a:extLst>
          </p:cNvPr>
          <p:cNvSpPr txBox="1">
            <a:spLocks/>
          </p:cNvSpPr>
          <p:nvPr/>
        </p:nvSpPr>
        <p:spPr>
          <a:xfrm>
            <a:off x="5943600" y="1765419"/>
            <a:ext cx="4267200" cy="2169825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 lIns="91440" tIns="0" rIns="9144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to Identify &amp; Use Milestones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Review phases and deliverables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kern="0">
                <a:solidFill>
                  <a:sysClr val="windowText" lastClr="000000"/>
                </a:solidFill>
                <a:latin typeface="Calibri"/>
              </a:rPr>
              <a:t>Include dependencies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Validate with stakeholders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kern="0">
                <a:solidFill>
                  <a:sysClr val="windowText" lastClr="000000"/>
                </a:solidFill>
                <a:latin typeface="Calibri"/>
              </a:rPr>
              <a:t>Assign ownership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kern="0">
                <a:solidFill>
                  <a:sysClr val="windowText" lastClr="000000"/>
                </a:solidFill>
                <a:latin typeface="Calibri"/>
              </a:rPr>
              <a:t>Communicate and update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visual tools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EEADD00-A7E6-E821-9FD7-1FF833886746}"/>
              </a:ext>
            </a:extLst>
          </p:cNvPr>
          <p:cNvSpPr txBox="1">
            <a:spLocks/>
          </p:cNvSpPr>
          <p:nvPr/>
        </p:nvSpPr>
        <p:spPr>
          <a:xfrm>
            <a:off x="1981201" y="1765419"/>
            <a:ext cx="3776133" cy="2169825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 lIns="91440" tIns="0" rIns="9144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Why Milestones Matter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Visibility for stakeholders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kern="0">
                <a:solidFill>
                  <a:sysClr val="windowText" lastClr="000000"/>
                </a:solidFill>
                <a:latin typeface="Calibri"/>
              </a:rPr>
              <a:t>Alignment across teams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kern="0">
                <a:solidFill>
                  <a:sysClr val="windowText" lastClr="000000"/>
                </a:solidFill>
                <a:latin typeface="Calibri"/>
              </a:rPr>
              <a:t>Decision points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kern="0">
                <a:solidFill>
                  <a:sysClr val="windowText" lastClr="000000"/>
                </a:solidFill>
                <a:latin typeface="Calibri"/>
              </a:rPr>
              <a:t>Risk management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kern="0">
                <a:solidFill>
                  <a:sysClr val="windowText" lastClr="000000"/>
                </a:solidFill>
                <a:latin typeface="Calibri"/>
              </a:rPr>
              <a:t>Timeline anchors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1FB080-8E9C-A814-2DB0-8A8F959F2D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263" y="3986249"/>
            <a:ext cx="2606006" cy="2017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2B6C08-6951-D5A1-8D3A-FB99B77A1C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811" y="4011638"/>
            <a:ext cx="3486778" cy="196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48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FD183F5-C97F-8648-419F-643F2DF20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C9D43D0-4BDB-F3F6-3E0E-2913F7924C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058863"/>
            <a:ext cx="3871913" cy="3552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180E761-C795-0F54-8233-D0AF8AEA8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5190" y="1059460"/>
            <a:ext cx="3871623" cy="2232380"/>
          </a:xfrm>
        </p:spPr>
        <p:txBody>
          <a:bodyPr>
            <a:noAutofit/>
          </a:bodyPr>
          <a:lstStyle/>
          <a:p>
            <a:pPr algn="ctr"/>
            <a:r>
              <a:rPr lang="en-US" sz="4000"/>
              <a:t>POLL QUESTION</a:t>
            </a:r>
            <a:br>
              <a:rPr lang="en-US" sz="4000"/>
            </a:br>
            <a:r>
              <a:rPr lang="en-US" sz="4000"/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4169143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291970D-B210-F3EE-6A2D-B6EEABDB0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29C19-7CC5-CDC5-3D84-18309A35D85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16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E5F844-8CB4-5C60-A29B-A08BAE4008EE}"/>
              </a:ext>
            </a:extLst>
          </p:cNvPr>
          <p:cNvSpPr txBox="1">
            <a:spLocks/>
          </p:cNvSpPr>
          <p:nvPr/>
        </p:nvSpPr>
        <p:spPr>
          <a:xfrm>
            <a:off x="1981200" y="274321"/>
            <a:ext cx="8229600" cy="4630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kern="0">
                <a:solidFill>
                  <a:sysClr val="windowText" lastClr="000000"/>
                </a:solidFill>
              </a:rPr>
              <a:t>Creating a Timeline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4D29299-D479-4261-11D1-659219E94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1001928"/>
            <a:ext cx="8229600" cy="907941"/>
          </a:xfr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91440" rIns="91440"/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Tip #1: Have a timeline (fancy or simple) and show it frequently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Once you know major dates/milestones, create a timeline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Show the timeline frequently in meetings/discussions (repetition makes it stick)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D2DE6-B1E1-FD14-C839-A6878A5A76B4}"/>
              </a:ext>
            </a:extLst>
          </p:cNvPr>
          <p:cNvSpPr txBox="1">
            <a:spLocks/>
          </p:cNvSpPr>
          <p:nvPr/>
        </p:nvSpPr>
        <p:spPr>
          <a:xfrm>
            <a:off x="1981200" y="4924666"/>
            <a:ext cx="8229600" cy="830997"/>
          </a:xfrm>
          <a:prstGeom prst="rect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91440" tIns="0" rIns="9144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kern="0">
                <a:solidFill>
                  <a:schemeClr val="accent1">
                    <a:lumMod val="75000"/>
                  </a:schemeClr>
                </a:solidFill>
              </a:rPr>
              <a:t>Tip #2: Know the level of detail for your audience when presenting information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ysClr val="windowText" lastClr="000000"/>
                </a:solidFill>
              </a:rPr>
              <a:t>The core team may want more details in a timeline and other documentation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ysClr val="windowText" lastClr="000000"/>
                </a:solidFill>
              </a:rPr>
              <a:t>For leadership, keep visuals/docs high-level and quickly “digestible”</a:t>
            </a:r>
          </a:p>
        </p:txBody>
      </p:sp>
      <p:pic>
        <p:nvPicPr>
          <p:cNvPr id="7" name="Picture 6" descr="A diagram of a project&#10;&#10;AI-generated content may be incorrect.">
            <a:extLst>
              <a:ext uri="{FF2B5EF4-FFF2-40B4-BE49-F238E27FC236}">
                <a16:creationId xmlns:a16="http://schemas.microsoft.com/office/drawing/2014/main" id="{3D3A3907-79CB-219E-B43E-C55826F931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93" y="2514778"/>
            <a:ext cx="2768597" cy="1967638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E2D51F11-D53A-1567-D18B-CAFACE552E3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945611"/>
            <a:ext cx="3886742" cy="1829055"/>
          </a:xfrm>
          <a:prstGeom prst="rect">
            <a:avLst/>
          </a:prstGeom>
        </p:spPr>
      </p:pic>
      <p:pic>
        <p:nvPicPr>
          <p:cNvPr id="12" name="Picture 11" descr="A diagram of a project timeline&#10;&#10;AI-generated content may be incorrect.">
            <a:extLst>
              <a:ext uri="{FF2B5EF4-FFF2-40B4-BE49-F238E27FC236}">
                <a16:creationId xmlns:a16="http://schemas.microsoft.com/office/drawing/2014/main" id="{F1DEBBE9-BE14-0720-5169-7AFB1D7A85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988" y="2021217"/>
            <a:ext cx="2777908" cy="169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2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5575B-9584-5746-E424-9A0B4AE92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1004584"/>
            <a:ext cx="8229600" cy="1184940"/>
          </a:xfr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91440" rIns="91440"/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Reach out to people who are formal Project Managers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Reach out to “official” PMs in your department, campus, etc.  We are nerds and typically love talking shop and helping others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Ask for templates (timelines, work plans/WBS, meeting notes, etc.)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BE74D-9E96-7861-EAB4-578E8722AD8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17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A6ED280-DA22-3613-BACC-87596D2DB00C}"/>
              </a:ext>
            </a:extLst>
          </p:cNvPr>
          <p:cNvSpPr txBox="1">
            <a:spLocks/>
          </p:cNvSpPr>
          <p:nvPr/>
        </p:nvSpPr>
        <p:spPr>
          <a:xfrm>
            <a:off x="1981200" y="274321"/>
            <a:ext cx="8229600" cy="4630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kern="0">
                <a:solidFill>
                  <a:sysClr val="windowText" lastClr="000000"/>
                </a:solidFill>
              </a:rPr>
              <a:t>Get Help from your PMO/PM Colleagues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3ADC26-955E-CF7A-F710-4A0FFA116FF4}"/>
              </a:ext>
            </a:extLst>
          </p:cNvPr>
          <p:cNvSpPr txBox="1"/>
          <p:nvPr/>
        </p:nvSpPr>
        <p:spPr>
          <a:xfrm>
            <a:off x="1981200" y="2459330"/>
            <a:ext cx="8229600" cy="1708160"/>
          </a:xfrm>
          <a:prstGeom prst="rect">
            <a:avLst/>
          </a:prstGeom>
          <a:noFill/>
          <a:ln w="28575">
            <a:solidFill>
              <a:srgbClr val="13456C"/>
            </a:solidFill>
          </a:ln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chemeClr val="tx1">
                    <a:lumMod val="65000"/>
                    <a:lumOff val="35000"/>
                  </a:schemeClr>
                </a:solidFill>
              </a:rPr>
              <a:t>Do some training, attend a local conference/event, etc.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/>
              <a:t>Read a book (try “Project Management for the Unofficial Project Manager”)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/>
              <a:t>Watch videos on LinkedIn Learning, webinars, etc.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/>
              <a:t>Attend a local conference (try: PMI Mile High Symposium April ‘26)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/>
              <a:t>Aim for general/broad content, vs. specific methodologies in most cases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5CF4E53-E462-F32E-F898-82F169A53C7E}"/>
              </a:ext>
            </a:extLst>
          </p:cNvPr>
          <p:cNvSpPr txBox="1">
            <a:spLocks/>
          </p:cNvSpPr>
          <p:nvPr/>
        </p:nvSpPr>
        <p:spPr>
          <a:xfrm>
            <a:off x="1981200" y="4457685"/>
            <a:ext cx="8229600" cy="907941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0" rIns="9144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kern="0">
                <a:solidFill>
                  <a:schemeClr val="accent1">
                    <a:lumMod val="75000"/>
                  </a:schemeClr>
                </a:solidFill>
              </a:rPr>
              <a:t>Use Generative AI as a supporting tool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ysClr val="windowText" lastClr="000000"/>
                </a:solidFill>
              </a:rPr>
              <a:t>Use Generative AI tools like Copilot to help you with project visuals/deliverables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ysClr val="windowText" lastClr="000000"/>
                </a:solidFill>
              </a:rPr>
              <a:t>Review any AI-generated content before sharing with a broader audience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ADC04E-752A-94B7-DA80-A56137D57F15}"/>
              </a:ext>
            </a:extLst>
          </p:cNvPr>
          <p:cNvSpPr txBox="1"/>
          <p:nvPr/>
        </p:nvSpPr>
        <p:spPr>
          <a:xfrm>
            <a:off x="1981200" y="5546689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/>
              <a:t>Take small steps to evolve your PM skills/approach. Clear but simple goes a long way.</a:t>
            </a:r>
          </a:p>
        </p:txBody>
      </p:sp>
      <p:pic>
        <p:nvPicPr>
          <p:cNvPr id="7" name="Graphic 6" descr="Questions outline">
            <a:extLst>
              <a:ext uri="{FF2B5EF4-FFF2-40B4-BE49-F238E27FC236}">
                <a16:creationId xmlns:a16="http://schemas.microsoft.com/office/drawing/2014/main" id="{13624D87-668B-A383-A7B8-021C17589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96400" y="9018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06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46D7033-2535-50B2-5359-19E7E1B13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D4E6ADD-BE21-CED2-1957-5D3CF8C861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058863"/>
            <a:ext cx="3871913" cy="3552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0DE3695-6E7D-4047-2FF3-926C00482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5190" y="1059460"/>
            <a:ext cx="3871623" cy="2232380"/>
          </a:xfrm>
        </p:spPr>
        <p:txBody>
          <a:bodyPr>
            <a:noAutofit/>
          </a:bodyPr>
          <a:lstStyle/>
          <a:p>
            <a:pPr algn="ctr"/>
            <a:r>
              <a:rPr lang="en-US" sz="4000"/>
              <a:t>POLL QUESTION</a:t>
            </a:r>
            <a:br>
              <a:rPr lang="en-US" sz="4000"/>
            </a:br>
            <a:r>
              <a:rPr lang="en-US" sz="4000"/>
              <a:t>#4</a:t>
            </a:r>
          </a:p>
        </p:txBody>
      </p:sp>
    </p:spTree>
    <p:extLst>
      <p:ext uri="{BB962C8B-B14F-4D97-AF65-F5344CB8AC3E}">
        <p14:creationId xmlns:p14="http://schemas.microsoft.com/office/powerpoint/2010/main" val="2401573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0EB42EC-63F7-1A3B-B2D6-550D163BF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5684-4098-30C2-8AE3-AB5C03F35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248"/>
            <a:ext cx="8229600" cy="553998"/>
          </a:xfrm>
        </p:spPr>
        <p:txBody>
          <a:bodyPr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 and 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3AB43-AF71-EBF5-51BB-B650A56399E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107680" y="6377941"/>
            <a:ext cx="2103120" cy="276999"/>
          </a:xfrm>
        </p:spPr>
        <p:txBody>
          <a:bodyPr/>
          <a:lstStyle/>
          <a:p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4040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49469"/>
            <a:ext cx="12192000" cy="703663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/>
          </a:p>
        </p:txBody>
      </p:sp>
      <p:sp>
        <p:nvSpPr>
          <p:cNvPr id="9" name="Rectangle 8"/>
          <p:cNvSpPr/>
          <p:nvPr/>
        </p:nvSpPr>
        <p:spPr>
          <a:xfrm>
            <a:off x="0" y="2721274"/>
            <a:ext cx="12192000" cy="1569371"/>
          </a:xfrm>
          <a:prstGeom prst="rect">
            <a:avLst/>
          </a:prstGeom>
          <a:solidFill>
            <a:srgbClr val="CDB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solidFill>
                <a:schemeClr val="tx1">
                  <a:lumMod val="85000"/>
                  <a:lumOff val="15000"/>
                </a:schemeClr>
              </a:solidFill>
              <a:latin typeface="Montserrat SemiBold" panose="00000700000000000000" pitchFamily="2" charset="0"/>
              <a:cs typeface="Gotham Black" pitchFamily="50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532709" y="1929965"/>
            <a:ext cx="818606" cy="1088572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0800000">
            <a:off x="10650583" y="2340428"/>
            <a:ext cx="818606" cy="1088572"/>
          </a:xfrm>
          <a:prstGeom prst="downArrow">
            <a:avLst/>
          </a:prstGeom>
          <a:solidFill>
            <a:srgbClr val="CDB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3915" y="2673336"/>
            <a:ext cx="1178621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Managing Projects When Your Title Isn’t Project Manager</a:t>
            </a:r>
          </a:p>
        </p:txBody>
      </p:sp>
    </p:spTree>
    <p:extLst>
      <p:ext uri="{BB962C8B-B14F-4D97-AF65-F5344CB8AC3E}">
        <p14:creationId xmlns:p14="http://schemas.microsoft.com/office/powerpoint/2010/main" val="3384974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195E87A-C73E-2B39-6B96-37487BEF0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520A5-A371-7C1B-C76D-2849839BB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248"/>
            <a:ext cx="8229600" cy="553998"/>
          </a:xfrm>
        </p:spPr>
        <p:txBody>
          <a:bodyPr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Appendix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91224-43AC-6054-5F35-1E20BE2685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107680" y="6377941"/>
            <a:ext cx="2103120" cy="276999"/>
          </a:xfrm>
        </p:spPr>
        <p:txBody>
          <a:bodyPr/>
          <a:lstStyle/>
          <a:p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9728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9FFC4D9-F5C1-6738-9D40-AA118F263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93505-8BF3-F72A-4A2E-00EDFA94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248"/>
            <a:ext cx="8229600" cy="1107996"/>
          </a:xfrm>
        </p:spPr>
        <p:txBody>
          <a:bodyPr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Appendix I: Timeline </a:t>
            </a:r>
            <a:br>
              <a:rPr lang="en-US" sz="3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Template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8835B-4018-B713-A98D-24CEA221F37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107680" y="6377941"/>
            <a:ext cx="2103120" cy="276999"/>
          </a:xfrm>
        </p:spPr>
        <p:txBody>
          <a:bodyPr/>
          <a:lstStyle/>
          <a:p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40618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Notched Right 3">
            <a:extLst>
              <a:ext uri="{FF2B5EF4-FFF2-40B4-BE49-F238E27FC236}">
                <a16:creationId xmlns:a16="http://schemas.microsoft.com/office/drawing/2014/main" id="{B0019C06-2AA6-988C-6DED-2ECC87A3809A}"/>
              </a:ext>
            </a:extLst>
          </p:cNvPr>
          <p:cNvSpPr/>
          <p:nvPr/>
        </p:nvSpPr>
        <p:spPr>
          <a:xfrm>
            <a:off x="1478125" y="2542918"/>
            <a:ext cx="9101780" cy="1348101"/>
          </a:xfrm>
          <a:prstGeom prst="notchedRightArrow">
            <a:avLst/>
          </a:prstGeom>
          <a:scene3d>
            <a:camera prst="orthographicFront"/>
            <a:lightRig rig="chilly" dir="t"/>
          </a:scene3d>
          <a:sp3d z="-127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BE94133-039F-BEBD-7B18-5B5759D38A5F}"/>
              </a:ext>
            </a:extLst>
          </p:cNvPr>
          <p:cNvSpPr/>
          <p:nvPr/>
        </p:nvSpPr>
        <p:spPr>
          <a:xfrm>
            <a:off x="822237" y="386362"/>
            <a:ext cx="1788131" cy="2300789"/>
          </a:xfrm>
          <a:custGeom>
            <a:avLst/>
            <a:gdLst>
              <a:gd name="connsiteX0" fmla="*/ 0 w 1788130"/>
              <a:gd name="connsiteY0" fmla="*/ 0 h 2300789"/>
              <a:gd name="connsiteX1" fmla="*/ 1788130 w 1788130"/>
              <a:gd name="connsiteY1" fmla="*/ 0 h 2300789"/>
              <a:gd name="connsiteX2" fmla="*/ 1788130 w 1788130"/>
              <a:gd name="connsiteY2" fmla="*/ 2300789 h 2300789"/>
              <a:gd name="connsiteX3" fmla="*/ 0 w 1788130"/>
              <a:gd name="connsiteY3" fmla="*/ 2300789 h 2300789"/>
              <a:gd name="connsiteX4" fmla="*/ 0 w 1788130"/>
              <a:gd name="connsiteY4" fmla="*/ 0 h 230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8130" h="2300789">
                <a:moveTo>
                  <a:pt x="0" y="0"/>
                </a:moveTo>
                <a:lnTo>
                  <a:pt x="1788130" y="0"/>
                </a:lnTo>
                <a:lnTo>
                  <a:pt x="1788130" y="2300789"/>
                </a:lnTo>
                <a:lnTo>
                  <a:pt x="0" y="23007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2280" tIns="462280" rIns="462280" bIns="462280" numCol="1" spcCol="1270" anchor="b" anchorCtr="0">
            <a:noAutofit/>
          </a:bodyPr>
          <a:lstStyle/>
          <a:p>
            <a:pPr marL="0" marR="0" lvl="0" indent="0" algn="ctr" defTabSz="28891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65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7B54F8E-F1DF-6080-979B-0837F97FA1CF}"/>
              </a:ext>
            </a:extLst>
          </p:cNvPr>
          <p:cNvSpPr/>
          <p:nvPr/>
        </p:nvSpPr>
        <p:spPr>
          <a:xfrm>
            <a:off x="1882684" y="2993155"/>
            <a:ext cx="404805" cy="373607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27DD7F5-C870-9E9B-221E-1085EA2E4038}"/>
              </a:ext>
            </a:extLst>
          </p:cNvPr>
          <p:cNvSpPr/>
          <p:nvPr/>
        </p:nvSpPr>
        <p:spPr>
          <a:xfrm>
            <a:off x="2699775" y="3837546"/>
            <a:ext cx="1788131" cy="2300789"/>
          </a:xfrm>
          <a:custGeom>
            <a:avLst/>
            <a:gdLst>
              <a:gd name="connsiteX0" fmla="*/ 0 w 1788130"/>
              <a:gd name="connsiteY0" fmla="*/ 0 h 2300789"/>
              <a:gd name="connsiteX1" fmla="*/ 1788130 w 1788130"/>
              <a:gd name="connsiteY1" fmla="*/ 0 h 2300789"/>
              <a:gd name="connsiteX2" fmla="*/ 1788130 w 1788130"/>
              <a:gd name="connsiteY2" fmla="*/ 2300789 h 2300789"/>
              <a:gd name="connsiteX3" fmla="*/ 0 w 1788130"/>
              <a:gd name="connsiteY3" fmla="*/ 2300789 h 2300789"/>
              <a:gd name="connsiteX4" fmla="*/ 0 w 1788130"/>
              <a:gd name="connsiteY4" fmla="*/ 0 h 230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8130" h="2300789">
                <a:moveTo>
                  <a:pt x="0" y="0"/>
                </a:moveTo>
                <a:lnTo>
                  <a:pt x="1788130" y="0"/>
                </a:lnTo>
                <a:lnTo>
                  <a:pt x="1788130" y="2300789"/>
                </a:lnTo>
                <a:lnTo>
                  <a:pt x="0" y="23007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2280" tIns="462280" rIns="462280" bIns="462280" numCol="1" spcCol="1270" anchor="t" anchorCtr="0">
            <a:noAutofit/>
          </a:bodyPr>
          <a:lstStyle/>
          <a:p>
            <a:pPr marL="0" marR="0" lvl="0" indent="0" algn="ctr" defTabSz="28891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65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8C6DEFB-958D-2EA3-B504-F704D1B80E03}"/>
              </a:ext>
            </a:extLst>
          </p:cNvPr>
          <p:cNvSpPr/>
          <p:nvPr/>
        </p:nvSpPr>
        <p:spPr>
          <a:xfrm>
            <a:off x="4577311" y="386362"/>
            <a:ext cx="1788131" cy="2300789"/>
          </a:xfrm>
          <a:custGeom>
            <a:avLst/>
            <a:gdLst>
              <a:gd name="connsiteX0" fmla="*/ 0 w 1788130"/>
              <a:gd name="connsiteY0" fmla="*/ 0 h 2300789"/>
              <a:gd name="connsiteX1" fmla="*/ 1788130 w 1788130"/>
              <a:gd name="connsiteY1" fmla="*/ 0 h 2300789"/>
              <a:gd name="connsiteX2" fmla="*/ 1788130 w 1788130"/>
              <a:gd name="connsiteY2" fmla="*/ 2300789 h 2300789"/>
              <a:gd name="connsiteX3" fmla="*/ 0 w 1788130"/>
              <a:gd name="connsiteY3" fmla="*/ 2300789 h 2300789"/>
              <a:gd name="connsiteX4" fmla="*/ 0 w 1788130"/>
              <a:gd name="connsiteY4" fmla="*/ 0 h 230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8130" h="2300789">
                <a:moveTo>
                  <a:pt x="0" y="0"/>
                </a:moveTo>
                <a:lnTo>
                  <a:pt x="1788130" y="0"/>
                </a:lnTo>
                <a:lnTo>
                  <a:pt x="1788130" y="2300789"/>
                </a:lnTo>
                <a:lnTo>
                  <a:pt x="0" y="23007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2280" tIns="462280" rIns="462280" bIns="462280" numCol="1" spcCol="1270" anchor="b" anchorCtr="0">
            <a:noAutofit/>
          </a:bodyPr>
          <a:lstStyle/>
          <a:p>
            <a:pPr marL="0" marR="0" lvl="0" indent="0" algn="ctr" defTabSz="28891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65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6BECB0C-4F3E-89B5-8A19-0094BFDFA33F}"/>
              </a:ext>
            </a:extLst>
          </p:cNvPr>
          <p:cNvSpPr/>
          <p:nvPr/>
        </p:nvSpPr>
        <p:spPr>
          <a:xfrm>
            <a:off x="8332385" y="386362"/>
            <a:ext cx="1788131" cy="2300789"/>
          </a:xfrm>
          <a:custGeom>
            <a:avLst/>
            <a:gdLst>
              <a:gd name="connsiteX0" fmla="*/ 0 w 1788130"/>
              <a:gd name="connsiteY0" fmla="*/ 0 h 2300789"/>
              <a:gd name="connsiteX1" fmla="*/ 1788130 w 1788130"/>
              <a:gd name="connsiteY1" fmla="*/ 0 h 2300789"/>
              <a:gd name="connsiteX2" fmla="*/ 1788130 w 1788130"/>
              <a:gd name="connsiteY2" fmla="*/ 2300789 h 2300789"/>
              <a:gd name="connsiteX3" fmla="*/ 0 w 1788130"/>
              <a:gd name="connsiteY3" fmla="*/ 2300789 h 2300789"/>
              <a:gd name="connsiteX4" fmla="*/ 0 w 1788130"/>
              <a:gd name="connsiteY4" fmla="*/ 0 h 230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8130" h="2300789">
                <a:moveTo>
                  <a:pt x="0" y="0"/>
                </a:moveTo>
                <a:lnTo>
                  <a:pt x="1788130" y="0"/>
                </a:lnTo>
                <a:lnTo>
                  <a:pt x="1788130" y="2300789"/>
                </a:lnTo>
                <a:lnTo>
                  <a:pt x="0" y="23007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2280" tIns="462280" rIns="462280" bIns="462280" numCol="1" spcCol="1270" anchor="b" anchorCtr="0">
            <a:noAutofit/>
          </a:bodyPr>
          <a:lstStyle/>
          <a:p>
            <a:pPr marL="0" marR="0" lvl="0" indent="0" algn="ctr" defTabSz="28891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65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2A1076-2905-85F6-5E1D-EF4AC32FB432}"/>
              </a:ext>
            </a:extLst>
          </p:cNvPr>
          <p:cNvSpPr txBox="1"/>
          <p:nvPr/>
        </p:nvSpPr>
        <p:spPr>
          <a:xfrm>
            <a:off x="2628346" y="1106210"/>
            <a:ext cx="134364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Final PMR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  &amp; DRT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7/10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3F5DB6-8253-4B24-1A08-4438843FC903}"/>
              </a:ext>
            </a:extLst>
          </p:cNvPr>
          <p:cNvSpPr txBox="1"/>
          <p:nvPr/>
        </p:nvSpPr>
        <p:spPr>
          <a:xfrm>
            <a:off x="2741293" y="238423"/>
            <a:ext cx="718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Sample Timeline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75401C-9A61-35BE-E069-696C0CCB374C}"/>
              </a:ext>
            </a:extLst>
          </p:cNvPr>
          <p:cNvSpPr txBox="1"/>
          <p:nvPr/>
        </p:nvSpPr>
        <p:spPr>
          <a:xfrm>
            <a:off x="1406237" y="1321400"/>
            <a:ext cx="134324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Initial PMR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Nov 2024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9A26147-7042-5647-D8A4-5D70AA08BB4C}"/>
              </a:ext>
            </a:extLst>
          </p:cNvPr>
          <p:cNvSpPr txBox="1"/>
          <p:nvPr/>
        </p:nvSpPr>
        <p:spPr>
          <a:xfrm>
            <a:off x="3833310" y="1347383"/>
            <a:ext cx="1329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SIT Testing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7/22-8/16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08C5FAF-5D05-9A14-9FF5-A6EB38827E33}"/>
              </a:ext>
            </a:extLst>
          </p:cNvPr>
          <p:cNvSpPr txBox="1"/>
          <p:nvPr/>
        </p:nvSpPr>
        <p:spPr>
          <a:xfrm>
            <a:off x="9258717" y="1351793"/>
            <a:ext cx="1329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Go-live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10/20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BDB978-F162-4679-B0D1-D7D0C77EF849}"/>
              </a:ext>
            </a:extLst>
          </p:cNvPr>
          <p:cNvSpPr txBox="1"/>
          <p:nvPr/>
        </p:nvSpPr>
        <p:spPr>
          <a:xfrm>
            <a:off x="1620253" y="5678907"/>
            <a:ext cx="2145434" cy="646331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Planning: 5/29-7/10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4DF4C5-02B0-46AE-B62B-0A30F263F5A2}"/>
              </a:ext>
            </a:extLst>
          </p:cNvPr>
          <p:cNvSpPr txBox="1"/>
          <p:nvPr/>
        </p:nvSpPr>
        <p:spPr>
          <a:xfrm>
            <a:off x="4051314" y="5678908"/>
            <a:ext cx="3632854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Execution: 7/10-10/20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F9D537-56E5-B12B-0025-2CAEDB8257B5}"/>
              </a:ext>
            </a:extLst>
          </p:cNvPr>
          <p:cNvSpPr txBox="1"/>
          <p:nvPr/>
        </p:nvSpPr>
        <p:spPr>
          <a:xfrm>
            <a:off x="7991427" y="5678907"/>
            <a:ext cx="2500112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Go live: 10/20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Warranty: 10/20-11/1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16907E-2F31-D059-29C5-3B21784FA006}"/>
              </a:ext>
            </a:extLst>
          </p:cNvPr>
          <p:cNvSpPr txBox="1"/>
          <p:nvPr/>
        </p:nvSpPr>
        <p:spPr>
          <a:xfrm>
            <a:off x="1653773" y="3892061"/>
            <a:ext cx="16688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Environment Refresh &amp; Upgrade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6/9-6/13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8D2E62-C364-48C0-99E9-6738117219C3}"/>
              </a:ext>
            </a:extLst>
          </p:cNvPr>
          <p:cNvSpPr txBox="1"/>
          <p:nvPr/>
        </p:nvSpPr>
        <p:spPr>
          <a:xfrm>
            <a:off x="3318011" y="3909842"/>
            <a:ext cx="1329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SP2 Migration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7/15/24-7/19/24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4C0DF48-DA36-2108-664C-9421DB48F527}"/>
              </a:ext>
            </a:extLst>
          </p:cNvPr>
          <p:cNvSpPr txBox="1"/>
          <p:nvPr/>
        </p:nvSpPr>
        <p:spPr>
          <a:xfrm>
            <a:off x="2436415" y="4792304"/>
            <a:ext cx="132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Retrofit Dev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6/17-7/19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43AEA01-B10B-CA2C-849E-A09C04C985DD}"/>
              </a:ext>
            </a:extLst>
          </p:cNvPr>
          <p:cNvSpPr txBox="1"/>
          <p:nvPr/>
        </p:nvSpPr>
        <p:spPr>
          <a:xfrm>
            <a:off x="5191030" y="1344021"/>
            <a:ext cx="1329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UAT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8/26-9/20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DA21B67-893D-EC94-C692-285A1A4DD412}"/>
              </a:ext>
            </a:extLst>
          </p:cNvPr>
          <p:cNvSpPr txBox="1"/>
          <p:nvPr/>
        </p:nvSpPr>
        <p:spPr>
          <a:xfrm>
            <a:off x="6597998" y="1115952"/>
            <a:ext cx="1329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Performance Testing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9/25-10/4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3C96394-FD1E-A6DF-1F74-94EC0B499AE1}"/>
              </a:ext>
            </a:extLst>
          </p:cNvPr>
          <p:cNvSpPr txBox="1"/>
          <p:nvPr/>
        </p:nvSpPr>
        <p:spPr>
          <a:xfrm>
            <a:off x="7937674" y="1130787"/>
            <a:ext cx="1452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Final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Mock-cutover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10/14-10/18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6145EA2-FEEA-E596-343B-0D3084016544}"/>
              </a:ext>
            </a:extLst>
          </p:cNvPr>
          <p:cNvSpPr txBox="1"/>
          <p:nvPr/>
        </p:nvSpPr>
        <p:spPr>
          <a:xfrm>
            <a:off x="5956837" y="4796139"/>
            <a:ext cx="1578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r>
            <a:r>
              <a:rPr kumimoji="0" lang="en-US" sz="1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Mock-cutover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9/23-9/24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E0DC5B6-187F-EA07-A6E6-F19CF51A8F1A}"/>
              </a:ext>
            </a:extLst>
          </p:cNvPr>
          <p:cNvSpPr txBox="1"/>
          <p:nvPr/>
        </p:nvSpPr>
        <p:spPr>
          <a:xfrm>
            <a:off x="7224836" y="3909842"/>
            <a:ext cx="15781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Break-fix &amp; schedule buffer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10/7-10/11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8372077-C1FF-0E68-B3D7-4CD0AD0F244D}"/>
              </a:ext>
            </a:extLst>
          </p:cNvPr>
          <p:cNvSpPr txBox="1"/>
          <p:nvPr/>
        </p:nvSpPr>
        <p:spPr>
          <a:xfrm>
            <a:off x="8898536" y="4726327"/>
            <a:ext cx="1578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Go/no-go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10/17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386F76A-4AA2-1B88-6FCF-C8566FD6A70D}"/>
              </a:ext>
            </a:extLst>
          </p:cNvPr>
          <p:cNvSpPr/>
          <p:nvPr/>
        </p:nvSpPr>
        <p:spPr>
          <a:xfrm>
            <a:off x="3097768" y="3011536"/>
            <a:ext cx="404805" cy="373607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894E6C6-3F79-C6A9-F8C4-B1CEE0A5F81F}"/>
              </a:ext>
            </a:extLst>
          </p:cNvPr>
          <p:cNvSpPr/>
          <p:nvPr/>
        </p:nvSpPr>
        <p:spPr>
          <a:xfrm>
            <a:off x="4288169" y="3014281"/>
            <a:ext cx="404805" cy="373607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1E2E673-D0C4-6D00-90E3-9F0A23371F2D}"/>
              </a:ext>
            </a:extLst>
          </p:cNvPr>
          <p:cNvSpPr/>
          <p:nvPr/>
        </p:nvSpPr>
        <p:spPr>
          <a:xfrm>
            <a:off x="5615553" y="3011536"/>
            <a:ext cx="404805" cy="373607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1F79BA1-FE30-2D8C-A895-F29DFC022269}"/>
              </a:ext>
            </a:extLst>
          </p:cNvPr>
          <p:cNvSpPr/>
          <p:nvPr/>
        </p:nvSpPr>
        <p:spPr>
          <a:xfrm>
            <a:off x="7036782" y="2991228"/>
            <a:ext cx="404805" cy="373607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4015B63-6D0C-1C49-F617-B2BC8A3DCF98}"/>
              </a:ext>
            </a:extLst>
          </p:cNvPr>
          <p:cNvSpPr/>
          <p:nvPr/>
        </p:nvSpPr>
        <p:spPr>
          <a:xfrm>
            <a:off x="8378443" y="2991356"/>
            <a:ext cx="404805" cy="373607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FE75F47-9D62-7585-103B-FC9F319D2139}"/>
              </a:ext>
            </a:extLst>
          </p:cNvPr>
          <p:cNvSpPr/>
          <p:nvPr/>
        </p:nvSpPr>
        <p:spPr>
          <a:xfrm>
            <a:off x="9710105" y="2990685"/>
            <a:ext cx="404805" cy="373607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F2F0C2A-DD1A-2387-68E9-D733027F0B24}"/>
              </a:ext>
            </a:extLst>
          </p:cNvPr>
          <p:cNvCxnSpPr>
            <a:cxnSpLocks/>
            <a:endCxn id="28" idx="2"/>
          </p:cNvCxnSpPr>
          <p:nvPr/>
        </p:nvCxnSpPr>
        <p:spPr>
          <a:xfrm flipV="1">
            <a:off x="2076601" y="1906175"/>
            <a:ext cx="1256" cy="10839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E85EFD7-01B0-1450-932D-9E1D283B0E55}"/>
              </a:ext>
            </a:extLst>
          </p:cNvPr>
          <p:cNvCxnSpPr>
            <a:cxnSpLocks/>
            <a:stCxn id="69" idx="0"/>
            <a:endCxn id="15" idx="2"/>
          </p:cNvCxnSpPr>
          <p:nvPr/>
        </p:nvCxnSpPr>
        <p:spPr>
          <a:xfrm flipH="1" flipV="1">
            <a:off x="3300170" y="1937207"/>
            <a:ext cx="1" cy="10743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20393CA-3970-D958-7335-B9C1031B0563}"/>
              </a:ext>
            </a:extLst>
          </p:cNvPr>
          <p:cNvCxnSpPr>
            <a:cxnSpLocks/>
          </p:cNvCxnSpPr>
          <p:nvPr/>
        </p:nvCxnSpPr>
        <p:spPr>
          <a:xfrm>
            <a:off x="2250538" y="3532897"/>
            <a:ext cx="0" cy="3769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E794448-C985-FF1A-0A33-D46BCCC75DF3}"/>
              </a:ext>
            </a:extLst>
          </p:cNvPr>
          <p:cNvCxnSpPr>
            <a:cxnSpLocks/>
          </p:cNvCxnSpPr>
          <p:nvPr/>
        </p:nvCxnSpPr>
        <p:spPr>
          <a:xfrm>
            <a:off x="4051314" y="3532897"/>
            <a:ext cx="0" cy="3769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59C7447-BD8F-2769-2AD2-8B6AA17CCB46}"/>
              </a:ext>
            </a:extLst>
          </p:cNvPr>
          <p:cNvCxnSpPr>
            <a:cxnSpLocks/>
          </p:cNvCxnSpPr>
          <p:nvPr/>
        </p:nvCxnSpPr>
        <p:spPr>
          <a:xfrm>
            <a:off x="8000150" y="3514072"/>
            <a:ext cx="0" cy="3769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518A6D0-A06E-0548-3A02-190516A7382D}"/>
              </a:ext>
            </a:extLst>
          </p:cNvPr>
          <p:cNvCxnSpPr>
            <a:cxnSpLocks/>
          </p:cNvCxnSpPr>
          <p:nvPr/>
        </p:nvCxnSpPr>
        <p:spPr>
          <a:xfrm>
            <a:off x="3201835" y="3532900"/>
            <a:ext cx="0" cy="125940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92BE668-5A51-2EC4-055E-3D3A8EFE7100}"/>
              </a:ext>
            </a:extLst>
          </p:cNvPr>
          <p:cNvCxnSpPr>
            <a:cxnSpLocks/>
          </p:cNvCxnSpPr>
          <p:nvPr/>
        </p:nvCxnSpPr>
        <p:spPr>
          <a:xfrm>
            <a:off x="6767396" y="3532900"/>
            <a:ext cx="0" cy="125940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8F5E4DC-0BDD-7017-3617-04304C4DF2BA}"/>
              </a:ext>
            </a:extLst>
          </p:cNvPr>
          <p:cNvCxnSpPr>
            <a:cxnSpLocks/>
          </p:cNvCxnSpPr>
          <p:nvPr/>
        </p:nvCxnSpPr>
        <p:spPr>
          <a:xfrm>
            <a:off x="9705411" y="3532897"/>
            <a:ext cx="0" cy="13582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593ED6-90E1-39E4-C725-569082489081}"/>
              </a:ext>
            </a:extLst>
          </p:cNvPr>
          <p:cNvCxnSpPr>
            <a:cxnSpLocks/>
          </p:cNvCxnSpPr>
          <p:nvPr/>
        </p:nvCxnSpPr>
        <p:spPr>
          <a:xfrm flipV="1">
            <a:off x="5820730" y="1928796"/>
            <a:ext cx="8084" cy="10710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810A959-C2C2-F00D-9B7A-98D2DF90FF7D}"/>
              </a:ext>
            </a:extLst>
          </p:cNvPr>
          <p:cNvCxnSpPr>
            <a:cxnSpLocks/>
          </p:cNvCxnSpPr>
          <p:nvPr/>
        </p:nvCxnSpPr>
        <p:spPr>
          <a:xfrm flipV="1">
            <a:off x="7237324" y="1928796"/>
            <a:ext cx="3721" cy="10546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C21E087-9ED0-6349-97EF-84676C812ABF}"/>
              </a:ext>
            </a:extLst>
          </p:cNvPr>
          <p:cNvCxnSpPr>
            <a:cxnSpLocks/>
          </p:cNvCxnSpPr>
          <p:nvPr/>
        </p:nvCxnSpPr>
        <p:spPr>
          <a:xfrm flipH="1" flipV="1">
            <a:off x="4507649" y="1935523"/>
            <a:ext cx="1" cy="10743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BCE8FC6-0BDA-729F-F48B-13C0FBD1DE40}"/>
              </a:ext>
            </a:extLst>
          </p:cNvPr>
          <p:cNvCxnSpPr>
            <a:cxnSpLocks/>
          </p:cNvCxnSpPr>
          <p:nvPr/>
        </p:nvCxnSpPr>
        <p:spPr>
          <a:xfrm flipV="1">
            <a:off x="8592061" y="1936975"/>
            <a:ext cx="3721" cy="10546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70F8953-2D0A-2D8D-4ACB-AF55EC432C6B}"/>
              </a:ext>
            </a:extLst>
          </p:cNvPr>
          <p:cNvCxnSpPr>
            <a:cxnSpLocks/>
          </p:cNvCxnSpPr>
          <p:nvPr/>
        </p:nvCxnSpPr>
        <p:spPr>
          <a:xfrm flipV="1">
            <a:off x="9908787" y="1928632"/>
            <a:ext cx="3721" cy="10546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956CCB0-0C40-1CBE-CADF-91E959FEB1A0}"/>
              </a:ext>
            </a:extLst>
          </p:cNvPr>
          <p:cNvCxnSpPr>
            <a:cxnSpLocks/>
            <a:stCxn id="20" idx="3"/>
            <a:endCxn id="23" idx="1"/>
          </p:cNvCxnSpPr>
          <p:nvPr/>
        </p:nvCxnSpPr>
        <p:spPr>
          <a:xfrm>
            <a:off x="3765688" y="6002073"/>
            <a:ext cx="285627" cy="1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C1090C3-D75E-7A0B-CC17-70F056426B90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7684169" y="6002073"/>
            <a:ext cx="307257" cy="3926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F2BFE0B-FF1D-0F23-EB09-13C7E25A0015}"/>
              </a:ext>
            </a:extLst>
          </p:cNvPr>
          <p:cNvSpPr txBox="1"/>
          <p:nvPr/>
        </p:nvSpPr>
        <p:spPr>
          <a:xfrm>
            <a:off x="12542417" y="736205"/>
            <a:ext cx="209061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E97132">
                    <a:lumMod val="60000"/>
                    <a:lumOff val="4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High-level milestones up top: Choose 5-7</a:t>
            </a:r>
            <a:b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E97132">
                    <a:lumMod val="60000"/>
                    <a:lumOff val="4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endParaRPr kumimoji="0" lang="en-US" sz="1600" b="0" i="1" u="none" strike="noStrike" kern="1200" cap="none" spc="0" normalizeH="0" baseline="0" noProof="0">
              <a:ln>
                <a:noFill/>
              </a:ln>
              <a:solidFill>
                <a:srgbClr val="E97132">
                  <a:lumMod val="60000"/>
                  <a:lumOff val="4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E97132">
                    <a:lumMod val="60000"/>
                    <a:lumOff val="4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PM </a:t>
            </a:r>
            <a:r>
              <a:rPr kumimoji="0" lang="en-US" sz="1600" b="0" i="1" u="sng" strike="noStrike" kern="1200" cap="none" spc="0" normalizeH="0" baseline="0" noProof="0">
                <a:ln>
                  <a:noFill/>
                </a:ln>
                <a:solidFill>
                  <a:srgbClr val="E97132">
                    <a:lumMod val="60000"/>
                    <a:lumOff val="4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may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E97132">
                    <a:lumMod val="60000"/>
                    <a:lumOff val="4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choose to create a more detailed version for the core project team</a:t>
            </a:r>
            <a:b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E97132">
                    <a:lumMod val="60000"/>
                    <a:lumOff val="4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endParaRPr kumimoji="0" lang="en-US" sz="1600" b="0" i="1" u="none" strike="noStrike" kern="1200" cap="none" spc="0" normalizeH="0" baseline="0" noProof="0">
              <a:ln>
                <a:noFill/>
              </a:ln>
              <a:solidFill>
                <a:srgbClr val="E97132">
                  <a:lumMod val="60000"/>
                  <a:lumOff val="4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E97132">
                    <a:lumMod val="60000"/>
                    <a:lumOff val="4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Add’l milestones or detail below OR use for customer-specific milestones</a:t>
            </a:r>
            <a:b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E97132">
                    <a:lumMod val="60000"/>
                    <a:lumOff val="4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endParaRPr kumimoji="0" lang="en-US" sz="1600" b="0" i="1" u="none" strike="noStrike" kern="1200" cap="none" spc="0" normalizeH="0" baseline="0" noProof="0">
              <a:ln>
                <a:noFill/>
              </a:ln>
              <a:solidFill>
                <a:srgbClr val="E97132">
                  <a:lumMod val="60000"/>
                  <a:lumOff val="4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E97132">
                    <a:lumMod val="60000"/>
                    <a:lumOff val="4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Quick glance of phases running </a:t>
            </a:r>
            <a:b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E97132">
                    <a:lumMod val="60000"/>
                    <a:lumOff val="4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E97132">
                    <a:lumMod val="60000"/>
                    <a:lumOff val="4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along bottom</a:t>
            </a:r>
          </a:p>
        </p:txBody>
      </p:sp>
    </p:spTree>
    <p:extLst>
      <p:ext uri="{BB962C8B-B14F-4D97-AF65-F5344CB8AC3E}">
        <p14:creationId xmlns:p14="http://schemas.microsoft.com/office/powerpoint/2010/main" val="3898730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571176CB-5E65-3E4E-AB3C-EC9C5FB446F3}"/>
              </a:ext>
            </a:extLst>
          </p:cNvPr>
          <p:cNvSpPr/>
          <p:nvPr/>
        </p:nvSpPr>
        <p:spPr>
          <a:xfrm>
            <a:off x="5869569" y="3151048"/>
            <a:ext cx="2885004" cy="1727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750" b="1">
                <a:solidFill>
                  <a:prstClr val="black"/>
                </a:solidFill>
                <a:latin typeface="Calibri" panose="020F0502020204030204"/>
              </a:rPr>
              <a:t>Analysis, Reporting, Performance Testing,                      Gen Support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A1F0A39-D990-AD4F-900B-0501408615B9}"/>
              </a:ext>
            </a:extLst>
          </p:cNvPr>
          <p:cNvGraphicFramePr>
            <a:graphicFrameLocks noGrp="1"/>
          </p:cNvGraphicFramePr>
          <p:nvPr/>
        </p:nvGraphicFramePr>
        <p:xfrm>
          <a:off x="1824445" y="2263183"/>
          <a:ext cx="7450875" cy="23908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6707">
                  <a:extLst>
                    <a:ext uri="{9D8B030D-6E8A-4147-A177-3AD203B41FA5}">
                      <a16:colId xmlns:a16="http://schemas.microsoft.com/office/drawing/2014/main" val="655906197"/>
                    </a:ext>
                  </a:extLst>
                </a:gridCol>
                <a:gridCol w="753023">
                  <a:extLst>
                    <a:ext uri="{9D8B030D-6E8A-4147-A177-3AD203B41FA5}">
                      <a16:colId xmlns:a16="http://schemas.microsoft.com/office/drawing/2014/main" val="519593195"/>
                    </a:ext>
                  </a:extLst>
                </a:gridCol>
                <a:gridCol w="753023">
                  <a:extLst>
                    <a:ext uri="{9D8B030D-6E8A-4147-A177-3AD203B41FA5}">
                      <a16:colId xmlns:a16="http://schemas.microsoft.com/office/drawing/2014/main" val="4048583922"/>
                    </a:ext>
                  </a:extLst>
                </a:gridCol>
                <a:gridCol w="930563">
                  <a:extLst>
                    <a:ext uri="{9D8B030D-6E8A-4147-A177-3AD203B41FA5}">
                      <a16:colId xmlns:a16="http://schemas.microsoft.com/office/drawing/2014/main" val="1187696982"/>
                    </a:ext>
                  </a:extLst>
                </a:gridCol>
                <a:gridCol w="802001">
                  <a:extLst>
                    <a:ext uri="{9D8B030D-6E8A-4147-A177-3AD203B41FA5}">
                      <a16:colId xmlns:a16="http://schemas.microsoft.com/office/drawing/2014/main" val="3541295257"/>
                    </a:ext>
                  </a:extLst>
                </a:gridCol>
                <a:gridCol w="826489">
                  <a:extLst>
                    <a:ext uri="{9D8B030D-6E8A-4147-A177-3AD203B41FA5}">
                      <a16:colId xmlns:a16="http://schemas.microsoft.com/office/drawing/2014/main" val="201193950"/>
                    </a:ext>
                  </a:extLst>
                </a:gridCol>
                <a:gridCol w="753023">
                  <a:extLst>
                    <a:ext uri="{9D8B030D-6E8A-4147-A177-3AD203B41FA5}">
                      <a16:colId xmlns:a16="http://schemas.microsoft.com/office/drawing/2014/main" val="1282796554"/>
                    </a:ext>
                  </a:extLst>
                </a:gridCol>
                <a:gridCol w="753023">
                  <a:extLst>
                    <a:ext uri="{9D8B030D-6E8A-4147-A177-3AD203B41FA5}">
                      <a16:colId xmlns:a16="http://schemas.microsoft.com/office/drawing/2014/main" val="2672482090"/>
                    </a:ext>
                  </a:extLst>
                </a:gridCol>
                <a:gridCol w="753023">
                  <a:extLst>
                    <a:ext uri="{9D8B030D-6E8A-4147-A177-3AD203B41FA5}">
                      <a16:colId xmlns:a16="http://schemas.microsoft.com/office/drawing/2014/main" val="1722827073"/>
                    </a:ext>
                  </a:extLst>
                </a:gridCol>
              </a:tblGrid>
              <a:tr h="35908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/>
                        <a:t>April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/>
                        <a:t>May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/>
                        <a:t>June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/>
                        <a:t>July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/>
                        <a:t>August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/>
                        <a:t>September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/>
                        <a:t>October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/>
                        <a:t>November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73022"/>
                  </a:ext>
                </a:extLst>
              </a:tr>
              <a:tr h="397288">
                <a:tc>
                  <a:txBody>
                    <a:bodyPr/>
                    <a:lstStyle/>
                    <a:p>
                      <a:r>
                        <a:rPr lang="en-US" sz="1100" b="1"/>
                        <a:t>Governance, General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809797"/>
                  </a:ext>
                </a:extLst>
              </a:tr>
              <a:tr h="4021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UIS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3763489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Campuses - Business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3037947"/>
                  </a:ext>
                </a:extLst>
              </a:tr>
              <a:tr h="3942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Campuses - IT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911402"/>
                  </a:ext>
                </a:extLst>
              </a:tr>
              <a:tr h="427702">
                <a:tc>
                  <a:txBody>
                    <a:bodyPr/>
                    <a:lstStyle/>
                    <a:p>
                      <a:r>
                        <a:rPr lang="en-US" sz="1100" b="1" err="1"/>
                        <a:t>InfoEd</a:t>
                      </a:r>
                      <a:endParaRPr lang="en-US" sz="1100" b="1"/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16111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B09849B-41D5-1F41-BBD0-57F3BF7BB616}"/>
              </a:ext>
            </a:extLst>
          </p:cNvPr>
          <p:cNvSpPr txBox="1"/>
          <p:nvPr/>
        </p:nvSpPr>
        <p:spPr>
          <a:xfrm>
            <a:off x="3176462" y="1476616"/>
            <a:ext cx="9092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900" b="1">
                <a:solidFill>
                  <a:prstClr val="black"/>
                </a:solidFill>
                <a:latin typeface="Calibri" panose="020F0502020204030204"/>
              </a:rPr>
              <a:t>Steering </a:t>
            </a:r>
            <a:br>
              <a:rPr lang="en-US" sz="900" b="1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900" b="1">
                <a:solidFill>
                  <a:prstClr val="black"/>
                </a:solidFill>
                <a:latin typeface="Calibri" panose="020F0502020204030204"/>
              </a:rPr>
              <a:t>Project Plan</a:t>
            </a:r>
          </a:p>
          <a:p>
            <a:pPr algn="ctr" defTabSz="685800"/>
            <a:r>
              <a:rPr lang="en-US" sz="900">
                <a:solidFill>
                  <a:prstClr val="black"/>
                </a:solidFill>
                <a:latin typeface="Calibri" panose="020F0502020204030204"/>
              </a:rPr>
              <a:t>5/19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25A62C-7F78-0B49-AD79-5375375791A0}"/>
              </a:ext>
            </a:extLst>
          </p:cNvPr>
          <p:cNvSpPr/>
          <p:nvPr/>
        </p:nvSpPr>
        <p:spPr>
          <a:xfrm>
            <a:off x="3222185" y="3049246"/>
            <a:ext cx="967143" cy="3388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788" b="1">
                <a:solidFill>
                  <a:prstClr val="black"/>
                </a:solidFill>
                <a:latin typeface="Calibri" panose="020F0502020204030204"/>
              </a:rPr>
              <a:t>Environment </a:t>
            </a:r>
            <a:br>
              <a:rPr lang="en-US" sz="788" b="1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788" b="1">
                <a:solidFill>
                  <a:prstClr val="black"/>
                </a:solidFill>
                <a:latin typeface="Calibri" panose="020F0502020204030204"/>
              </a:rPr>
              <a:t>Set-up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132071-4BC7-CA4E-AFA3-3A6F77E57B92}"/>
              </a:ext>
            </a:extLst>
          </p:cNvPr>
          <p:cNvSpPr txBox="1"/>
          <p:nvPr/>
        </p:nvSpPr>
        <p:spPr>
          <a:xfrm>
            <a:off x="4057967" y="1500288"/>
            <a:ext cx="9092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900" b="1">
                <a:solidFill>
                  <a:prstClr val="black"/>
                </a:solidFill>
                <a:latin typeface="Calibri" panose="020F0502020204030204"/>
              </a:rPr>
              <a:t>Environment Released </a:t>
            </a:r>
          </a:p>
          <a:p>
            <a:pPr algn="ctr" defTabSz="685800"/>
            <a:r>
              <a:rPr lang="en-US" sz="900">
                <a:solidFill>
                  <a:prstClr val="black"/>
                </a:solidFill>
                <a:latin typeface="Calibri" panose="020F0502020204030204"/>
              </a:rPr>
              <a:t>5/20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2A7317-A79B-3D4D-BE8B-1DB8FA2ADBBE}"/>
              </a:ext>
            </a:extLst>
          </p:cNvPr>
          <p:cNvSpPr/>
          <p:nvPr/>
        </p:nvSpPr>
        <p:spPr>
          <a:xfrm>
            <a:off x="5780908" y="3447711"/>
            <a:ext cx="361559" cy="2956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788" b="1">
                <a:solidFill>
                  <a:prstClr val="black"/>
                </a:solidFill>
                <a:latin typeface="Calibri" panose="020F0502020204030204"/>
              </a:rPr>
              <a:t>UAT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B62F69-1E6F-3C4A-9E75-A25E84343F71}"/>
              </a:ext>
            </a:extLst>
          </p:cNvPr>
          <p:cNvSpPr/>
          <p:nvPr/>
        </p:nvSpPr>
        <p:spPr>
          <a:xfrm>
            <a:off x="4511973" y="3926919"/>
            <a:ext cx="4321947" cy="1559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788" b="1">
                <a:solidFill>
                  <a:prstClr val="black"/>
                </a:solidFill>
                <a:latin typeface="Calibri" panose="020F0502020204030204"/>
              </a:rPr>
              <a:t>Testing, Campus Support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51A2EC3-66AE-5A42-BBF6-3723B436C3D7}"/>
              </a:ext>
            </a:extLst>
          </p:cNvPr>
          <p:cNvSpPr/>
          <p:nvPr/>
        </p:nvSpPr>
        <p:spPr>
          <a:xfrm>
            <a:off x="4701390" y="4295224"/>
            <a:ext cx="4456989" cy="209262"/>
          </a:xfrm>
          <a:prstGeom prst="rect">
            <a:avLst/>
          </a:prstGeom>
          <a:pattFill prst="pct25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788" b="1">
                <a:solidFill>
                  <a:prstClr val="black"/>
                </a:solidFill>
                <a:latin typeface="Calibri" panose="020F0502020204030204"/>
              </a:rPr>
              <a:t>Fix Issues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324EC4B-B504-044B-88A1-5EE91D3DF1DB}"/>
              </a:ext>
            </a:extLst>
          </p:cNvPr>
          <p:cNvSpPr txBox="1"/>
          <p:nvPr/>
        </p:nvSpPr>
        <p:spPr>
          <a:xfrm>
            <a:off x="7804400" y="4856139"/>
            <a:ext cx="9092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900" b="1">
                <a:solidFill>
                  <a:prstClr val="black"/>
                </a:solidFill>
                <a:latin typeface="Calibri" panose="020F0502020204030204"/>
              </a:rPr>
              <a:t>Campus Training</a:t>
            </a:r>
          </a:p>
          <a:p>
            <a:pPr algn="ctr" defTabSz="685800"/>
            <a:r>
              <a:rPr lang="en-US" sz="900">
                <a:solidFill>
                  <a:prstClr val="black"/>
                </a:solidFill>
                <a:latin typeface="Calibri" panose="020F0502020204030204"/>
              </a:rPr>
              <a:t>10/26-10/27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451621D-4191-3840-9E5B-05F2EED59615}"/>
              </a:ext>
            </a:extLst>
          </p:cNvPr>
          <p:cNvSpPr/>
          <p:nvPr/>
        </p:nvSpPr>
        <p:spPr>
          <a:xfrm>
            <a:off x="4440715" y="4288684"/>
            <a:ext cx="205075" cy="2156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90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F2E3C11-3E44-9E45-A3B4-6EEBA09FDE72}"/>
              </a:ext>
            </a:extLst>
          </p:cNvPr>
          <p:cNvSpPr txBox="1"/>
          <p:nvPr/>
        </p:nvSpPr>
        <p:spPr>
          <a:xfrm>
            <a:off x="3833740" y="4902712"/>
            <a:ext cx="1366734" cy="62324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 defTabSz="685800"/>
            <a:r>
              <a:rPr lang="en-US" sz="900" b="1" err="1">
                <a:solidFill>
                  <a:prstClr val="black"/>
                </a:solidFill>
                <a:latin typeface="Calibri" panose="020F0502020204030204"/>
              </a:rPr>
              <a:t>InfoEd</a:t>
            </a:r>
            <a:r>
              <a:rPr lang="en-US" sz="900" b="1">
                <a:solidFill>
                  <a:prstClr val="black"/>
                </a:solidFill>
                <a:latin typeface="Calibri" panose="020F0502020204030204"/>
              </a:rPr>
              <a:t> Dedicated </a:t>
            </a:r>
            <a:br>
              <a:rPr lang="en-US" sz="900" b="1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900" b="1">
                <a:solidFill>
                  <a:prstClr val="black"/>
                </a:solidFill>
                <a:latin typeface="Calibri" panose="020F0502020204030204"/>
              </a:rPr>
              <a:t>Support</a:t>
            </a:r>
          </a:p>
          <a:p>
            <a:pPr algn="ctr" defTabSz="685800"/>
            <a:r>
              <a:rPr lang="en-US" sz="900">
                <a:solidFill>
                  <a:prstClr val="black"/>
                </a:solidFill>
                <a:latin typeface="Calibri" panose="020F0502020204030204"/>
              </a:rPr>
              <a:t>6/1-6/2</a:t>
            </a:r>
            <a:endParaRPr lang="en-US" sz="90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algn="ctr" defTabSz="685800"/>
            <a:endParaRPr lang="en-US" sz="9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2" name="Diamond 81">
            <a:extLst>
              <a:ext uri="{FF2B5EF4-FFF2-40B4-BE49-F238E27FC236}">
                <a16:creationId xmlns:a16="http://schemas.microsoft.com/office/drawing/2014/main" id="{087B0880-E890-1143-AEE9-E1AE65C6D529}"/>
              </a:ext>
            </a:extLst>
          </p:cNvPr>
          <p:cNvSpPr/>
          <p:nvPr/>
        </p:nvSpPr>
        <p:spPr>
          <a:xfrm>
            <a:off x="8667956" y="2741332"/>
            <a:ext cx="71258" cy="157112"/>
          </a:xfrm>
          <a:prstGeom prst="diamond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196468D-CBE3-9344-A8EC-26040A1C0DAD}"/>
              </a:ext>
            </a:extLst>
          </p:cNvPr>
          <p:cNvSpPr txBox="1"/>
          <p:nvPr/>
        </p:nvSpPr>
        <p:spPr>
          <a:xfrm>
            <a:off x="8540501" y="1550555"/>
            <a:ext cx="909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900" b="1">
                <a:solidFill>
                  <a:prstClr val="black"/>
                </a:solidFill>
                <a:latin typeface="Calibri" panose="020F0502020204030204"/>
              </a:rPr>
              <a:t>Go Live</a:t>
            </a:r>
          </a:p>
          <a:p>
            <a:pPr algn="ctr" defTabSz="685800"/>
            <a:r>
              <a:rPr lang="en-US" sz="900" b="1">
                <a:solidFill>
                  <a:prstClr val="black"/>
                </a:solidFill>
                <a:latin typeface="Calibri" panose="020F0502020204030204"/>
              </a:rPr>
              <a:t>11/11-11/12</a:t>
            </a:r>
          </a:p>
        </p:txBody>
      </p:sp>
      <p:cxnSp>
        <p:nvCxnSpPr>
          <p:cNvPr id="85" name="Elbow Connector 84">
            <a:extLst>
              <a:ext uri="{FF2B5EF4-FFF2-40B4-BE49-F238E27FC236}">
                <a16:creationId xmlns:a16="http://schemas.microsoft.com/office/drawing/2014/main" id="{3C1C0EB2-D9EE-034F-9BD0-065121A19790}"/>
              </a:ext>
            </a:extLst>
          </p:cNvPr>
          <p:cNvCxnSpPr>
            <a:cxnSpLocks/>
          </p:cNvCxnSpPr>
          <p:nvPr/>
        </p:nvCxnSpPr>
        <p:spPr>
          <a:xfrm rot="5400000">
            <a:off x="8435951" y="2231137"/>
            <a:ext cx="872017" cy="158239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68C49F7C-4936-EA47-998D-14F5D909EC5E}"/>
              </a:ext>
            </a:extLst>
          </p:cNvPr>
          <p:cNvSpPr txBox="1"/>
          <p:nvPr/>
        </p:nvSpPr>
        <p:spPr>
          <a:xfrm>
            <a:off x="8248955" y="1187385"/>
            <a:ext cx="909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900" b="1">
                <a:solidFill>
                  <a:srgbClr val="C00000"/>
                </a:solidFill>
                <a:latin typeface="Calibri" panose="020F0502020204030204"/>
              </a:rPr>
              <a:t>Go / No-Go</a:t>
            </a:r>
          </a:p>
          <a:p>
            <a:pPr algn="ctr" defTabSz="685800"/>
            <a:r>
              <a:rPr lang="en-US" sz="900">
                <a:solidFill>
                  <a:prstClr val="black"/>
                </a:solidFill>
                <a:latin typeface="Calibri" panose="020F0502020204030204"/>
              </a:rPr>
              <a:t>11/10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5FF778B-EB3B-C74F-9218-2617F23FEBDE}"/>
              </a:ext>
            </a:extLst>
          </p:cNvPr>
          <p:cNvCxnSpPr>
            <a:cxnSpLocks/>
            <a:stCxn id="82" idx="0"/>
            <a:endCxn id="96" idx="2"/>
          </p:cNvCxnSpPr>
          <p:nvPr/>
        </p:nvCxnSpPr>
        <p:spPr>
          <a:xfrm flipV="1">
            <a:off x="8703586" y="1556718"/>
            <a:ext cx="1" cy="1184615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02C6AAF-1642-7847-9C33-3DBF9275CB07}"/>
              </a:ext>
            </a:extLst>
          </p:cNvPr>
          <p:cNvSpPr/>
          <p:nvPr/>
        </p:nvSpPr>
        <p:spPr>
          <a:xfrm>
            <a:off x="7998057" y="3462443"/>
            <a:ext cx="481071" cy="2697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788" b="1">
                <a:solidFill>
                  <a:prstClr val="black"/>
                </a:solidFill>
                <a:latin typeface="Calibri" panose="020F0502020204030204"/>
              </a:rPr>
              <a:t>UAT, Training 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D934325D-8AC5-1F4F-91F6-CF48B4FE800D}"/>
              </a:ext>
            </a:extLst>
          </p:cNvPr>
          <p:cNvSpPr txBox="1"/>
          <p:nvPr/>
        </p:nvSpPr>
        <p:spPr>
          <a:xfrm>
            <a:off x="8517622" y="4961197"/>
            <a:ext cx="1281191" cy="34624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 defTabSz="685800"/>
            <a:r>
              <a:rPr lang="en-US" sz="900" b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Back-up Go Live</a:t>
            </a:r>
            <a:br>
              <a:rPr lang="en-US" sz="900" b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</a:br>
            <a:r>
              <a:rPr lang="en-US" sz="900" b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1/6-1/7 (2023)</a:t>
            </a:r>
            <a:endParaRPr lang="en-US" sz="900" b="1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132" name="Diamond 131">
            <a:extLst>
              <a:ext uri="{FF2B5EF4-FFF2-40B4-BE49-F238E27FC236}">
                <a16:creationId xmlns:a16="http://schemas.microsoft.com/office/drawing/2014/main" id="{A4D0C791-0225-E341-97D4-A03738DDD800}"/>
              </a:ext>
            </a:extLst>
          </p:cNvPr>
          <p:cNvSpPr/>
          <p:nvPr/>
        </p:nvSpPr>
        <p:spPr>
          <a:xfrm>
            <a:off x="8754573" y="2746264"/>
            <a:ext cx="71258" cy="157112"/>
          </a:xfrm>
          <a:prstGeom prst="diamond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A422E0F6-AEDF-2A4B-A5DF-35BA1F6A0C48}"/>
              </a:ext>
            </a:extLst>
          </p:cNvPr>
          <p:cNvSpPr/>
          <p:nvPr/>
        </p:nvSpPr>
        <p:spPr>
          <a:xfrm>
            <a:off x="7775275" y="3025716"/>
            <a:ext cx="321128" cy="3859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600" b="1">
                <a:solidFill>
                  <a:prstClr val="black"/>
                </a:solidFill>
                <a:latin typeface="Calibri" panose="020F0502020204030204"/>
              </a:rPr>
              <a:t>Mock Cut-over</a:t>
            </a:r>
          </a:p>
        </p:txBody>
      </p:sp>
      <p:cxnSp>
        <p:nvCxnSpPr>
          <p:cNvPr id="13" name="Straight Connector 12"/>
          <p:cNvCxnSpPr>
            <a:endCxn id="70" idx="2"/>
          </p:cNvCxnSpPr>
          <p:nvPr/>
        </p:nvCxnSpPr>
        <p:spPr>
          <a:xfrm flipV="1">
            <a:off x="4543252" y="4504383"/>
            <a:ext cx="1" cy="4228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B625A62C-7F78-0B49-AD79-5375375791A0}"/>
              </a:ext>
            </a:extLst>
          </p:cNvPr>
          <p:cNvSpPr/>
          <p:nvPr/>
        </p:nvSpPr>
        <p:spPr>
          <a:xfrm>
            <a:off x="4228716" y="3040311"/>
            <a:ext cx="1092980" cy="3388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788" b="1">
                <a:solidFill>
                  <a:prstClr val="black"/>
                </a:solidFill>
                <a:latin typeface="Calibri" panose="020F0502020204030204"/>
              </a:rPr>
              <a:t>Performance testing, Data compares &amp; validations</a:t>
            </a:r>
          </a:p>
        </p:txBody>
      </p:sp>
      <p:cxnSp>
        <p:nvCxnSpPr>
          <p:cNvPr id="46" name="Elbow Connector 180">
            <a:extLst>
              <a:ext uri="{FF2B5EF4-FFF2-40B4-BE49-F238E27FC236}">
                <a16:creationId xmlns:a16="http://schemas.microsoft.com/office/drawing/2014/main" id="{1295872E-6703-4FC3-BEC2-FDF1F50513A8}"/>
              </a:ext>
            </a:extLst>
          </p:cNvPr>
          <p:cNvCxnSpPr>
            <a:cxnSpLocks/>
          </p:cNvCxnSpPr>
          <p:nvPr/>
        </p:nvCxnSpPr>
        <p:spPr>
          <a:xfrm rot="16200000" flipH="1">
            <a:off x="3382695" y="2220433"/>
            <a:ext cx="697595" cy="200798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35191B0-7839-45D2-B8BA-789461BC9810}"/>
              </a:ext>
            </a:extLst>
          </p:cNvPr>
          <p:cNvCxnSpPr>
            <a:cxnSpLocks/>
          </p:cNvCxnSpPr>
          <p:nvPr/>
        </p:nvCxnSpPr>
        <p:spPr>
          <a:xfrm>
            <a:off x="5961686" y="1869841"/>
            <a:ext cx="0" cy="1571865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9041BB75-06D4-4B9E-AD96-3FD3629D0609}"/>
              </a:ext>
            </a:extLst>
          </p:cNvPr>
          <p:cNvSpPr/>
          <p:nvPr/>
        </p:nvSpPr>
        <p:spPr>
          <a:xfrm>
            <a:off x="4432508" y="3471350"/>
            <a:ext cx="375671" cy="3016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788" b="1">
                <a:solidFill>
                  <a:prstClr val="black"/>
                </a:solidFill>
                <a:latin typeface="Calibri" panose="020F0502020204030204"/>
              </a:rPr>
              <a:t>UAT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F8B97E9-C954-4CB5-9202-EF1806AAEE04}"/>
              </a:ext>
            </a:extLst>
          </p:cNvPr>
          <p:cNvSpPr txBox="1"/>
          <p:nvPr/>
        </p:nvSpPr>
        <p:spPr>
          <a:xfrm>
            <a:off x="4774349" y="1416708"/>
            <a:ext cx="700799" cy="48474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 defTabSz="685800"/>
            <a:r>
              <a:rPr lang="en-US" sz="900" b="1">
                <a:solidFill>
                  <a:prstClr val="black"/>
                </a:solidFill>
                <a:latin typeface="Calibri" panose="020F0502020204030204"/>
              </a:rPr>
              <a:t>Campus testing 1.1</a:t>
            </a:r>
            <a:br>
              <a:rPr lang="en-US" sz="900" b="1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900">
                <a:solidFill>
                  <a:prstClr val="black"/>
                </a:solidFill>
                <a:latin typeface="Calibri" panose="020F0502020204030204"/>
              </a:rPr>
              <a:t>5/31-6/10</a:t>
            </a: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CFC16B4-81C8-4F62-AC6B-10973715A2C1}"/>
              </a:ext>
            </a:extLst>
          </p:cNvPr>
          <p:cNvSpPr/>
          <p:nvPr/>
        </p:nvSpPr>
        <p:spPr>
          <a:xfrm>
            <a:off x="3712874" y="3476323"/>
            <a:ext cx="515843" cy="3055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788" b="1">
                <a:solidFill>
                  <a:prstClr val="black"/>
                </a:solidFill>
                <a:latin typeface="Calibri" panose="020F0502020204030204"/>
              </a:rPr>
              <a:t>Manifest review  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12C1320-E03B-43CA-B046-02AA7BD523CF}"/>
              </a:ext>
            </a:extLst>
          </p:cNvPr>
          <p:cNvSpPr/>
          <p:nvPr/>
        </p:nvSpPr>
        <p:spPr>
          <a:xfrm>
            <a:off x="3506107" y="2681194"/>
            <a:ext cx="683221" cy="264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750" b="1">
                <a:solidFill>
                  <a:prstClr val="black"/>
                </a:solidFill>
                <a:latin typeface="Calibri" panose="020F0502020204030204"/>
              </a:rPr>
              <a:t>Finalize project plan </a:t>
            </a:r>
          </a:p>
        </p:txBody>
      </p:sp>
      <p:cxnSp>
        <p:nvCxnSpPr>
          <p:cNvPr id="47" name="Elbow Connector 180">
            <a:extLst>
              <a:ext uri="{FF2B5EF4-FFF2-40B4-BE49-F238E27FC236}">
                <a16:creationId xmlns:a16="http://schemas.microsoft.com/office/drawing/2014/main" id="{E315D5A5-8C40-44D8-B75C-AB6161731DE3}"/>
              </a:ext>
            </a:extLst>
          </p:cNvPr>
          <p:cNvCxnSpPr>
            <a:cxnSpLocks/>
          </p:cNvCxnSpPr>
          <p:nvPr/>
        </p:nvCxnSpPr>
        <p:spPr>
          <a:xfrm rot="5400000">
            <a:off x="4132266" y="2471754"/>
            <a:ext cx="1477691" cy="504256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3C2FE29-2CD5-4BBC-A3E7-FBA426843D81}"/>
              </a:ext>
            </a:extLst>
          </p:cNvPr>
          <p:cNvSpPr txBox="1"/>
          <p:nvPr/>
        </p:nvSpPr>
        <p:spPr>
          <a:xfrm>
            <a:off x="5626367" y="1416709"/>
            <a:ext cx="700799" cy="48474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 defTabSz="685800"/>
            <a:r>
              <a:rPr lang="en-US" sz="900" b="1">
                <a:solidFill>
                  <a:prstClr val="black"/>
                </a:solidFill>
                <a:latin typeface="Calibri" panose="020F0502020204030204"/>
              </a:rPr>
              <a:t>Campus testing 1.2</a:t>
            </a:r>
          </a:p>
          <a:p>
            <a:pPr algn="ctr" defTabSz="685800"/>
            <a:r>
              <a:rPr lang="en-US" sz="900">
                <a:solidFill>
                  <a:prstClr val="black"/>
                </a:solidFill>
                <a:latin typeface="Calibri" panose="020F0502020204030204"/>
              </a:rPr>
              <a:t>7/18-7/27</a:t>
            </a: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BA3966A-AA55-4CC1-983A-ED4F94CD3C8B}"/>
              </a:ext>
            </a:extLst>
          </p:cNvPr>
          <p:cNvSpPr/>
          <p:nvPr/>
        </p:nvSpPr>
        <p:spPr>
          <a:xfrm>
            <a:off x="5869571" y="4286864"/>
            <a:ext cx="205075" cy="2156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90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10F2D19-A2B9-48D2-9632-B077BF289D39}"/>
              </a:ext>
            </a:extLst>
          </p:cNvPr>
          <p:cNvSpPr txBox="1"/>
          <p:nvPr/>
        </p:nvSpPr>
        <p:spPr>
          <a:xfrm>
            <a:off x="5293738" y="4902712"/>
            <a:ext cx="1366734" cy="62324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 defTabSz="685800"/>
            <a:r>
              <a:rPr lang="en-US" sz="900" b="1" err="1">
                <a:solidFill>
                  <a:prstClr val="black"/>
                </a:solidFill>
                <a:latin typeface="Calibri" panose="020F0502020204030204"/>
              </a:rPr>
              <a:t>InfoEd</a:t>
            </a:r>
            <a:r>
              <a:rPr lang="en-US" sz="900" b="1">
                <a:solidFill>
                  <a:prstClr val="black"/>
                </a:solidFill>
                <a:latin typeface="Calibri" panose="020F0502020204030204"/>
              </a:rPr>
              <a:t> Dedicated </a:t>
            </a:r>
            <a:br>
              <a:rPr lang="en-US" sz="900" b="1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900" b="1">
                <a:solidFill>
                  <a:prstClr val="black"/>
                </a:solidFill>
                <a:latin typeface="Calibri" panose="020F0502020204030204"/>
              </a:rPr>
              <a:t>Support</a:t>
            </a:r>
          </a:p>
          <a:p>
            <a:pPr algn="ctr" defTabSz="685800"/>
            <a:r>
              <a:rPr lang="en-US" sz="900">
                <a:solidFill>
                  <a:prstClr val="black"/>
                </a:solidFill>
                <a:latin typeface="Calibri" panose="020F0502020204030204"/>
              </a:rPr>
              <a:t>7/21</a:t>
            </a:r>
            <a:endParaRPr lang="en-US" sz="90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algn="ctr" defTabSz="685800"/>
            <a:endParaRPr lang="en-US" sz="90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B5FF354-5DAA-4958-8B8B-34C61BAF1DC9}"/>
              </a:ext>
            </a:extLst>
          </p:cNvPr>
          <p:cNvCxnSpPr>
            <a:endCxn id="59" idx="2"/>
          </p:cNvCxnSpPr>
          <p:nvPr/>
        </p:nvCxnSpPr>
        <p:spPr>
          <a:xfrm flipV="1">
            <a:off x="5972108" y="4502563"/>
            <a:ext cx="1" cy="4228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C230DB5-9559-4A2A-9676-D51DA76A7580}"/>
              </a:ext>
            </a:extLst>
          </p:cNvPr>
          <p:cNvCxnSpPr>
            <a:cxnSpLocks/>
          </p:cNvCxnSpPr>
          <p:nvPr/>
        </p:nvCxnSpPr>
        <p:spPr>
          <a:xfrm>
            <a:off x="8248954" y="1883697"/>
            <a:ext cx="0" cy="1571865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F762264-D315-4DCC-8086-0391244EF00A}"/>
              </a:ext>
            </a:extLst>
          </p:cNvPr>
          <p:cNvSpPr txBox="1"/>
          <p:nvPr/>
        </p:nvSpPr>
        <p:spPr>
          <a:xfrm>
            <a:off x="7868154" y="1540516"/>
            <a:ext cx="746178" cy="34624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 defTabSz="685800"/>
            <a:r>
              <a:rPr lang="en-US" sz="900" b="1">
                <a:solidFill>
                  <a:prstClr val="black"/>
                </a:solidFill>
                <a:latin typeface="Calibri" panose="020F0502020204030204"/>
              </a:rPr>
              <a:t>UAT</a:t>
            </a:r>
          </a:p>
          <a:p>
            <a:pPr algn="ctr" defTabSz="685800"/>
            <a:r>
              <a:rPr lang="en-US" sz="900">
                <a:solidFill>
                  <a:prstClr val="black"/>
                </a:solidFill>
                <a:latin typeface="Calibri" panose="020F0502020204030204"/>
              </a:rPr>
              <a:t>10/10-10/19</a:t>
            </a: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ACBD85-97F5-4B74-B82C-1C3567ED5555}"/>
              </a:ext>
            </a:extLst>
          </p:cNvPr>
          <p:cNvCxnSpPr/>
          <p:nvPr/>
        </p:nvCxnSpPr>
        <p:spPr>
          <a:xfrm>
            <a:off x="8259031" y="3743387"/>
            <a:ext cx="0" cy="10888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Elbow Connector 180">
            <a:extLst>
              <a:ext uri="{FF2B5EF4-FFF2-40B4-BE49-F238E27FC236}">
                <a16:creationId xmlns:a16="http://schemas.microsoft.com/office/drawing/2014/main" id="{E6B244E1-D33E-9441-AE46-191692A97D1B}"/>
              </a:ext>
            </a:extLst>
          </p:cNvPr>
          <p:cNvCxnSpPr>
            <a:cxnSpLocks/>
          </p:cNvCxnSpPr>
          <p:nvPr/>
        </p:nvCxnSpPr>
        <p:spPr>
          <a:xfrm rot="5400000">
            <a:off x="3658394" y="2168977"/>
            <a:ext cx="1070567" cy="672104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06A842A-D3E4-4ECE-8F2A-C86A4CAC3D3C}"/>
              </a:ext>
            </a:extLst>
          </p:cNvPr>
          <p:cNvSpPr txBox="1"/>
          <p:nvPr/>
        </p:nvSpPr>
        <p:spPr>
          <a:xfrm>
            <a:off x="7161793" y="1529142"/>
            <a:ext cx="796301" cy="34624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 defTabSz="685800"/>
            <a:r>
              <a:rPr lang="en-US" sz="900" b="1">
                <a:solidFill>
                  <a:prstClr val="black"/>
                </a:solidFill>
                <a:latin typeface="Calibri" panose="020F0502020204030204"/>
              </a:rPr>
              <a:t>Mock cutover </a:t>
            </a:r>
            <a:r>
              <a:rPr lang="en-US" sz="900">
                <a:solidFill>
                  <a:prstClr val="black"/>
                </a:solidFill>
                <a:latin typeface="Calibri" panose="020F0502020204030204"/>
              </a:rPr>
              <a:t>10/3</a:t>
            </a: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43" name="Elbow Connector 180">
            <a:extLst>
              <a:ext uri="{FF2B5EF4-FFF2-40B4-BE49-F238E27FC236}">
                <a16:creationId xmlns:a16="http://schemas.microsoft.com/office/drawing/2014/main" id="{52BB2E61-C4DE-489A-BF20-9F037A97D331}"/>
              </a:ext>
            </a:extLst>
          </p:cNvPr>
          <p:cNvCxnSpPr>
            <a:cxnSpLocks/>
          </p:cNvCxnSpPr>
          <p:nvPr/>
        </p:nvCxnSpPr>
        <p:spPr>
          <a:xfrm rot="16200000" flipH="1">
            <a:off x="7218275" y="2309475"/>
            <a:ext cx="1113845" cy="292085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AFFF3C3B-AC18-4055-9348-D9754DA99CD5}"/>
              </a:ext>
            </a:extLst>
          </p:cNvPr>
          <p:cNvSpPr/>
          <p:nvPr/>
        </p:nvSpPr>
        <p:spPr>
          <a:xfrm>
            <a:off x="7775275" y="4206886"/>
            <a:ext cx="321128" cy="3859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600" b="1">
                <a:solidFill>
                  <a:prstClr val="black"/>
                </a:solidFill>
                <a:latin typeface="Calibri" panose="020F0502020204030204"/>
              </a:rPr>
              <a:t>Mock Cut-over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8F6F79-A801-6867-7546-C4C8DBBCF5B7}"/>
              </a:ext>
            </a:extLst>
          </p:cNvPr>
          <p:cNvSpPr txBox="1"/>
          <p:nvPr/>
        </p:nvSpPr>
        <p:spPr>
          <a:xfrm>
            <a:off x="2741293" y="238423"/>
            <a:ext cx="718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Sample Timeline</a:t>
            </a:r>
          </a:p>
        </p:txBody>
      </p:sp>
    </p:spTree>
    <p:extLst>
      <p:ext uri="{BB962C8B-B14F-4D97-AF65-F5344CB8AC3E}">
        <p14:creationId xmlns:p14="http://schemas.microsoft.com/office/powerpoint/2010/main" val="2392798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0AB28B-E9C4-E70B-2BEE-20D1EB5E6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967" y="331877"/>
            <a:ext cx="6172200" cy="226241"/>
          </a:xfrm>
        </p:spPr>
        <p:txBody>
          <a:bodyPr/>
          <a:lstStyle/>
          <a:p>
            <a:r>
              <a:rPr lang="en-US" sz="2400"/>
              <a:t>Sample Timeline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B27E0A7-FF67-6324-7CAF-872CE85615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05610" y="855473"/>
          <a:ext cx="7448758" cy="47481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730">
                  <a:extLst>
                    <a:ext uri="{9D8B030D-6E8A-4147-A177-3AD203B41FA5}">
                      <a16:colId xmlns:a16="http://schemas.microsoft.com/office/drawing/2014/main" val="3270182842"/>
                    </a:ext>
                  </a:extLst>
                </a:gridCol>
                <a:gridCol w="1105058">
                  <a:extLst>
                    <a:ext uri="{9D8B030D-6E8A-4147-A177-3AD203B41FA5}">
                      <a16:colId xmlns:a16="http://schemas.microsoft.com/office/drawing/2014/main" val="4005397937"/>
                    </a:ext>
                  </a:extLst>
                </a:gridCol>
                <a:gridCol w="1119593">
                  <a:extLst>
                    <a:ext uri="{9D8B030D-6E8A-4147-A177-3AD203B41FA5}">
                      <a16:colId xmlns:a16="http://schemas.microsoft.com/office/drawing/2014/main" val="971100958"/>
                    </a:ext>
                  </a:extLst>
                </a:gridCol>
                <a:gridCol w="1241460">
                  <a:extLst>
                    <a:ext uri="{9D8B030D-6E8A-4147-A177-3AD203B41FA5}">
                      <a16:colId xmlns:a16="http://schemas.microsoft.com/office/drawing/2014/main" val="3050829423"/>
                    </a:ext>
                  </a:extLst>
                </a:gridCol>
                <a:gridCol w="1318181">
                  <a:extLst>
                    <a:ext uri="{9D8B030D-6E8A-4147-A177-3AD203B41FA5}">
                      <a16:colId xmlns:a16="http://schemas.microsoft.com/office/drawing/2014/main" val="2441373082"/>
                    </a:ext>
                  </a:extLst>
                </a:gridCol>
                <a:gridCol w="1164736">
                  <a:extLst>
                    <a:ext uri="{9D8B030D-6E8A-4147-A177-3AD203B41FA5}">
                      <a16:colId xmlns:a16="http://schemas.microsoft.com/office/drawing/2014/main" val="1204294272"/>
                    </a:ext>
                  </a:extLst>
                </a:gridCol>
              </a:tblGrid>
              <a:tr h="24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n>
                            <a:noFill/>
                          </a:ln>
                        </a:rPr>
                        <a:t>Scope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n>
                            <a:noFill/>
                          </a:ln>
                        </a:rPr>
                        <a:t>Sept. ’23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n>
                            <a:noFill/>
                          </a:ln>
                        </a:rPr>
                        <a:t>Oct. ’23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n>
                            <a:noFill/>
                          </a:ln>
                        </a:rPr>
                        <a:t>Nov. ’23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n>
                            <a:noFill/>
                          </a:ln>
                        </a:rPr>
                        <a:t>Dec. ’23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n>
                            <a:noFill/>
                          </a:ln>
                        </a:rPr>
                        <a:t>Jan. ‘24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279812"/>
                  </a:ext>
                </a:extLst>
              </a:tr>
              <a:tr h="510488"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9843545"/>
                  </a:ext>
                </a:extLst>
              </a:tr>
              <a:tr h="486959"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079628"/>
                  </a:ext>
                </a:extLst>
              </a:tr>
              <a:tr h="506972"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kern="1200">
                        <a:ln>
                          <a:noFill/>
                        </a:ln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958463"/>
                  </a:ext>
                </a:extLst>
              </a:tr>
              <a:tr h="500301"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046156"/>
                  </a:ext>
                </a:extLst>
              </a:tr>
              <a:tr h="500301"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6065845"/>
                  </a:ext>
                </a:extLst>
              </a:tr>
              <a:tr h="493631"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544607"/>
                  </a:ext>
                </a:extLst>
              </a:tr>
              <a:tr h="480289"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740554"/>
                  </a:ext>
                </a:extLst>
              </a:tr>
              <a:tr h="513642"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432590"/>
                  </a:ext>
                </a:extLst>
              </a:tr>
              <a:tr h="473618"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3314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08905E0-03F7-3AE6-3FF9-FBA905BD37F6}"/>
              </a:ext>
            </a:extLst>
          </p:cNvPr>
          <p:cNvSpPr txBox="1"/>
          <p:nvPr/>
        </p:nvSpPr>
        <p:spPr>
          <a:xfrm>
            <a:off x="6123206" y="5453572"/>
            <a:ext cx="26536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>
                <a:solidFill>
                  <a:srgbClr val="000000"/>
                </a:solidFill>
                <a:latin typeface="Calibri"/>
              </a:rPr>
              <a:t>*Limited, tight scope for MVP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ED6D934-739C-54B3-574F-34395B1A2497}"/>
              </a:ext>
            </a:extLst>
          </p:cNvPr>
          <p:cNvCxnSpPr>
            <a:cxnSpLocks/>
          </p:cNvCxnSpPr>
          <p:nvPr/>
        </p:nvCxnSpPr>
        <p:spPr>
          <a:xfrm>
            <a:off x="6908580" y="870373"/>
            <a:ext cx="0" cy="446358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A0CE7B6-D956-27EC-3581-5C79009E59F6}"/>
              </a:ext>
            </a:extLst>
          </p:cNvPr>
          <p:cNvCxnSpPr>
            <a:cxnSpLocks/>
          </p:cNvCxnSpPr>
          <p:nvPr/>
        </p:nvCxnSpPr>
        <p:spPr>
          <a:xfrm>
            <a:off x="1878289" y="1104847"/>
            <a:ext cx="753792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6F2DF32-9383-7C62-3CF5-8A978A562650}"/>
              </a:ext>
            </a:extLst>
          </p:cNvPr>
          <p:cNvCxnSpPr>
            <a:cxnSpLocks/>
          </p:cNvCxnSpPr>
          <p:nvPr/>
        </p:nvCxnSpPr>
        <p:spPr>
          <a:xfrm>
            <a:off x="3188962" y="865239"/>
            <a:ext cx="0" cy="441065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A439AF2-7626-5517-5ABC-BC292CD6A5E6}"/>
              </a:ext>
            </a:extLst>
          </p:cNvPr>
          <p:cNvCxnSpPr>
            <a:cxnSpLocks/>
          </p:cNvCxnSpPr>
          <p:nvPr/>
        </p:nvCxnSpPr>
        <p:spPr>
          <a:xfrm>
            <a:off x="1878289" y="867814"/>
            <a:ext cx="0" cy="446358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446EEF1-E4B2-8F59-DA0C-9DF59C0764BB}"/>
              </a:ext>
            </a:extLst>
          </p:cNvPr>
          <p:cNvCxnSpPr>
            <a:cxnSpLocks/>
          </p:cNvCxnSpPr>
          <p:nvPr/>
        </p:nvCxnSpPr>
        <p:spPr>
          <a:xfrm>
            <a:off x="4445828" y="884081"/>
            <a:ext cx="0" cy="439728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E1A301B-55FD-559A-B36E-AC0CBC45681E}"/>
              </a:ext>
            </a:extLst>
          </p:cNvPr>
          <p:cNvCxnSpPr>
            <a:cxnSpLocks/>
          </p:cNvCxnSpPr>
          <p:nvPr/>
        </p:nvCxnSpPr>
        <p:spPr>
          <a:xfrm>
            <a:off x="5624672" y="867814"/>
            <a:ext cx="0" cy="440808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981AD03-2085-A101-F66C-64AB3A042903}"/>
              </a:ext>
            </a:extLst>
          </p:cNvPr>
          <p:cNvCxnSpPr>
            <a:cxnSpLocks/>
          </p:cNvCxnSpPr>
          <p:nvPr/>
        </p:nvCxnSpPr>
        <p:spPr>
          <a:xfrm>
            <a:off x="8207537" y="900383"/>
            <a:ext cx="0" cy="438098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DAB0595-575C-76F7-0591-270DC6A4442D}"/>
              </a:ext>
            </a:extLst>
          </p:cNvPr>
          <p:cNvCxnSpPr>
            <a:cxnSpLocks/>
          </p:cNvCxnSpPr>
          <p:nvPr/>
        </p:nvCxnSpPr>
        <p:spPr>
          <a:xfrm>
            <a:off x="9416217" y="867814"/>
            <a:ext cx="0" cy="446358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918E467-AF16-7E88-EED1-2660B320F987}"/>
              </a:ext>
            </a:extLst>
          </p:cNvPr>
          <p:cNvCxnSpPr>
            <a:cxnSpLocks/>
          </p:cNvCxnSpPr>
          <p:nvPr/>
        </p:nvCxnSpPr>
        <p:spPr>
          <a:xfrm>
            <a:off x="1833741" y="4874354"/>
            <a:ext cx="7580302" cy="2733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8BE9E74-97BC-2C2A-29BE-7A0628CB89F6}"/>
              </a:ext>
            </a:extLst>
          </p:cNvPr>
          <p:cNvCxnSpPr>
            <a:cxnSpLocks/>
          </p:cNvCxnSpPr>
          <p:nvPr/>
        </p:nvCxnSpPr>
        <p:spPr>
          <a:xfrm>
            <a:off x="1878289" y="878357"/>
            <a:ext cx="753792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75D2874E-0209-5E2C-CFE1-7314CC6D3638}"/>
              </a:ext>
            </a:extLst>
          </p:cNvPr>
          <p:cNvSpPr txBox="1"/>
          <p:nvPr/>
        </p:nvSpPr>
        <p:spPr>
          <a:xfrm>
            <a:off x="3205891" y="4935097"/>
            <a:ext cx="6174503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1">
                <a:solidFill>
                  <a:srgbClr val="FFFFFF"/>
                </a:solidFill>
                <a:latin typeface="Calibri"/>
              </a:rPr>
              <a:t>ES scope related to policy, change management, vendor mgmt., comms, etc.</a:t>
            </a:r>
            <a:endParaRPr lang="en-US" sz="120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B145E02-DBC9-194A-0565-EA616986FF0A}"/>
              </a:ext>
            </a:extLst>
          </p:cNvPr>
          <p:cNvSpPr/>
          <p:nvPr/>
        </p:nvSpPr>
        <p:spPr>
          <a:xfrm>
            <a:off x="3232535" y="3829333"/>
            <a:ext cx="1719610" cy="487926"/>
          </a:xfrm>
          <a:prstGeom prst="rect">
            <a:avLst/>
          </a:prstGeom>
          <a:solidFill>
            <a:schemeClr val="bg1">
              <a:lumMod val="95000"/>
              <a:alpha val="28235"/>
            </a:schemeClr>
          </a:solidFill>
          <a:ln>
            <a:solidFill>
              <a:srgbClr val="1A62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34290" rIns="34290" bIns="34290" rtlCol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>
                <a:solidFill>
                  <a:srgbClr val="000000"/>
                </a:solidFill>
                <a:latin typeface="Calibri"/>
              </a:rPr>
              <a:t>Assess limited scope and</a:t>
            </a:r>
            <a:br>
              <a:rPr lang="en-US" sz="1050">
                <a:solidFill>
                  <a:srgbClr val="000000"/>
                </a:solidFill>
                <a:latin typeface="Calibri"/>
              </a:rPr>
            </a:br>
            <a:r>
              <a:rPr lang="en-US" sz="1050">
                <a:solidFill>
                  <a:srgbClr val="000000"/>
                </a:solidFill>
                <a:latin typeface="Calibri"/>
              </a:rPr>
              <a:t>timeline with vendor </a:t>
            </a:r>
            <a:br>
              <a:rPr lang="en-US" sz="1050">
                <a:solidFill>
                  <a:srgbClr val="000000"/>
                </a:solidFill>
                <a:latin typeface="Calibri"/>
              </a:rPr>
            </a:br>
            <a:r>
              <a:rPr lang="en-US" sz="1050">
                <a:solidFill>
                  <a:srgbClr val="000000"/>
                </a:solidFill>
                <a:latin typeface="Calibri"/>
              </a:rPr>
              <a:t>and UIS </a:t>
            </a:r>
            <a:r>
              <a:rPr lang="en-US" sz="1050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</a:t>
            </a:r>
            <a:endParaRPr lang="en-US" sz="105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037017D-E190-A9FA-1C93-669215C5B56B}"/>
              </a:ext>
            </a:extLst>
          </p:cNvPr>
          <p:cNvSpPr/>
          <p:nvPr/>
        </p:nvSpPr>
        <p:spPr>
          <a:xfrm>
            <a:off x="7060706" y="4402564"/>
            <a:ext cx="2293662" cy="432743"/>
          </a:xfrm>
          <a:prstGeom prst="rect">
            <a:avLst/>
          </a:prstGeom>
          <a:solidFill>
            <a:srgbClr val="1A628A">
              <a:alpha val="31000"/>
            </a:srgbClr>
          </a:solidFill>
          <a:ln>
            <a:solidFill>
              <a:srgbClr val="1A6288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4290" rIns="34290" rtlCol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>
                <a:solidFill>
                  <a:srgbClr val="000000"/>
                </a:solidFill>
                <a:latin typeface="Calibri"/>
              </a:rPr>
              <a:t>Planning: Assess scope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>
                <a:solidFill>
                  <a:srgbClr val="000000"/>
                </a:solidFill>
                <a:latin typeface="Calibri"/>
              </a:rPr>
              <a:t>and timeline.  Set final PMR date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A699C3-D86F-1690-26F2-4061702BC554}"/>
              </a:ext>
            </a:extLst>
          </p:cNvPr>
          <p:cNvSpPr/>
          <p:nvPr/>
        </p:nvSpPr>
        <p:spPr>
          <a:xfrm>
            <a:off x="4954860" y="1184351"/>
            <a:ext cx="303124" cy="579774"/>
          </a:xfrm>
          <a:prstGeom prst="rect">
            <a:avLst/>
          </a:prstGeom>
          <a:solidFill>
            <a:schemeClr val="bg1">
              <a:lumMod val="95000"/>
              <a:alpha val="28235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" tIns="13716" rIns="13716" bIns="13716" rtlCol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>
                <a:solidFill>
                  <a:srgbClr val="000000"/>
                </a:solidFill>
                <a:latin typeface="Calibri"/>
              </a:rPr>
              <a:t>SIT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234D7F-A282-8D3F-BA53-7AF267608779}"/>
              </a:ext>
            </a:extLst>
          </p:cNvPr>
          <p:cNvSpPr/>
          <p:nvPr/>
        </p:nvSpPr>
        <p:spPr>
          <a:xfrm>
            <a:off x="5661342" y="1181635"/>
            <a:ext cx="618682" cy="576382"/>
          </a:xfrm>
          <a:prstGeom prst="rect">
            <a:avLst/>
          </a:prstGeom>
          <a:solidFill>
            <a:schemeClr val="bg1">
              <a:lumMod val="95000"/>
              <a:alpha val="28235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" tIns="13716" rIns="13716" bIns="13716" rtlCol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>
                <a:solidFill>
                  <a:srgbClr val="000000"/>
                </a:solidFill>
                <a:latin typeface="Calibri"/>
              </a:rPr>
              <a:t>Training, Comms, Go-live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D67DEB-BFC7-F5E2-0D8D-DEF392F6C6F1}"/>
              </a:ext>
            </a:extLst>
          </p:cNvPr>
          <p:cNvSpPr/>
          <p:nvPr/>
        </p:nvSpPr>
        <p:spPr>
          <a:xfrm>
            <a:off x="5299701" y="1181491"/>
            <a:ext cx="309008" cy="579774"/>
          </a:xfrm>
          <a:prstGeom prst="rect">
            <a:avLst/>
          </a:prstGeom>
          <a:solidFill>
            <a:schemeClr val="bg1">
              <a:lumMod val="95000"/>
              <a:alpha val="28235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" tIns="13716" rIns="13716" bIns="13716" rtlCol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>
                <a:solidFill>
                  <a:srgbClr val="000000"/>
                </a:solidFill>
                <a:latin typeface="Calibri"/>
              </a:rPr>
              <a:t>UAT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CDB023-2613-ACD1-ACE8-4E9EB388587F}"/>
              </a:ext>
            </a:extLst>
          </p:cNvPr>
          <p:cNvSpPr/>
          <p:nvPr/>
        </p:nvSpPr>
        <p:spPr>
          <a:xfrm>
            <a:off x="3246297" y="1183430"/>
            <a:ext cx="1658482" cy="578199"/>
          </a:xfrm>
          <a:prstGeom prst="rect">
            <a:avLst/>
          </a:prstGeom>
          <a:solidFill>
            <a:schemeClr val="bg1">
              <a:lumMod val="95000"/>
              <a:alpha val="28235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" tIns="13716" rIns="13716" bIns="13716" rtlCol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>
                <a:solidFill>
                  <a:srgbClr val="000000"/>
                </a:solidFill>
                <a:latin typeface="Calibri"/>
              </a:rPr>
              <a:t>Finish build &amp; unit test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3AC98C2-6762-BA57-3A89-E7D6D8EAFCF2}"/>
              </a:ext>
            </a:extLst>
          </p:cNvPr>
          <p:cNvCxnSpPr>
            <a:cxnSpLocks/>
          </p:cNvCxnSpPr>
          <p:nvPr/>
        </p:nvCxnSpPr>
        <p:spPr>
          <a:xfrm>
            <a:off x="1867389" y="1838501"/>
            <a:ext cx="7546655" cy="0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957A1CD-2ACB-D984-835F-A2BF6114D9C4}"/>
              </a:ext>
            </a:extLst>
          </p:cNvPr>
          <p:cNvSpPr/>
          <p:nvPr/>
        </p:nvSpPr>
        <p:spPr>
          <a:xfrm>
            <a:off x="3244501" y="2181896"/>
            <a:ext cx="1721618" cy="796398"/>
          </a:xfrm>
          <a:prstGeom prst="rect">
            <a:avLst/>
          </a:prstGeom>
          <a:solidFill>
            <a:schemeClr val="bg1">
              <a:lumMod val="85000"/>
              <a:alpha val="28235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" tIns="13716" rIns="13716" bIns="13716" rtlCol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>
                <a:solidFill>
                  <a:srgbClr val="000000"/>
                </a:solidFill>
                <a:latin typeface="Calibri"/>
              </a:rPr>
              <a:t>Planning: Determine approach </a:t>
            </a:r>
            <a:r>
              <a:rPr lang="en-US" sz="1050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</a:t>
            </a:r>
            <a:r>
              <a:rPr lang="en-US" sz="1050">
                <a:solidFill>
                  <a:srgbClr val="000000"/>
                </a:solidFill>
                <a:latin typeface="Calibri"/>
              </a:rPr>
              <a:t>, capture requirements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DF2D8E-C2EB-8C9B-62D1-53BC9090968D}"/>
              </a:ext>
            </a:extLst>
          </p:cNvPr>
          <p:cNvSpPr/>
          <p:nvPr/>
        </p:nvSpPr>
        <p:spPr>
          <a:xfrm>
            <a:off x="5923343" y="2188336"/>
            <a:ext cx="433691" cy="784691"/>
          </a:xfrm>
          <a:prstGeom prst="rect">
            <a:avLst/>
          </a:prstGeom>
          <a:solidFill>
            <a:schemeClr val="bg1">
              <a:lumMod val="85000"/>
              <a:alpha val="28235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" tIns="13716" rIns="13716" bIns="13716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>
                <a:solidFill>
                  <a:srgbClr val="000000"/>
                </a:solidFill>
                <a:latin typeface="Calibri"/>
              </a:rPr>
              <a:t>SIT**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ECB0BF-DB21-7D3E-227C-B2A07AC7C6EB}"/>
              </a:ext>
            </a:extLst>
          </p:cNvPr>
          <p:cNvSpPr/>
          <p:nvPr/>
        </p:nvSpPr>
        <p:spPr>
          <a:xfrm>
            <a:off x="7164682" y="2188326"/>
            <a:ext cx="786754" cy="789966"/>
          </a:xfrm>
          <a:prstGeom prst="rect">
            <a:avLst/>
          </a:prstGeom>
          <a:solidFill>
            <a:schemeClr val="bg1">
              <a:lumMod val="85000"/>
              <a:alpha val="28235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" tIns="13716" rIns="13716" bIns="13716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>
                <a:solidFill>
                  <a:srgbClr val="000000"/>
                </a:solidFill>
                <a:latin typeface="Calibri"/>
              </a:rPr>
              <a:t>  KT, Docs,   Training,   Comms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A6F3EE-52BD-0E90-008D-0CEAD28BBA7A}"/>
              </a:ext>
            </a:extLst>
          </p:cNvPr>
          <p:cNvSpPr/>
          <p:nvPr/>
        </p:nvSpPr>
        <p:spPr>
          <a:xfrm>
            <a:off x="5020253" y="2191822"/>
            <a:ext cx="848957" cy="788125"/>
          </a:xfrm>
          <a:prstGeom prst="rect">
            <a:avLst/>
          </a:prstGeom>
          <a:solidFill>
            <a:schemeClr val="bg1">
              <a:lumMod val="85000"/>
              <a:alpha val="28235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" tIns="13716" rIns="13716" bIns="13716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>
                <a:solidFill>
                  <a:srgbClr val="000000"/>
                </a:solidFill>
                <a:latin typeface="Calibri"/>
              </a:rPr>
              <a:t>Config &amp; Unit testing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FE2F10-2B5B-6BFC-5C0E-BB4C05B3D976}"/>
              </a:ext>
            </a:extLst>
          </p:cNvPr>
          <p:cNvSpPr txBox="1"/>
          <p:nvPr/>
        </p:nvSpPr>
        <p:spPr>
          <a:xfrm>
            <a:off x="1922325" y="1265566"/>
            <a:ext cx="125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200" b="1">
                <a:solidFill>
                  <a:srgbClr val="000000"/>
                </a:solidFill>
                <a:latin typeface="Calibri"/>
              </a:rPr>
              <a:t>Nov. 15: OnBase App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4B9AA1-2987-8D07-8676-E3802B56E96B}"/>
              </a:ext>
            </a:extLst>
          </p:cNvPr>
          <p:cNvSpPr txBox="1"/>
          <p:nvPr/>
        </p:nvSpPr>
        <p:spPr>
          <a:xfrm>
            <a:off x="1856077" y="1961546"/>
            <a:ext cx="14122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200" b="1">
                <a:solidFill>
                  <a:srgbClr val="000000"/>
                </a:solidFill>
                <a:latin typeface="Calibri" panose="020F0502020204030204" pitchFamily="34" charset="0"/>
              </a:rPr>
              <a:t>PS/HCM Scope: </a:t>
            </a:r>
            <a:br>
              <a:rPr lang="en-US" sz="1200" b="1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12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200" b="1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 </a:t>
            </a:r>
            <a:r>
              <a:rPr lang="en-US" sz="1200" b="1" i="1">
                <a:solidFill>
                  <a:srgbClr val="000000"/>
                </a:solidFill>
                <a:latin typeface="Calibri" panose="020F0502020204030204" pitchFamily="34" charset="0"/>
              </a:rPr>
              <a:t>Employee</a:t>
            </a:r>
            <a:r>
              <a:rPr lang="en-US" sz="1200" b="1">
                <a:solidFill>
                  <a:srgbClr val="000000"/>
                </a:solidFill>
                <a:latin typeface="Calibri" panose="020F0502020204030204" pitchFamily="34" charset="0"/>
              </a:rPr>
              <a:t> time entry</a:t>
            </a:r>
            <a:br>
              <a:rPr lang="en-US" sz="12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200" b="1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 </a:t>
            </a:r>
            <a:r>
              <a:rPr lang="en-US" sz="1200" b="1">
                <a:solidFill>
                  <a:srgbClr val="000000"/>
                </a:solidFill>
                <a:latin typeface="Calibri" panose="020F0502020204030204" pitchFamily="34" charset="0"/>
              </a:rPr>
              <a:t>Payroll </a:t>
            </a:r>
            <a:br>
              <a:rPr lang="en-US" sz="12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200" b="1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</a:t>
            </a:r>
            <a:r>
              <a:rPr lang="en-US" sz="1200" b="1">
                <a:solidFill>
                  <a:srgbClr val="000000"/>
                </a:solidFill>
                <a:latin typeface="Calibri" panose="020F0502020204030204" pitchFamily="34" charset="0"/>
              </a:rPr>
              <a:t>ES Time Entry</a:t>
            </a:r>
            <a:br>
              <a:rPr lang="en-US" sz="12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200" b="1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</a:t>
            </a:r>
            <a:r>
              <a:rPr lang="en-US" sz="1200" b="1">
                <a:solidFill>
                  <a:srgbClr val="000000"/>
                </a:solidFill>
                <a:latin typeface="Calibri" panose="020F0502020204030204" pitchFamily="34" charset="0"/>
              </a:rPr>
              <a:t> Funding &amp; HRGL</a:t>
            </a:r>
            <a:endParaRPr lang="en-US" sz="105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A5B6B5C-8767-56EF-63CA-76362D9A9D01}"/>
              </a:ext>
            </a:extLst>
          </p:cNvPr>
          <p:cNvSpPr/>
          <p:nvPr/>
        </p:nvSpPr>
        <p:spPr>
          <a:xfrm>
            <a:off x="8237373" y="2183846"/>
            <a:ext cx="814678" cy="777845"/>
          </a:xfrm>
          <a:prstGeom prst="rect">
            <a:avLst/>
          </a:prstGeom>
          <a:solidFill>
            <a:schemeClr val="bg1">
              <a:lumMod val="85000"/>
              <a:alpha val="28235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" tIns="13716" rIns="13716" bIns="13716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>
                <a:solidFill>
                  <a:srgbClr val="000000"/>
                </a:solidFill>
                <a:latin typeface="Calibri"/>
              </a:rPr>
              <a:t>Post-rollout support</a:t>
            </a:r>
            <a:br>
              <a:rPr lang="en-US" sz="1050">
                <a:solidFill>
                  <a:srgbClr val="000000"/>
                </a:solidFill>
                <a:latin typeface="Calibri"/>
              </a:rPr>
            </a:br>
            <a:r>
              <a:rPr lang="en-US" sz="1050">
                <a:solidFill>
                  <a:srgbClr val="000000"/>
                </a:solidFill>
                <a:latin typeface="Calibri"/>
              </a:rPr>
              <a:t>TBD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FF2CEA-D142-4B99-A912-B9AF764C2153}"/>
              </a:ext>
            </a:extLst>
          </p:cNvPr>
          <p:cNvSpPr txBox="1"/>
          <p:nvPr/>
        </p:nvSpPr>
        <p:spPr>
          <a:xfrm>
            <a:off x="1935592" y="3872361"/>
            <a:ext cx="125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200" b="1" err="1">
                <a:solidFill>
                  <a:srgbClr val="000000"/>
                </a:solidFill>
                <a:latin typeface="Calibri"/>
              </a:rPr>
              <a:t>AbsenceSoft</a:t>
            </a:r>
            <a:r>
              <a:rPr lang="en-US" sz="1200" b="1">
                <a:solidFill>
                  <a:srgbClr val="000000"/>
                </a:solidFill>
                <a:latin typeface="Calibri"/>
              </a:rPr>
              <a:t> Limited MVP*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EB627FE-292B-5CC8-3DAE-02A56481EB4A}"/>
              </a:ext>
            </a:extLst>
          </p:cNvPr>
          <p:cNvSpPr/>
          <p:nvPr/>
        </p:nvSpPr>
        <p:spPr>
          <a:xfrm>
            <a:off x="4986776" y="3825486"/>
            <a:ext cx="825352" cy="487926"/>
          </a:xfrm>
          <a:prstGeom prst="rect">
            <a:avLst/>
          </a:prstGeom>
          <a:solidFill>
            <a:schemeClr val="bg1">
              <a:lumMod val="95000"/>
              <a:alpha val="28235"/>
            </a:schemeClr>
          </a:solidFill>
          <a:ln>
            <a:solidFill>
              <a:srgbClr val="1A62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34290" rIns="34290" bIns="3429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>
                <a:solidFill>
                  <a:srgbClr val="000000"/>
                </a:solidFill>
                <a:latin typeface="Calibri"/>
              </a:rPr>
              <a:t>Install &amp; Limited Config                                                                                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FF4297A-267C-B63B-6AFB-0D1903D4E58E}"/>
              </a:ext>
            </a:extLst>
          </p:cNvPr>
          <p:cNvSpPr/>
          <p:nvPr/>
        </p:nvSpPr>
        <p:spPr>
          <a:xfrm>
            <a:off x="5842724" y="3823451"/>
            <a:ext cx="498878" cy="487926"/>
          </a:xfrm>
          <a:prstGeom prst="rect">
            <a:avLst/>
          </a:prstGeom>
          <a:solidFill>
            <a:schemeClr val="bg1">
              <a:lumMod val="95000"/>
              <a:alpha val="28235"/>
            </a:schemeClr>
          </a:solidFill>
          <a:ln>
            <a:solidFill>
              <a:srgbClr val="1A62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34290" rIns="34290" bIns="3429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>
                <a:solidFill>
                  <a:srgbClr val="000000"/>
                </a:solidFill>
                <a:latin typeface="Calibri"/>
              </a:rPr>
              <a:t>Test file feed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99D578A-07C7-3913-0821-24AECDE84E52}"/>
              </a:ext>
            </a:extLst>
          </p:cNvPr>
          <p:cNvSpPr/>
          <p:nvPr/>
        </p:nvSpPr>
        <p:spPr>
          <a:xfrm>
            <a:off x="6663196" y="3817164"/>
            <a:ext cx="336723" cy="487926"/>
          </a:xfrm>
          <a:prstGeom prst="rect">
            <a:avLst/>
          </a:prstGeom>
          <a:solidFill>
            <a:schemeClr val="bg1">
              <a:lumMod val="95000"/>
              <a:alpha val="28235"/>
            </a:schemeClr>
          </a:solidFill>
          <a:ln>
            <a:solidFill>
              <a:srgbClr val="1A62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34290" rIns="34290" bIns="3429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>
                <a:solidFill>
                  <a:srgbClr val="000000"/>
                </a:solidFill>
                <a:latin typeface="Calibri"/>
              </a:rPr>
              <a:t>ES  UAT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CD4C3E2-1B8C-D2A9-997A-DC7FF531E957}"/>
              </a:ext>
            </a:extLst>
          </p:cNvPr>
          <p:cNvSpPr/>
          <p:nvPr/>
        </p:nvSpPr>
        <p:spPr>
          <a:xfrm>
            <a:off x="7047328" y="3817164"/>
            <a:ext cx="849544" cy="487926"/>
          </a:xfrm>
          <a:prstGeom prst="rect">
            <a:avLst/>
          </a:prstGeom>
          <a:solidFill>
            <a:schemeClr val="bg1">
              <a:lumMod val="95000"/>
              <a:alpha val="28235"/>
            </a:schemeClr>
          </a:solidFill>
          <a:ln>
            <a:solidFill>
              <a:srgbClr val="1A62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34290" rIns="34290" bIns="3429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>
                <a:solidFill>
                  <a:srgbClr val="000000"/>
                </a:solidFill>
                <a:latin typeface="Calibri"/>
              </a:rPr>
              <a:t>Training, Comms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3CCFAD4-8605-B969-C753-597F0385776F}"/>
              </a:ext>
            </a:extLst>
          </p:cNvPr>
          <p:cNvSpPr txBox="1"/>
          <p:nvPr/>
        </p:nvSpPr>
        <p:spPr>
          <a:xfrm>
            <a:off x="1866894" y="4402564"/>
            <a:ext cx="1511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200" b="1" err="1">
                <a:solidFill>
                  <a:srgbClr val="000000"/>
                </a:solidFill>
                <a:latin typeface="Calibri"/>
              </a:rPr>
              <a:t>AbsenceSoft</a:t>
            </a:r>
            <a:r>
              <a:rPr lang="en-US" sz="1200" b="1">
                <a:solidFill>
                  <a:srgbClr val="000000"/>
                </a:solidFill>
                <a:latin typeface="Calibri"/>
              </a:rPr>
              <a:t> Full Implementation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9385353-02BF-F25D-7F11-CC4FEC7B6F36}"/>
              </a:ext>
            </a:extLst>
          </p:cNvPr>
          <p:cNvCxnSpPr>
            <a:cxnSpLocks/>
          </p:cNvCxnSpPr>
          <p:nvPr/>
        </p:nvCxnSpPr>
        <p:spPr>
          <a:xfrm>
            <a:off x="8637826" y="4506994"/>
            <a:ext cx="614089" cy="0"/>
          </a:xfrm>
          <a:prstGeom prst="straightConnector1">
            <a:avLst/>
          </a:prstGeom>
          <a:ln w="44450">
            <a:solidFill>
              <a:srgbClr val="375F9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960BBDE9-1998-40C1-DF9A-508A95ADE84B}"/>
              </a:ext>
            </a:extLst>
          </p:cNvPr>
          <p:cNvSpPr/>
          <p:nvPr/>
        </p:nvSpPr>
        <p:spPr>
          <a:xfrm>
            <a:off x="1877701" y="1106523"/>
            <a:ext cx="7526026" cy="2641813"/>
          </a:xfrm>
          <a:prstGeom prst="rect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677AD60-E363-174E-91D3-632BE83AD665}"/>
              </a:ext>
            </a:extLst>
          </p:cNvPr>
          <p:cNvSpPr/>
          <p:nvPr/>
        </p:nvSpPr>
        <p:spPr>
          <a:xfrm>
            <a:off x="1867389" y="3787382"/>
            <a:ext cx="7546655" cy="1493983"/>
          </a:xfrm>
          <a:prstGeom prst="rect">
            <a:avLst/>
          </a:prstGeom>
          <a:noFill/>
          <a:ln w="53975">
            <a:solidFill>
              <a:srgbClr val="375F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452DFAE-1442-A530-31E3-DEAA6555EC07}"/>
              </a:ext>
            </a:extLst>
          </p:cNvPr>
          <p:cNvCxnSpPr>
            <a:cxnSpLocks/>
          </p:cNvCxnSpPr>
          <p:nvPr/>
        </p:nvCxnSpPr>
        <p:spPr>
          <a:xfrm>
            <a:off x="1905479" y="4363514"/>
            <a:ext cx="7498249" cy="0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790126E7-826A-F34A-F15E-16B9D2AD0AF6}"/>
              </a:ext>
            </a:extLst>
          </p:cNvPr>
          <p:cNvSpPr/>
          <p:nvPr/>
        </p:nvSpPr>
        <p:spPr>
          <a:xfrm>
            <a:off x="6420758" y="2190647"/>
            <a:ext cx="848956" cy="789966"/>
          </a:xfrm>
          <a:prstGeom prst="rect">
            <a:avLst/>
          </a:prstGeom>
          <a:solidFill>
            <a:schemeClr val="bg1">
              <a:lumMod val="85000"/>
              <a:alpha val="28235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" tIns="13716" rIns="13716" bIns="13716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>
                <a:solidFill>
                  <a:srgbClr val="000000"/>
                </a:solidFill>
                <a:latin typeface="Calibri"/>
              </a:rPr>
              <a:t>UAT**</a:t>
            </a:r>
            <a:br>
              <a:rPr lang="en-US" sz="1050">
                <a:solidFill>
                  <a:srgbClr val="000000"/>
                </a:solidFill>
                <a:latin typeface="Calibri"/>
              </a:rPr>
            </a:br>
            <a:r>
              <a:rPr lang="en-US" sz="1050">
                <a:solidFill>
                  <a:srgbClr val="000000"/>
                </a:solidFill>
                <a:latin typeface="Calibri"/>
              </a:rPr>
              <a:t>(incl. mock payroll)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05F985-5D66-8F09-1C9C-4C60C76813B3}"/>
              </a:ext>
            </a:extLst>
          </p:cNvPr>
          <p:cNvSpPr/>
          <p:nvPr/>
        </p:nvSpPr>
        <p:spPr>
          <a:xfrm>
            <a:off x="6646715" y="1184883"/>
            <a:ext cx="840929" cy="576382"/>
          </a:xfrm>
          <a:prstGeom prst="rect">
            <a:avLst/>
          </a:prstGeom>
          <a:solidFill>
            <a:schemeClr val="bg1">
              <a:lumMod val="95000"/>
              <a:alpha val="28235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" tIns="13716" rIns="13716" bIns="13716" rtlCol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>
                <a:solidFill>
                  <a:srgbClr val="000000"/>
                </a:solidFill>
                <a:latin typeface="Calibri"/>
              </a:rPr>
              <a:t>Mods based on state’s form release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A70A63D-1D83-0F4D-B03F-315C39E4A7EB}"/>
              </a:ext>
            </a:extLst>
          </p:cNvPr>
          <p:cNvSpPr txBox="1"/>
          <p:nvPr/>
        </p:nvSpPr>
        <p:spPr>
          <a:xfrm>
            <a:off x="7897834" y="3466608"/>
            <a:ext cx="17279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050">
                <a:solidFill>
                  <a:srgbClr val="000000"/>
                </a:solidFill>
                <a:latin typeface="Calibri"/>
              </a:rPr>
              <a:t>**End-to-end testing</a:t>
            </a:r>
          </a:p>
        </p:txBody>
      </p:sp>
    </p:spTree>
    <p:extLst>
      <p:ext uri="{BB962C8B-B14F-4D97-AF65-F5344CB8AC3E}">
        <p14:creationId xmlns:p14="http://schemas.microsoft.com/office/powerpoint/2010/main" val="3186886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ED6D934-739C-54B3-574F-34395B1A2497}"/>
              </a:ext>
            </a:extLst>
          </p:cNvPr>
          <p:cNvCxnSpPr>
            <a:cxnSpLocks/>
          </p:cNvCxnSpPr>
          <p:nvPr/>
        </p:nvCxnSpPr>
        <p:spPr>
          <a:xfrm>
            <a:off x="6841156" y="974585"/>
            <a:ext cx="0" cy="434303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210AB28B-E9C4-E70B-2BEE-20D1EB5E6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707" y="346371"/>
            <a:ext cx="6172200" cy="226241"/>
          </a:xfrm>
        </p:spPr>
        <p:txBody>
          <a:bodyPr/>
          <a:lstStyle/>
          <a:p>
            <a:r>
              <a:rPr lang="en-US" sz="2400" b="1"/>
              <a:t>Sample Timeline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B27E0A7-FF67-6324-7CAF-872CE85615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46653" y="974585"/>
          <a:ext cx="7875805" cy="4502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5711">
                  <a:extLst>
                    <a:ext uri="{9D8B030D-6E8A-4147-A177-3AD203B41FA5}">
                      <a16:colId xmlns:a16="http://schemas.microsoft.com/office/drawing/2014/main" val="3270182842"/>
                    </a:ext>
                  </a:extLst>
                </a:gridCol>
                <a:gridCol w="1168414">
                  <a:extLst>
                    <a:ext uri="{9D8B030D-6E8A-4147-A177-3AD203B41FA5}">
                      <a16:colId xmlns:a16="http://schemas.microsoft.com/office/drawing/2014/main" val="4005397937"/>
                    </a:ext>
                  </a:extLst>
                </a:gridCol>
                <a:gridCol w="1183779">
                  <a:extLst>
                    <a:ext uri="{9D8B030D-6E8A-4147-A177-3AD203B41FA5}">
                      <a16:colId xmlns:a16="http://schemas.microsoft.com/office/drawing/2014/main" val="971100958"/>
                    </a:ext>
                  </a:extLst>
                </a:gridCol>
                <a:gridCol w="1312634">
                  <a:extLst>
                    <a:ext uri="{9D8B030D-6E8A-4147-A177-3AD203B41FA5}">
                      <a16:colId xmlns:a16="http://schemas.microsoft.com/office/drawing/2014/main" val="3050829423"/>
                    </a:ext>
                  </a:extLst>
                </a:gridCol>
                <a:gridCol w="1393754">
                  <a:extLst>
                    <a:ext uri="{9D8B030D-6E8A-4147-A177-3AD203B41FA5}">
                      <a16:colId xmlns:a16="http://schemas.microsoft.com/office/drawing/2014/main" val="2441373082"/>
                    </a:ext>
                  </a:extLst>
                </a:gridCol>
                <a:gridCol w="1231513">
                  <a:extLst>
                    <a:ext uri="{9D8B030D-6E8A-4147-A177-3AD203B41FA5}">
                      <a16:colId xmlns:a16="http://schemas.microsoft.com/office/drawing/2014/main" val="1204294272"/>
                    </a:ext>
                  </a:extLst>
                </a:gridCol>
              </a:tblGrid>
              <a:tr h="241819"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ln>
                            <a:noFill/>
                          </a:ln>
                        </a:rPr>
                        <a:t>Mid-late Aug. ‘23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ln>
                            <a:noFill/>
                          </a:ln>
                        </a:rPr>
                        <a:t>Sept. ’23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ln>
                            <a:noFill/>
                          </a:ln>
                        </a:rPr>
                        <a:t>Oct. ’23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ln>
                            <a:noFill/>
                          </a:ln>
                        </a:rPr>
                        <a:t>Nov. ’23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ln>
                            <a:noFill/>
                          </a:ln>
                        </a:rPr>
                        <a:t>Dec. ’23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ln>
                            <a:noFill/>
                          </a:ln>
                        </a:rPr>
                        <a:t>Jan. ‘24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279812"/>
                  </a:ext>
                </a:extLst>
              </a:tr>
              <a:tr h="548369"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9843545"/>
                  </a:ext>
                </a:extLst>
              </a:tr>
              <a:tr h="523094"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079628"/>
                  </a:ext>
                </a:extLst>
              </a:tr>
              <a:tr h="544591"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kern="1200">
                        <a:ln>
                          <a:noFill/>
                        </a:ln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958463"/>
                  </a:ext>
                </a:extLst>
              </a:tr>
              <a:tr h="537425"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6065845"/>
                  </a:ext>
                </a:extLst>
              </a:tr>
              <a:tr h="530260"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544607"/>
                  </a:ext>
                </a:extLst>
              </a:tr>
              <a:tr h="515927"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740554"/>
                  </a:ext>
                </a:extLst>
              </a:tr>
              <a:tr h="551757"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432590"/>
                  </a:ext>
                </a:extLst>
              </a:tr>
              <a:tr h="508762"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ln>
                          <a:noFill/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33149"/>
                  </a:ext>
                </a:extLst>
              </a:tr>
            </a:tbl>
          </a:graphicData>
        </a:graphic>
      </p:graphicFrame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A0CE7B6-D956-27EC-3581-5C79009E59F6}"/>
              </a:ext>
            </a:extLst>
          </p:cNvPr>
          <p:cNvCxnSpPr>
            <a:cxnSpLocks/>
          </p:cNvCxnSpPr>
          <p:nvPr/>
        </p:nvCxnSpPr>
        <p:spPr>
          <a:xfrm>
            <a:off x="1814812" y="842119"/>
            <a:ext cx="7837379" cy="1999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6F2DF32-9383-7C62-3CF5-8A978A562650}"/>
              </a:ext>
            </a:extLst>
          </p:cNvPr>
          <p:cNvCxnSpPr>
            <a:cxnSpLocks/>
          </p:cNvCxnSpPr>
          <p:nvPr/>
        </p:nvCxnSpPr>
        <p:spPr>
          <a:xfrm>
            <a:off x="3314712" y="803077"/>
            <a:ext cx="0" cy="451454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A439AF2-7626-5517-5ABC-BC292CD6A5E6}"/>
              </a:ext>
            </a:extLst>
          </p:cNvPr>
          <p:cNvCxnSpPr>
            <a:cxnSpLocks/>
          </p:cNvCxnSpPr>
          <p:nvPr/>
        </p:nvCxnSpPr>
        <p:spPr>
          <a:xfrm>
            <a:off x="1819117" y="843689"/>
            <a:ext cx="0" cy="451454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446EEF1-E4B2-8F59-DA0C-9DF59C0764BB}"/>
              </a:ext>
            </a:extLst>
          </p:cNvPr>
          <p:cNvCxnSpPr>
            <a:cxnSpLocks/>
          </p:cNvCxnSpPr>
          <p:nvPr/>
        </p:nvCxnSpPr>
        <p:spPr>
          <a:xfrm>
            <a:off x="4498736" y="862111"/>
            <a:ext cx="0" cy="445550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E1A301B-55FD-559A-B36E-AC0CBC45681E}"/>
              </a:ext>
            </a:extLst>
          </p:cNvPr>
          <p:cNvCxnSpPr>
            <a:cxnSpLocks/>
          </p:cNvCxnSpPr>
          <p:nvPr/>
        </p:nvCxnSpPr>
        <p:spPr>
          <a:xfrm>
            <a:off x="5610417" y="852115"/>
            <a:ext cx="0" cy="446550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981AD03-2085-A101-F66C-64AB3A042903}"/>
              </a:ext>
            </a:extLst>
          </p:cNvPr>
          <p:cNvCxnSpPr>
            <a:cxnSpLocks/>
          </p:cNvCxnSpPr>
          <p:nvPr/>
        </p:nvCxnSpPr>
        <p:spPr>
          <a:xfrm>
            <a:off x="8213678" y="852114"/>
            <a:ext cx="0" cy="445615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DAB0595-575C-76F7-0591-270DC6A4442D}"/>
              </a:ext>
            </a:extLst>
          </p:cNvPr>
          <p:cNvCxnSpPr>
            <a:cxnSpLocks/>
          </p:cNvCxnSpPr>
          <p:nvPr/>
        </p:nvCxnSpPr>
        <p:spPr>
          <a:xfrm>
            <a:off x="9656496" y="852115"/>
            <a:ext cx="0" cy="446550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918E467-AF16-7E88-EED1-2660B320F987}"/>
              </a:ext>
            </a:extLst>
          </p:cNvPr>
          <p:cNvCxnSpPr>
            <a:cxnSpLocks/>
          </p:cNvCxnSpPr>
          <p:nvPr/>
        </p:nvCxnSpPr>
        <p:spPr>
          <a:xfrm>
            <a:off x="1819118" y="4481170"/>
            <a:ext cx="7837379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AD85FDE-F2BC-51EA-AECC-88A94D293744}"/>
              </a:ext>
            </a:extLst>
          </p:cNvPr>
          <p:cNvCxnSpPr>
            <a:cxnSpLocks/>
          </p:cNvCxnSpPr>
          <p:nvPr/>
        </p:nvCxnSpPr>
        <p:spPr>
          <a:xfrm>
            <a:off x="1814812" y="3415684"/>
            <a:ext cx="7841685" cy="0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8BE9E74-97BC-2C2A-29BE-7A0628CB89F6}"/>
              </a:ext>
            </a:extLst>
          </p:cNvPr>
          <p:cNvCxnSpPr>
            <a:cxnSpLocks/>
          </p:cNvCxnSpPr>
          <p:nvPr/>
        </p:nvCxnSpPr>
        <p:spPr>
          <a:xfrm>
            <a:off x="1833654" y="1242476"/>
            <a:ext cx="782284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75D2874E-0209-5E2C-CFE1-7314CC6D3638}"/>
              </a:ext>
            </a:extLst>
          </p:cNvPr>
          <p:cNvSpPr txBox="1"/>
          <p:nvPr/>
        </p:nvSpPr>
        <p:spPr>
          <a:xfrm>
            <a:off x="1833654" y="5031268"/>
            <a:ext cx="7822843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1200">
                <a:solidFill>
                  <a:srgbClr val="FFFFFF"/>
                </a:solidFill>
                <a:latin typeface="Calibri"/>
              </a:rPr>
              <a:t>Ongoing Project Management and OCM Best Practices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5223F9-54B9-C5BA-5439-B6BE7BCE812A}"/>
              </a:ext>
            </a:extLst>
          </p:cNvPr>
          <p:cNvSpPr/>
          <p:nvPr/>
        </p:nvSpPr>
        <p:spPr>
          <a:xfrm>
            <a:off x="1880434" y="1451976"/>
            <a:ext cx="2190154" cy="486014"/>
          </a:xfrm>
          <a:prstGeom prst="rect">
            <a:avLst/>
          </a:prstGeom>
          <a:solidFill>
            <a:schemeClr val="bg1">
              <a:lumMod val="95000"/>
              <a:alpha val="28235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rIns="34290" rtlCol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>
                <a:solidFill>
                  <a:srgbClr val="000000"/>
                </a:solidFill>
                <a:latin typeface="Calibri"/>
              </a:rPr>
              <a:t>Student UCs 3-4 Prep: </a:t>
            </a:r>
            <a:br>
              <a:rPr lang="en-US" sz="1050">
                <a:solidFill>
                  <a:srgbClr val="000000"/>
                </a:solidFill>
                <a:latin typeface="Calibri"/>
              </a:rPr>
            </a:br>
            <a:r>
              <a:rPr lang="en-US" sz="1050">
                <a:solidFill>
                  <a:srgbClr val="000000"/>
                </a:solidFill>
                <a:latin typeface="Calibri"/>
              </a:rPr>
              <a:t>UIS team, Stewards mtgs.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FEDC3E5-219A-D518-24EA-80A7B4351098}"/>
              </a:ext>
            </a:extLst>
          </p:cNvPr>
          <p:cNvSpPr/>
          <p:nvPr/>
        </p:nvSpPr>
        <p:spPr>
          <a:xfrm>
            <a:off x="3357657" y="2113724"/>
            <a:ext cx="5738272" cy="282298"/>
          </a:xfrm>
          <a:prstGeom prst="rect">
            <a:avLst/>
          </a:prstGeom>
          <a:solidFill>
            <a:srgbClr val="A14807">
              <a:alpha val="28627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rIns="3429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alibri"/>
              </a:rPr>
              <a:t>UC 5 Execution: UIS team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B145E02-DBC9-194A-0565-EA616986FF0A}"/>
              </a:ext>
            </a:extLst>
          </p:cNvPr>
          <p:cNvSpPr/>
          <p:nvPr/>
        </p:nvSpPr>
        <p:spPr>
          <a:xfrm>
            <a:off x="3302059" y="3441310"/>
            <a:ext cx="1662443" cy="539320"/>
          </a:xfrm>
          <a:prstGeom prst="rect">
            <a:avLst/>
          </a:prstGeom>
          <a:solidFill>
            <a:schemeClr val="bg1">
              <a:lumMod val="95000"/>
              <a:alpha val="28235"/>
            </a:schemeClr>
          </a:solidFill>
          <a:ln>
            <a:solidFill>
              <a:srgbClr val="1A62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rIns="34290" rtlCol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>
                <a:solidFill>
                  <a:srgbClr val="000000"/>
                </a:solidFill>
                <a:latin typeface="Calibri"/>
              </a:rPr>
              <a:t>Onboard FIN GL Leaders </a:t>
            </a:r>
            <a:br>
              <a:rPr lang="en-US" sz="1050">
                <a:solidFill>
                  <a:srgbClr val="000000"/>
                </a:solidFill>
                <a:latin typeface="Calibri"/>
              </a:rPr>
            </a:br>
            <a:r>
              <a:rPr lang="en-US" sz="1050">
                <a:solidFill>
                  <a:srgbClr val="000000"/>
                </a:solidFill>
                <a:latin typeface="Calibri"/>
              </a:rPr>
              <a:t>&amp; Identify SMEs </a:t>
            </a:r>
            <a:br>
              <a:rPr lang="en-US" sz="1050">
                <a:solidFill>
                  <a:srgbClr val="000000"/>
                </a:solidFill>
                <a:latin typeface="Calibri"/>
              </a:rPr>
            </a:br>
            <a:r>
              <a:rPr lang="en-US" sz="1050">
                <a:solidFill>
                  <a:srgbClr val="000000"/>
                </a:solidFill>
                <a:latin typeface="Calibri"/>
              </a:rPr>
              <a:t>&amp; Stewards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215BB6A-6CE7-D495-1116-29F36208058A}"/>
              </a:ext>
            </a:extLst>
          </p:cNvPr>
          <p:cNvSpPr/>
          <p:nvPr/>
        </p:nvSpPr>
        <p:spPr>
          <a:xfrm>
            <a:off x="4209808" y="2432543"/>
            <a:ext cx="4592580" cy="232668"/>
          </a:xfrm>
          <a:prstGeom prst="rect">
            <a:avLst/>
          </a:prstGeom>
          <a:solidFill>
            <a:srgbClr val="A14807">
              <a:alpha val="2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rIns="3429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alibri"/>
              </a:rPr>
              <a:t>UC 3 Execution: UIS team, Stewards, Working Groups/SMEs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037017D-E190-A9FA-1C93-669215C5B56B}"/>
              </a:ext>
            </a:extLst>
          </p:cNvPr>
          <p:cNvSpPr/>
          <p:nvPr/>
        </p:nvSpPr>
        <p:spPr>
          <a:xfrm>
            <a:off x="4678290" y="3444840"/>
            <a:ext cx="730974" cy="536040"/>
          </a:xfrm>
          <a:prstGeom prst="rect">
            <a:avLst/>
          </a:prstGeom>
          <a:solidFill>
            <a:srgbClr val="1A628A">
              <a:alpha val="31000"/>
            </a:srgbClr>
          </a:solidFill>
          <a:ln>
            <a:solidFill>
              <a:srgbClr val="1A6288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4290" rIns="34290" rtlCol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>
                <a:solidFill>
                  <a:srgbClr val="000000"/>
                </a:solidFill>
                <a:latin typeface="Calibri"/>
              </a:rPr>
              <a:t>Onboard SMEs &amp; Stewards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F71A847-A06F-2B63-3C7C-7A8AB99E90AE}"/>
              </a:ext>
            </a:extLst>
          </p:cNvPr>
          <p:cNvSpPr/>
          <p:nvPr/>
        </p:nvSpPr>
        <p:spPr>
          <a:xfrm>
            <a:off x="5448228" y="3946667"/>
            <a:ext cx="3441715" cy="488680"/>
          </a:xfrm>
          <a:prstGeom prst="rect">
            <a:avLst/>
          </a:prstGeom>
          <a:solidFill>
            <a:srgbClr val="1A6288">
              <a:alpha val="58000"/>
            </a:srgbClr>
          </a:solidFill>
          <a:ln>
            <a:solidFill>
              <a:srgbClr val="1A628A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4290" rIns="34290" rtlCol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>
                <a:solidFill>
                  <a:srgbClr val="000000"/>
                </a:solidFill>
                <a:latin typeface="Calibri"/>
              </a:rPr>
              <a:t>Determine FIN GL Use Cases and Plan Next Phase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249235A-C1DD-722F-AA96-3C4B4D08C1D3}"/>
              </a:ext>
            </a:extLst>
          </p:cNvPr>
          <p:cNvSpPr/>
          <p:nvPr/>
        </p:nvSpPr>
        <p:spPr>
          <a:xfrm>
            <a:off x="3433362" y="2411959"/>
            <a:ext cx="742407" cy="955748"/>
          </a:xfrm>
          <a:prstGeom prst="rect">
            <a:avLst/>
          </a:prstGeom>
          <a:solidFill>
            <a:srgbClr val="C59725">
              <a:alpha val="28235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rIns="34290" rtlCol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75">
                <a:solidFill>
                  <a:srgbClr val="000000"/>
                </a:solidFill>
                <a:latin typeface="Calibri"/>
              </a:rPr>
              <a:t>Onboard new SMEs UCs 3&amp;4</a:t>
            </a:r>
            <a:br>
              <a:rPr lang="en-US" sz="975">
                <a:solidFill>
                  <a:srgbClr val="000000"/>
                </a:solidFill>
                <a:latin typeface="Calibri"/>
              </a:rPr>
            </a:br>
            <a:br>
              <a:rPr lang="en-US" sz="450">
                <a:solidFill>
                  <a:srgbClr val="000000"/>
                </a:solidFill>
                <a:latin typeface="Calibri"/>
              </a:rPr>
            </a:br>
            <a:r>
              <a:rPr lang="en-US" sz="975">
                <a:solidFill>
                  <a:srgbClr val="000000"/>
                </a:solidFill>
                <a:latin typeface="Calibri"/>
              </a:rPr>
              <a:t>OCM team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75">
                <a:solidFill>
                  <a:srgbClr val="000000"/>
                </a:solidFill>
                <a:latin typeface="Calibri"/>
              </a:rPr>
              <a:t>facilitates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273BA82-6943-545A-9201-E7286F0598A5}"/>
              </a:ext>
            </a:extLst>
          </p:cNvPr>
          <p:cNvSpPr/>
          <p:nvPr/>
        </p:nvSpPr>
        <p:spPr>
          <a:xfrm>
            <a:off x="1843152" y="4489311"/>
            <a:ext cx="2655585" cy="497868"/>
          </a:xfrm>
          <a:prstGeom prst="rect">
            <a:avLst/>
          </a:prstGeom>
          <a:solidFill>
            <a:schemeClr val="bg1">
              <a:lumMod val="75000"/>
              <a:alpha val="29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rIns="3429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>
                <a:solidFill>
                  <a:srgbClr val="000000"/>
                </a:solidFill>
                <a:latin typeface="Calibri"/>
              </a:rPr>
              <a:t>DG/DGEXs: Socialize DG policy procedure statement and standards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DB4412B-E127-0C3E-D125-95D2D5261F5D}"/>
              </a:ext>
            </a:extLst>
          </p:cNvPr>
          <p:cNvSpPr/>
          <p:nvPr/>
        </p:nvSpPr>
        <p:spPr>
          <a:xfrm>
            <a:off x="4098436" y="4490664"/>
            <a:ext cx="3833564" cy="497868"/>
          </a:xfrm>
          <a:prstGeom prst="rect">
            <a:avLst/>
          </a:prstGeom>
          <a:solidFill>
            <a:schemeClr val="bg1">
              <a:lumMod val="75000"/>
              <a:alpha val="29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rIns="3429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>
                <a:solidFill>
                  <a:srgbClr val="000000"/>
                </a:solidFill>
                <a:latin typeface="Calibri"/>
              </a:rPr>
              <a:t>DG/DGEXs: Socialize issue management process, </a:t>
            </a:r>
            <a:br>
              <a:rPr lang="en-US" sz="1050">
                <a:solidFill>
                  <a:srgbClr val="000000"/>
                </a:solidFill>
                <a:latin typeface="Calibri"/>
              </a:rPr>
            </a:br>
            <a:r>
              <a:rPr lang="en-US" sz="1050">
                <a:solidFill>
                  <a:srgbClr val="000000"/>
                </a:solidFill>
                <a:latin typeface="Calibri"/>
              </a:rPr>
              <a:t>directive process, reporting process, etc.  </a:t>
            </a:r>
            <a:br>
              <a:rPr lang="en-US" sz="1050">
                <a:solidFill>
                  <a:srgbClr val="000000"/>
                </a:solidFill>
                <a:latin typeface="Calibri"/>
              </a:rPr>
            </a:br>
            <a:r>
              <a:rPr lang="en-US" sz="1050">
                <a:solidFill>
                  <a:srgbClr val="000000"/>
                </a:solidFill>
                <a:latin typeface="Calibri"/>
              </a:rPr>
              <a:t>Publish DG documentation after socialization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F4D6E44-5013-7A26-ADA5-2EC6F7E90A08}"/>
              </a:ext>
            </a:extLst>
          </p:cNvPr>
          <p:cNvSpPr/>
          <p:nvPr/>
        </p:nvSpPr>
        <p:spPr>
          <a:xfrm>
            <a:off x="7469685" y="4481170"/>
            <a:ext cx="1199853" cy="497868"/>
          </a:xfrm>
          <a:prstGeom prst="rect">
            <a:avLst/>
          </a:prstGeom>
          <a:solidFill>
            <a:schemeClr val="bg1">
              <a:lumMod val="75000"/>
              <a:alpha val="29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rIns="3429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>
                <a:solidFill>
                  <a:srgbClr val="000000"/>
                </a:solidFill>
                <a:latin typeface="Calibri"/>
              </a:rPr>
              <a:t>Implement new DG processes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6DCF129-0F11-0A77-AD74-3BAD36BBAA5F}"/>
              </a:ext>
            </a:extLst>
          </p:cNvPr>
          <p:cNvSpPr/>
          <p:nvPr/>
        </p:nvSpPr>
        <p:spPr>
          <a:xfrm>
            <a:off x="1883220" y="1925945"/>
            <a:ext cx="1388548" cy="486014"/>
          </a:xfrm>
          <a:prstGeom prst="rect">
            <a:avLst/>
          </a:prstGeom>
          <a:solidFill>
            <a:schemeClr val="bg1">
              <a:lumMod val="95000"/>
              <a:alpha val="28235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rIns="34290" rtlCol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>
                <a:solidFill>
                  <a:srgbClr val="000000"/>
                </a:solidFill>
                <a:latin typeface="Calibri"/>
              </a:rPr>
              <a:t>Student UC5: Prep</a:t>
            </a:r>
            <a:br>
              <a:rPr lang="en-US" sz="1050">
                <a:solidFill>
                  <a:srgbClr val="000000"/>
                </a:solidFill>
                <a:latin typeface="Calibri"/>
              </a:rPr>
            </a:br>
            <a:r>
              <a:rPr lang="en-US" sz="1050">
                <a:solidFill>
                  <a:srgbClr val="000000"/>
                </a:solidFill>
                <a:latin typeface="Calibri"/>
              </a:rPr>
              <a:t>UIS Team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78193F9-BF68-39A6-12D1-12910CB87BB0}"/>
              </a:ext>
            </a:extLst>
          </p:cNvPr>
          <p:cNvSpPr/>
          <p:nvPr/>
        </p:nvSpPr>
        <p:spPr>
          <a:xfrm>
            <a:off x="4250103" y="2909369"/>
            <a:ext cx="967025" cy="484829"/>
          </a:xfrm>
          <a:prstGeom prst="rect">
            <a:avLst/>
          </a:prstGeom>
          <a:solidFill>
            <a:srgbClr val="A14807">
              <a:alpha val="6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rIns="3429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>
                <a:solidFill>
                  <a:srgbClr val="000000"/>
                </a:solidFill>
                <a:latin typeface="Calibri"/>
              </a:rPr>
              <a:t>Onboard Student Early Adopters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0522132-2F91-7DA1-D4B2-B0FF66735362}"/>
              </a:ext>
            </a:extLst>
          </p:cNvPr>
          <p:cNvSpPr/>
          <p:nvPr/>
        </p:nvSpPr>
        <p:spPr>
          <a:xfrm>
            <a:off x="5231651" y="2905673"/>
            <a:ext cx="2643869" cy="480857"/>
          </a:xfrm>
          <a:prstGeom prst="rect">
            <a:avLst/>
          </a:prstGeom>
          <a:solidFill>
            <a:srgbClr val="A14807">
              <a:alpha val="6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rIns="3429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>
                <a:solidFill>
                  <a:srgbClr val="000000"/>
                </a:solidFill>
                <a:latin typeface="Calibri"/>
              </a:rPr>
              <a:t>Ongoing Support to Student Early Adopters.  Assess adoption in Dec.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EF1A7F-F0B3-F6BD-E222-F26835A6C7DE}"/>
              </a:ext>
            </a:extLst>
          </p:cNvPr>
          <p:cNvSpPr/>
          <p:nvPr/>
        </p:nvSpPr>
        <p:spPr>
          <a:xfrm>
            <a:off x="4209807" y="2680698"/>
            <a:ext cx="4592580" cy="232669"/>
          </a:xfrm>
          <a:prstGeom prst="rect">
            <a:avLst/>
          </a:prstGeom>
          <a:solidFill>
            <a:srgbClr val="A14807">
              <a:alpha val="2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rIns="3429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alibri"/>
              </a:rPr>
              <a:t>UC 4 Execution: UIS team, Report Writers, others as needed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941786-BD89-ED94-F11B-B602FD682F5F}"/>
              </a:ext>
            </a:extLst>
          </p:cNvPr>
          <p:cNvSpPr txBox="1"/>
          <p:nvPr/>
        </p:nvSpPr>
        <p:spPr>
          <a:xfrm>
            <a:off x="4328622" y="1471804"/>
            <a:ext cx="45770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3000" i="1">
                <a:solidFill>
                  <a:srgbClr val="FFFFFF">
                    <a:lumMod val="85000"/>
                  </a:srgbClr>
                </a:solidFill>
                <a:latin typeface="Calibri"/>
              </a:rPr>
              <a:t>S t u d e n t  s c o p 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5F2294-03D6-B2E2-0D26-E263045A8CC2}"/>
              </a:ext>
            </a:extLst>
          </p:cNvPr>
          <p:cNvSpPr txBox="1"/>
          <p:nvPr/>
        </p:nvSpPr>
        <p:spPr>
          <a:xfrm>
            <a:off x="1816056" y="3798312"/>
            <a:ext cx="45770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3000" i="1">
                <a:solidFill>
                  <a:srgbClr val="FFFFFF">
                    <a:lumMod val="85000"/>
                  </a:srgbClr>
                </a:solidFill>
                <a:latin typeface="Calibri"/>
              </a:rPr>
              <a:t>F I N GL  s c o p e</a:t>
            </a:r>
          </a:p>
        </p:txBody>
      </p:sp>
    </p:spTree>
    <p:extLst>
      <p:ext uri="{BB962C8B-B14F-4D97-AF65-F5344CB8AC3E}">
        <p14:creationId xmlns:p14="http://schemas.microsoft.com/office/powerpoint/2010/main" val="3914033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7">
            <a:extLst>
              <a:ext uri="{FF2B5EF4-FFF2-40B4-BE49-F238E27FC236}">
                <a16:creationId xmlns:a16="http://schemas.microsoft.com/office/drawing/2014/main" id="{073FFBC7-83F6-92B8-3E4E-3DE92C3F3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596" y="1398955"/>
            <a:ext cx="878643" cy="3398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algn="ctr" defTabSz="342900"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sz="975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Sept. 2023– Jan. 2024</a:t>
            </a:r>
            <a:br>
              <a:rPr lang="en-US" sz="97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97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825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8F4EA873-6A69-BAA6-6B24-FDDA25582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989" y="1390414"/>
            <a:ext cx="1462713" cy="3821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68580" tIns="0" rIns="0" bIns="0" anchor="t" anchorCtr="0">
            <a:noAutofit/>
          </a:bodyPr>
          <a:lstStyle/>
          <a:p>
            <a:pPr algn="ctr" defTabSz="342900"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sz="975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April -July</a:t>
            </a:r>
            <a:br>
              <a:rPr lang="en-US" sz="975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975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endParaRPr lang="en-US" sz="825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38">
            <a:extLst>
              <a:ext uri="{FF2B5EF4-FFF2-40B4-BE49-F238E27FC236}">
                <a16:creationId xmlns:a16="http://schemas.microsoft.com/office/drawing/2014/main" id="{5888D629-79A4-73B0-3DB9-A4B2D610E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3051" y="1364110"/>
            <a:ext cx="953699" cy="3525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6858" tIns="6858" rIns="6858" bIns="6858" anchor="t" anchorCtr="0">
            <a:noAutofit/>
          </a:bodyPr>
          <a:lstStyle/>
          <a:p>
            <a:pPr algn="ctr" defTabSz="342900"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sz="975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</a:t>
            </a:r>
            <a:br>
              <a:rPr lang="en-US" sz="97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975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endParaRPr lang="en-US" sz="825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33">
            <a:extLst>
              <a:ext uri="{FF2B5EF4-FFF2-40B4-BE49-F238E27FC236}">
                <a16:creationId xmlns:a16="http://schemas.microsoft.com/office/drawing/2014/main" id="{AFDD19D5-7800-9F91-564C-84A48B704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1520" y="1437151"/>
            <a:ext cx="734743" cy="3499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algn="ctr" defTabSz="342900"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sz="975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</a:t>
            </a:r>
            <a:endParaRPr lang="en-US" sz="825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C9D54CE-EF3F-2C37-CAEE-4F93F6209A1B}"/>
              </a:ext>
            </a:extLst>
          </p:cNvPr>
          <p:cNvCxnSpPr>
            <a:cxnSpLocks/>
          </p:cNvCxnSpPr>
          <p:nvPr/>
        </p:nvCxnSpPr>
        <p:spPr>
          <a:xfrm>
            <a:off x="1731827" y="1738851"/>
            <a:ext cx="7087709" cy="0"/>
          </a:xfrm>
          <a:prstGeom prst="straightConnector1">
            <a:avLst/>
          </a:prstGeom>
          <a:ln>
            <a:solidFill>
              <a:srgbClr val="A1480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287310-0648-612A-2556-60D53A260180}"/>
              </a:ext>
            </a:extLst>
          </p:cNvPr>
          <p:cNvCxnSpPr>
            <a:cxnSpLocks/>
          </p:cNvCxnSpPr>
          <p:nvPr/>
        </p:nvCxnSpPr>
        <p:spPr>
          <a:xfrm>
            <a:off x="3087535" y="1359311"/>
            <a:ext cx="0" cy="3785854"/>
          </a:xfrm>
          <a:prstGeom prst="line">
            <a:avLst/>
          </a:prstGeom>
          <a:ln w="19050">
            <a:solidFill>
              <a:srgbClr val="1A6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FC2E6A-9451-73DE-8308-395C4A684514}"/>
              </a:ext>
            </a:extLst>
          </p:cNvPr>
          <p:cNvCxnSpPr>
            <a:cxnSpLocks/>
          </p:cNvCxnSpPr>
          <p:nvPr/>
        </p:nvCxnSpPr>
        <p:spPr>
          <a:xfrm flipH="1">
            <a:off x="4429565" y="1347559"/>
            <a:ext cx="3339" cy="3784291"/>
          </a:xfrm>
          <a:prstGeom prst="line">
            <a:avLst/>
          </a:prstGeom>
          <a:ln w="19050">
            <a:solidFill>
              <a:srgbClr val="1A6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04EA753-F0AD-EDDD-2F61-43C1E493147E}"/>
              </a:ext>
            </a:extLst>
          </p:cNvPr>
          <p:cNvCxnSpPr>
            <a:cxnSpLocks/>
          </p:cNvCxnSpPr>
          <p:nvPr/>
        </p:nvCxnSpPr>
        <p:spPr>
          <a:xfrm>
            <a:off x="5783110" y="1339256"/>
            <a:ext cx="0" cy="3805911"/>
          </a:xfrm>
          <a:prstGeom prst="line">
            <a:avLst/>
          </a:prstGeom>
          <a:ln w="19050">
            <a:solidFill>
              <a:srgbClr val="1A6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54A6E5-C73D-A6FA-FBE1-73DF54A24FEA}"/>
              </a:ext>
            </a:extLst>
          </p:cNvPr>
          <p:cNvCxnSpPr>
            <a:cxnSpLocks/>
          </p:cNvCxnSpPr>
          <p:nvPr/>
        </p:nvCxnSpPr>
        <p:spPr>
          <a:xfrm>
            <a:off x="1745939" y="1351729"/>
            <a:ext cx="0" cy="3800095"/>
          </a:xfrm>
          <a:prstGeom prst="line">
            <a:avLst/>
          </a:prstGeom>
          <a:ln w="19050">
            <a:solidFill>
              <a:srgbClr val="1A6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E88F8D-AC22-767C-02F2-80611C7B6725}"/>
              </a:ext>
            </a:extLst>
          </p:cNvPr>
          <p:cNvCxnSpPr>
            <a:cxnSpLocks/>
          </p:cNvCxnSpPr>
          <p:nvPr/>
        </p:nvCxnSpPr>
        <p:spPr>
          <a:xfrm>
            <a:off x="7212370" y="1331875"/>
            <a:ext cx="0" cy="3813290"/>
          </a:xfrm>
          <a:prstGeom prst="line">
            <a:avLst/>
          </a:prstGeom>
          <a:ln w="19050">
            <a:solidFill>
              <a:srgbClr val="1A6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54A5B5E-CFA0-0D59-10D6-19EDE70C0665}"/>
              </a:ext>
            </a:extLst>
          </p:cNvPr>
          <p:cNvSpPr/>
          <p:nvPr/>
        </p:nvSpPr>
        <p:spPr>
          <a:xfrm>
            <a:off x="1754025" y="1533833"/>
            <a:ext cx="8316367" cy="3420913"/>
          </a:xfrm>
          <a:prstGeom prst="rightArrow">
            <a:avLst/>
          </a:prstGeom>
          <a:solidFill>
            <a:srgbClr val="1A628A"/>
          </a:solidFill>
          <a:ln cap="sq">
            <a:solidFill>
              <a:srgbClr val="1A6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342900">
              <a:defRPr/>
            </a:pPr>
            <a:endParaRPr lang="en-US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FC56D47-8362-A67E-7433-E15AD2A82B5D}"/>
              </a:ext>
            </a:extLst>
          </p:cNvPr>
          <p:cNvSpPr/>
          <p:nvPr/>
        </p:nvSpPr>
        <p:spPr>
          <a:xfrm>
            <a:off x="1788761" y="2514756"/>
            <a:ext cx="1291805" cy="153734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A1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342900">
              <a:defRPr/>
            </a:pPr>
            <a:endParaRPr lang="en-US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Text Box 49">
            <a:extLst>
              <a:ext uri="{FF2B5EF4-FFF2-40B4-BE49-F238E27FC236}">
                <a16:creationId xmlns:a16="http://schemas.microsoft.com/office/drawing/2014/main" id="{546F7FF8-E488-2EA3-B8D9-AA8DBAA7119F}"/>
              </a:ext>
            </a:extLst>
          </p:cNvPr>
          <p:cNvSpPr txBox="1"/>
          <p:nvPr/>
        </p:nvSpPr>
        <p:spPr>
          <a:xfrm>
            <a:off x="1815905" y="2647521"/>
            <a:ext cx="1225143" cy="1231211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sz="1088" b="1">
                <a:solidFill>
                  <a:srgbClr val="C55A1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phase planning: </a:t>
            </a:r>
            <a:br>
              <a:rPr lang="en-US" sz="1088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88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next student use cases &amp; plan FIN onboarding </a:t>
            </a:r>
            <a:endParaRPr lang="en-US" sz="1088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700CD01-BF64-1DB7-4117-EEAEDFB03616}"/>
              </a:ext>
            </a:extLst>
          </p:cNvPr>
          <p:cNvSpPr/>
          <p:nvPr/>
        </p:nvSpPr>
        <p:spPr>
          <a:xfrm>
            <a:off x="3112432" y="2543654"/>
            <a:ext cx="1317586" cy="153734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A1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342900">
              <a:defRPr/>
            </a:pPr>
            <a:endParaRPr lang="en-US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" name="Text Box 53">
            <a:extLst>
              <a:ext uri="{FF2B5EF4-FFF2-40B4-BE49-F238E27FC236}">
                <a16:creationId xmlns:a16="http://schemas.microsoft.com/office/drawing/2014/main" id="{B615E900-CA37-9D91-131A-D7E3974EB397}"/>
              </a:ext>
            </a:extLst>
          </p:cNvPr>
          <p:cNvSpPr txBox="1"/>
          <p:nvPr/>
        </p:nvSpPr>
        <p:spPr>
          <a:xfrm>
            <a:off x="3176724" y="2633462"/>
            <a:ext cx="1206352" cy="134434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sz="1088" b="1">
                <a:solidFill>
                  <a:srgbClr val="C55A1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Gov &amp; VCGs review: </a:t>
            </a:r>
            <a:br>
              <a:rPr lang="en-US" sz="1088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088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88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8/17 &amp; 8/24</a:t>
            </a:r>
            <a:br>
              <a:rPr lang="en-US" sz="1088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88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(approved into next phase)</a:t>
            </a:r>
            <a:endParaRPr lang="en-US" sz="1088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342900"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sz="1088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23139F0-631E-9A6F-D3B3-43CA5C6C878B}"/>
              </a:ext>
            </a:extLst>
          </p:cNvPr>
          <p:cNvSpPr/>
          <p:nvPr/>
        </p:nvSpPr>
        <p:spPr>
          <a:xfrm>
            <a:off x="4509494" y="2521900"/>
            <a:ext cx="1282562" cy="153734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A1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342900">
              <a:defRPr/>
            </a:pPr>
            <a:endParaRPr lang="en-US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" name="Text Box 54">
            <a:extLst>
              <a:ext uri="{FF2B5EF4-FFF2-40B4-BE49-F238E27FC236}">
                <a16:creationId xmlns:a16="http://schemas.microsoft.com/office/drawing/2014/main" id="{E07C4291-03D2-F1E7-75EC-D43B978D04CB}"/>
              </a:ext>
            </a:extLst>
          </p:cNvPr>
          <p:cNvSpPr txBox="1"/>
          <p:nvPr/>
        </p:nvSpPr>
        <p:spPr>
          <a:xfrm>
            <a:off x="4572598" y="2631083"/>
            <a:ext cx="1149589" cy="134434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sz="1088" b="1">
                <a:solidFill>
                  <a:srgbClr val="C55A1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Launch next phase: </a:t>
            </a:r>
            <a:br>
              <a:rPr lang="en-US" sz="1088" b="1">
                <a:solidFill>
                  <a:srgbClr val="C55A1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88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data</a:t>
            </a:r>
            <a:br>
              <a:rPr lang="en-US" sz="1088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88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cases 3-5 + FIN GL onboarding &amp; next phase planning </a:t>
            </a:r>
            <a:endParaRPr lang="en-US" sz="1088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A6BD8C4-08F2-8658-6728-AC1C42C1FF37}"/>
              </a:ext>
            </a:extLst>
          </p:cNvPr>
          <p:cNvSpPr/>
          <p:nvPr/>
        </p:nvSpPr>
        <p:spPr>
          <a:xfrm>
            <a:off x="5829600" y="2514756"/>
            <a:ext cx="1390231" cy="153734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A1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342900">
              <a:defRPr/>
            </a:pPr>
            <a:endParaRPr lang="en-US" sz="135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2" name="Graphic 31" descr="Checkmark with solid fill">
            <a:extLst>
              <a:ext uri="{FF2B5EF4-FFF2-40B4-BE49-F238E27FC236}">
                <a16:creationId xmlns:a16="http://schemas.microsoft.com/office/drawing/2014/main" id="{E4788E47-C3D1-DD4E-3CF6-A2BC0B3FA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8483" y="1716674"/>
            <a:ext cx="688152" cy="688152"/>
          </a:xfrm>
          <a:prstGeom prst="rect">
            <a:avLst/>
          </a:prstGeom>
        </p:spPr>
      </p:pic>
      <p:sp>
        <p:nvSpPr>
          <p:cNvPr id="26" name="Text Box 50">
            <a:extLst>
              <a:ext uri="{FF2B5EF4-FFF2-40B4-BE49-F238E27FC236}">
                <a16:creationId xmlns:a16="http://schemas.microsoft.com/office/drawing/2014/main" id="{8C445E4D-1D62-806F-BB37-0EAD10D50AFA}"/>
              </a:ext>
            </a:extLst>
          </p:cNvPr>
          <p:cNvSpPr txBox="1"/>
          <p:nvPr/>
        </p:nvSpPr>
        <p:spPr>
          <a:xfrm>
            <a:off x="5898916" y="2585676"/>
            <a:ext cx="1272746" cy="135548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sz="1088" b="1">
                <a:solidFill>
                  <a:srgbClr val="C55A1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Phases III +</a:t>
            </a:r>
            <a:r>
              <a:rPr lang="en-US" sz="1088">
                <a:solidFill>
                  <a:srgbClr val="C55A1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088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088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88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 GL use case implementation &amp; next domain onboarding </a:t>
            </a:r>
            <a:br>
              <a:rPr lang="en-US" sz="1088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88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(next domain TBD)</a:t>
            </a:r>
            <a:endParaRPr lang="en-US" sz="1088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33">
            <a:extLst>
              <a:ext uri="{FF2B5EF4-FFF2-40B4-BE49-F238E27FC236}">
                <a16:creationId xmlns:a16="http://schemas.microsoft.com/office/drawing/2014/main" id="{F3C16A41-1C65-7219-DEC6-D9B463E02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4291" y="1356719"/>
            <a:ext cx="734743" cy="3499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algn="ctr" defTabSz="342900"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sz="975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2024-</a:t>
            </a:r>
            <a:br>
              <a:rPr lang="en-US" sz="975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975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2027</a:t>
            </a:r>
            <a:endParaRPr lang="en-US" sz="825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C973F12-1EAB-141A-6D73-28AFCEC8D75F}"/>
              </a:ext>
            </a:extLst>
          </p:cNvPr>
          <p:cNvSpPr/>
          <p:nvPr/>
        </p:nvSpPr>
        <p:spPr>
          <a:xfrm>
            <a:off x="7265347" y="2497027"/>
            <a:ext cx="1259395" cy="15268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A1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342900">
              <a:defRPr/>
            </a:pPr>
            <a:endParaRPr lang="en-US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Text Box 50">
            <a:extLst>
              <a:ext uri="{FF2B5EF4-FFF2-40B4-BE49-F238E27FC236}">
                <a16:creationId xmlns:a16="http://schemas.microsoft.com/office/drawing/2014/main" id="{C9E60D43-BC96-1A9C-EEDE-FF3CF410A57F}"/>
              </a:ext>
            </a:extLst>
          </p:cNvPr>
          <p:cNvSpPr txBox="1"/>
          <p:nvPr/>
        </p:nvSpPr>
        <p:spPr>
          <a:xfrm>
            <a:off x="7334664" y="2566709"/>
            <a:ext cx="1152967" cy="13462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sz="1088" b="1">
                <a:solidFill>
                  <a:srgbClr val="C55A1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Phases IV +</a:t>
            </a:r>
            <a:r>
              <a:rPr lang="en-US" sz="1088">
                <a:solidFill>
                  <a:srgbClr val="C55A1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088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88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 onboarding data domains and executing use cases</a:t>
            </a:r>
            <a:endParaRPr lang="en-US" sz="1088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Graphic 34" descr="Checkmark with solid fill">
            <a:extLst>
              <a:ext uri="{FF2B5EF4-FFF2-40B4-BE49-F238E27FC236}">
                <a16:creationId xmlns:a16="http://schemas.microsoft.com/office/drawing/2014/main" id="{0ABC48EB-CA90-CB1F-B1A4-38FCBFA2E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69057" y="1763734"/>
            <a:ext cx="688152" cy="688152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83B0294-D6FE-D283-2B6E-BF29AA4D1914}"/>
              </a:ext>
            </a:extLst>
          </p:cNvPr>
          <p:cNvCxnSpPr>
            <a:cxnSpLocks/>
          </p:cNvCxnSpPr>
          <p:nvPr/>
        </p:nvCxnSpPr>
        <p:spPr>
          <a:xfrm>
            <a:off x="1731826" y="1331875"/>
            <a:ext cx="6635426" cy="0"/>
          </a:xfrm>
          <a:prstGeom prst="line">
            <a:avLst/>
          </a:prstGeom>
          <a:ln w="19050">
            <a:solidFill>
              <a:srgbClr val="1A6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0F71A6C-0614-68EE-7638-00BA7AA35805}"/>
              </a:ext>
            </a:extLst>
          </p:cNvPr>
          <p:cNvCxnSpPr>
            <a:cxnSpLocks/>
          </p:cNvCxnSpPr>
          <p:nvPr/>
        </p:nvCxnSpPr>
        <p:spPr>
          <a:xfrm>
            <a:off x="8367252" y="1318559"/>
            <a:ext cx="0" cy="420292"/>
          </a:xfrm>
          <a:prstGeom prst="line">
            <a:avLst/>
          </a:prstGeom>
          <a:ln w="19050">
            <a:solidFill>
              <a:srgbClr val="1A6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A704555-A233-8ECA-221E-CD317CB4AD5E}"/>
              </a:ext>
            </a:extLst>
          </p:cNvPr>
          <p:cNvSpPr txBox="1"/>
          <p:nvPr/>
        </p:nvSpPr>
        <p:spPr>
          <a:xfrm>
            <a:off x="1754025" y="192230"/>
            <a:ext cx="718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Sample Timeline</a:t>
            </a:r>
          </a:p>
        </p:txBody>
      </p:sp>
    </p:spTree>
    <p:extLst>
      <p:ext uri="{BB962C8B-B14F-4D97-AF65-F5344CB8AC3E}">
        <p14:creationId xmlns:p14="http://schemas.microsoft.com/office/powerpoint/2010/main" val="3634325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A7535-5C6A-29BB-943D-586564C56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393" y="254975"/>
            <a:ext cx="8229600" cy="688922"/>
          </a:xfrm>
        </p:spPr>
        <p:txBody>
          <a:bodyPr/>
          <a:lstStyle/>
          <a:p>
            <a:r>
              <a:rPr lang="en-US"/>
              <a:t>Sample Gant-Chart Project Plan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26B40-EFC1-AC10-63D8-A87ECF13E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90062"/>
            <a:ext cx="9144000" cy="407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93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AEB55C6-7FF9-83C2-3473-65D7392FD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9A4D9-3033-4E8F-5196-BF179F818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393" y="254975"/>
            <a:ext cx="8229600" cy="688922"/>
          </a:xfrm>
        </p:spPr>
        <p:txBody>
          <a:bodyPr/>
          <a:lstStyle/>
          <a:p>
            <a:r>
              <a:rPr lang="en-US"/>
              <a:t>Sample Card Wall (Agile Methodology)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44DA77-3896-B76B-606E-804DC8705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489" y="1101213"/>
            <a:ext cx="8116947" cy="455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377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07834-E6F2-4B8B-9B11-3803C2FF9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631" y="246936"/>
            <a:ext cx="6172200" cy="664790"/>
          </a:xfrm>
        </p:spPr>
        <p:txBody>
          <a:bodyPr>
            <a:noAutofit/>
          </a:bodyPr>
          <a:lstStyle/>
          <a:p>
            <a:r>
              <a:rPr lang="en-US" sz="2100" b="1">
                <a:latin typeface="+mn-lt"/>
              </a:rPr>
              <a:t>UIS FAMLI Milestone Tracking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416D9-4503-4C21-9120-852F0884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fld id="{519F2A50-CC68-2740-BD4B-4144B54F6CB0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  <a:ea typeface="ＭＳ Ｐゴシック" charset="-128"/>
              </a:rPr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27332B-2448-942B-A37A-1310C634450E}"/>
              </a:ext>
            </a:extLst>
          </p:cNvPr>
          <p:cNvSpPr txBox="1"/>
          <p:nvPr/>
        </p:nvSpPr>
        <p:spPr>
          <a:xfrm>
            <a:off x="3821798" y="5558852"/>
            <a:ext cx="33625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All scope ready for Jan. 1</a:t>
            </a:r>
            <a:endParaRPr lang="en-US" sz="1500">
              <a:solidFill>
                <a:prstClr val="black"/>
              </a:solidFill>
              <a:latin typeface="Calibri" panose="020F0502020204030204"/>
              <a:ea typeface="ＭＳ Ｐゴシック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EE0014-F21B-E5B5-D57E-B90DAD248EB0}"/>
              </a:ext>
            </a:extLst>
          </p:cNvPr>
          <p:cNvSpPr/>
          <p:nvPr/>
        </p:nvSpPr>
        <p:spPr>
          <a:xfrm>
            <a:off x="2739602" y="5389667"/>
            <a:ext cx="6119264" cy="517064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CD7ADAF8-8438-6638-D7A8-27AAEF7C98FD}"/>
              </a:ext>
            </a:extLst>
          </p:cNvPr>
          <p:cNvGraphicFramePr>
            <a:graphicFrameLocks noGrp="1"/>
          </p:cNvGraphicFramePr>
          <p:nvPr/>
        </p:nvGraphicFramePr>
        <p:xfrm>
          <a:off x="1842632" y="964900"/>
          <a:ext cx="7016235" cy="4335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1589">
                  <a:extLst>
                    <a:ext uri="{9D8B030D-6E8A-4147-A177-3AD203B41FA5}">
                      <a16:colId xmlns:a16="http://schemas.microsoft.com/office/drawing/2014/main" val="1306319408"/>
                    </a:ext>
                  </a:extLst>
                </a:gridCol>
                <a:gridCol w="908020">
                  <a:extLst>
                    <a:ext uri="{9D8B030D-6E8A-4147-A177-3AD203B41FA5}">
                      <a16:colId xmlns:a16="http://schemas.microsoft.com/office/drawing/2014/main" val="480271405"/>
                    </a:ext>
                  </a:extLst>
                </a:gridCol>
                <a:gridCol w="1882682">
                  <a:extLst>
                    <a:ext uri="{9D8B030D-6E8A-4147-A177-3AD203B41FA5}">
                      <a16:colId xmlns:a16="http://schemas.microsoft.com/office/drawing/2014/main" val="1017609081"/>
                    </a:ext>
                  </a:extLst>
                </a:gridCol>
                <a:gridCol w="553944">
                  <a:extLst>
                    <a:ext uri="{9D8B030D-6E8A-4147-A177-3AD203B41FA5}">
                      <a16:colId xmlns:a16="http://schemas.microsoft.com/office/drawing/2014/main" val="2428139616"/>
                    </a:ext>
                  </a:extLst>
                </a:gridCol>
              </a:tblGrid>
              <a:tr h="315846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Deliverable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Timeframe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Notes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Status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902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062422"/>
                  </a:ext>
                </a:extLst>
              </a:tr>
              <a:tr h="330585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OnBase Application </a:t>
                      </a: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built &amp; user tested by 11/1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10/12-11/1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Ready for 11/15 launch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494741"/>
                  </a:ext>
                </a:extLst>
              </a:tr>
              <a:tr h="357095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Payroll</a:t>
                      </a: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 FAMLI earning codes configured, unit tested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10/16-10/23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Partial SIT possible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436266"/>
                  </a:ext>
                </a:extLst>
              </a:tr>
              <a:tr h="315367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ES Time entry </a:t>
                      </a: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is configured, unit tested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10/16-11/3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Start delayed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1"/>
                          </a:solidFill>
                        </a:rPr>
                        <a:t>Yellow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236538"/>
                  </a:ext>
                </a:extLst>
              </a:tr>
              <a:tr h="351566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HRGL payroll </a:t>
                      </a:r>
                      <a:r>
                        <a:rPr lang="en-US" sz="1100" err="1">
                          <a:solidFill>
                            <a:schemeClr val="tx1"/>
                          </a:solidFill>
                        </a:rPr>
                        <a:t>speedtypes</a:t>
                      </a: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 configured, unit tested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10/16-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</a:rPr>
                        <a:t>11/3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Partial SIT possible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1"/>
                          </a:solidFill>
                        </a:rPr>
                        <a:t>Green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873894"/>
                  </a:ext>
                </a:extLst>
              </a:tr>
              <a:tr h="330585">
                <a:tc>
                  <a:txBody>
                    <a:bodyPr/>
                    <a:lstStyle/>
                    <a:p>
                      <a:r>
                        <a:rPr lang="en-US" sz="1100" b="1" err="1">
                          <a:solidFill>
                            <a:schemeClr val="tx1"/>
                          </a:solidFill>
                        </a:rPr>
                        <a:t>MyLeave</a:t>
                      </a: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 data entry configured, unit tested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10/16-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</a:rPr>
                        <a:t>11/8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Partial SIT possible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1"/>
                          </a:solidFill>
                        </a:rPr>
                        <a:t>Green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779830"/>
                  </a:ext>
                </a:extLst>
              </a:tr>
              <a:tr h="324119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All PS/HCM config/dev </a:t>
                      </a: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complete and unit tested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11/8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1"/>
                          </a:solidFill>
                        </a:rPr>
                        <a:t>Green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116370"/>
                  </a:ext>
                </a:extLst>
              </a:tr>
              <a:tr h="33058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PS/HCM end-to-end SIT </a:t>
                      </a: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testing complete/passed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11/9-</a:t>
                      </a:r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11/17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TST (PY2 backup)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1"/>
                          </a:solidFill>
                        </a:rPr>
                        <a:t>Green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411556"/>
                  </a:ext>
                </a:extLst>
              </a:tr>
              <a:tr h="330585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PS/HCM UAT </a:t>
                      </a:r>
                      <a:r>
                        <a:rPr lang="en-US" sz="1100" b="1" u="sng">
                          <a:solidFill>
                            <a:schemeClr val="tx1"/>
                          </a:solidFill>
                        </a:rPr>
                        <a:t>prep</a:t>
                      </a:r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complete (QA team)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11/17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</a:rPr>
                        <a:t>Green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122147"/>
                  </a:ext>
                </a:extLst>
              </a:tr>
              <a:tr h="343907">
                <a:tc>
                  <a:txBody>
                    <a:bodyPr/>
                    <a:lstStyle/>
                    <a:p>
                      <a:r>
                        <a:rPr lang="en-US" sz="1100" b="1" err="1">
                          <a:solidFill>
                            <a:schemeClr val="tx1"/>
                          </a:solidFill>
                        </a:rPr>
                        <a:t>AbsenceSoft</a:t>
                      </a:r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 File Feed: </a:t>
                      </a: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File export ready and tested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10/16-</a:t>
                      </a:r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11/15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</a:rPr>
                        <a:t>Green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574164"/>
                  </a:ext>
                </a:extLst>
              </a:tr>
              <a:tr h="343907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PS/HCM process tested (UAT)</a:t>
                      </a: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 end-to-end (passed)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11/20-</a:t>
                      </a:r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12/6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Incl. mock payroll (TST)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1"/>
                          </a:solidFill>
                        </a:rPr>
                        <a:t>Green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106645"/>
                  </a:ext>
                </a:extLst>
              </a:tr>
              <a:tr h="330585">
                <a:tc>
                  <a:txBody>
                    <a:bodyPr/>
                    <a:lstStyle/>
                    <a:p>
                      <a:r>
                        <a:rPr lang="en-US" sz="1100" b="1" err="1">
                          <a:solidFill>
                            <a:schemeClr val="tx1"/>
                          </a:solidFill>
                        </a:rPr>
                        <a:t>AbsenceSoft</a:t>
                      </a:r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 MVP: </a:t>
                      </a: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All tasks/scope complete and tested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12/15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Ready for 1/1 launch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</a:rPr>
                        <a:t>Green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905795"/>
                  </a:ext>
                </a:extLst>
              </a:tr>
              <a:tr h="330585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PS/HCM </a:t>
                      </a: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process migrated to PRD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12/15?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Also PSCC job running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Green</a:t>
                      </a:r>
                    </a:p>
                  </a:txBody>
                  <a:tcPr marL="20574" marR="20574" marT="20574" marB="20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092770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8CCA48E-91A2-B6CD-9E51-5D5F24AFFFCF}"/>
              </a:ext>
            </a:extLst>
          </p:cNvPr>
          <p:cNvCxnSpPr>
            <a:cxnSpLocks/>
          </p:cNvCxnSpPr>
          <p:nvPr/>
        </p:nvCxnSpPr>
        <p:spPr>
          <a:xfrm>
            <a:off x="5503090" y="1278833"/>
            <a:ext cx="0" cy="430033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AE77232-E7AD-35F5-F439-2064EA480229}"/>
              </a:ext>
            </a:extLst>
          </p:cNvPr>
          <p:cNvCxnSpPr>
            <a:cxnSpLocks/>
          </p:cNvCxnSpPr>
          <p:nvPr/>
        </p:nvCxnSpPr>
        <p:spPr>
          <a:xfrm>
            <a:off x="6418873" y="1258517"/>
            <a:ext cx="0" cy="430033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heckmark outline">
            <a:extLst>
              <a:ext uri="{FF2B5EF4-FFF2-40B4-BE49-F238E27FC236}">
                <a16:creationId xmlns:a16="http://schemas.microsoft.com/office/drawing/2014/main" id="{C7F45561-6624-F4CB-FA98-03BEA62943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36078" y="1258517"/>
            <a:ext cx="324465" cy="419001"/>
          </a:xfrm>
          <a:prstGeom prst="rect">
            <a:avLst/>
          </a:prstGeom>
        </p:spPr>
      </p:pic>
      <p:pic>
        <p:nvPicPr>
          <p:cNvPr id="16" name="Graphic 15" descr="Checkmark outline">
            <a:extLst>
              <a:ext uri="{FF2B5EF4-FFF2-40B4-BE49-F238E27FC236}">
                <a16:creationId xmlns:a16="http://schemas.microsoft.com/office/drawing/2014/main" id="{01171383-88EA-86A0-475D-6A2FAEFEEA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6415" y="1557785"/>
            <a:ext cx="324465" cy="4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66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0510"/>
            <a:ext cx="5187462" cy="6858000"/>
          </a:xfrm>
          <a:prstGeom prst="rect">
            <a:avLst/>
          </a:prstGeom>
          <a:solidFill>
            <a:srgbClr val="CDB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79070" y="244930"/>
            <a:ext cx="6337791" cy="78944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>
                <a:solidFill>
                  <a:srgbClr val="CDB77F"/>
                </a:solidFill>
                <a:latin typeface="Arial"/>
                <a:cs typeface="Arial"/>
              </a:rPr>
              <a:t>Cindy Kraft</a:t>
            </a:r>
          </a:p>
          <a:p>
            <a:r>
              <a:rPr lang="en-US" sz="2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Manager, Project Management</a:t>
            </a:r>
          </a:p>
          <a:p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University Information Services</a:t>
            </a:r>
          </a:p>
          <a:p>
            <a:endParaRPr lang="en-US" sz="280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3200" b="1">
              <a:solidFill>
                <a:srgbClr val="CDB77F"/>
              </a:solidFill>
              <a:latin typeface="Arial"/>
              <a:cs typeface="Arial"/>
            </a:endParaRPr>
          </a:p>
          <a:p>
            <a:r>
              <a:rPr lang="en-US" sz="3200" b="1">
                <a:solidFill>
                  <a:srgbClr val="CDB77F"/>
                </a:solidFill>
                <a:latin typeface="Arial"/>
                <a:cs typeface="Arial"/>
              </a:rPr>
              <a:t>Steven Linenberger</a:t>
            </a:r>
          </a:p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Project Manager</a:t>
            </a:r>
          </a:p>
          <a:p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University Information Services</a:t>
            </a:r>
            <a:br>
              <a:rPr lang="en-US" sz="3000" b="1">
                <a:solidFill>
                  <a:srgbClr val="CDB77F"/>
                </a:solidFill>
                <a:latin typeface="Arial"/>
                <a:ea typeface="+mn-lt"/>
                <a:cs typeface="Arial"/>
              </a:rPr>
            </a:br>
            <a:endParaRPr lang="en-US" sz="3000" b="1">
              <a:solidFill>
                <a:srgbClr val="CDB77F"/>
              </a:solidFill>
              <a:latin typeface="Arial"/>
              <a:ea typeface="+mn-lt"/>
              <a:cs typeface="Arial"/>
            </a:endParaRPr>
          </a:p>
          <a:p>
            <a:endParaRPr lang="en-US" sz="3000" b="1">
              <a:solidFill>
                <a:srgbClr val="CDB77F"/>
              </a:solidFill>
              <a:latin typeface="Arial"/>
              <a:ea typeface="+mn-lt"/>
              <a:cs typeface="Arial"/>
            </a:endParaRPr>
          </a:p>
          <a:p>
            <a:r>
              <a:rPr lang="en-US" sz="3000" b="1">
                <a:solidFill>
                  <a:srgbClr val="CDB77F"/>
                </a:solidFill>
                <a:latin typeface="Arial"/>
                <a:ea typeface="+mn-lt"/>
                <a:cs typeface="Arial"/>
              </a:rPr>
              <a:t>Kenyetta Rose</a:t>
            </a:r>
            <a:endParaRPr lang="en-US" sz="3000">
              <a:latin typeface="Arial"/>
              <a:ea typeface="+mn-lt"/>
              <a:cs typeface="Arial"/>
            </a:endParaRPr>
          </a:p>
          <a:p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Financial Training &amp; Support Specialist</a:t>
            </a:r>
          </a:p>
          <a:p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Financial Services and Solutions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Office of University Controller</a:t>
            </a: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endParaRPr lang="en-US" sz="3200">
              <a:solidFill>
                <a:srgbClr val="FFDB69"/>
              </a:solidFill>
              <a:latin typeface="Montserrat Medium" panose="00000600000000000000" pitchFamily="2" charset="0"/>
              <a:cs typeface="Calibri" panose="020F0502020204030204"/>
            </a:endParaRPr>
          </a:p>
          <a:p>
            <a:endParaRPr lang="en-US" sz="3200">
              <a:solidFill>
                <a:srgbClr val="FFDB69"/>
              </a:solidFill>
              <a:latin typeface="Montserrat Medium" panose="00000600000000000000" pitchFamily="2" charset="0"/>
              <a:cs typeface="Calibri" panose="020F0502020204030204"/>
            </a:endParaRPr>
          </a:p>
          <a:p>
            <a:endParaRPr lang="en-US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194398" y="3057308"/>
            <a:ext cx="1288868" cy="801189"/>
          </a:xfrm>
          <a:prstGeom prst="rightArrow">
            <a:avLst/>
          </a:prstGeom>
          <a:solidFill>
            <a:srgbClr val="CDB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4827439" y="5191840"/>
            <a:ext cx="876492" cy="801189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0928BC3-8AC6-45BA-BC5D-651B0B80B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58411" y="4731788"/>
            <a:ext cx="1609344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0A2C0F-71C3-D734-A502-0269D137DE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411" y="420414"/>
            <a:ext cx="1695000" cy="1737360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215028-C8A9-B7E3-AB44-D8010B3BB1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99" y="2501463"/>
            <a:ext cx="1645920" cy="1828800"/>
          </a:xfrm>
          <a:prstGeom prst="rect">
            <a:avLst/>
          </a:prstGeom>
          <a:noFill/>
        </p:spPr>
      </p:pic>
      <p:sp>
        <p:nvSpPr>
          <p:cNvPr id="12" name="Right Arrow 10">
            <a:extLst>
              <a:ext uri="{FF2B5EF4-FFF2-40B4-BE49-F238E27FC236}">
                <a16:creationId xmlns:a16="http://schemas.microsoft.com/office/drawing/2014/main" id="{082D9C71-E8D6-9B56-3375-A7B3A7812895}"/>
              </a:ext>
            </a:extLst>
          </p:cNvPr>
          <p:cNvSpPr/>
          <p:nvPr/>
        </p:nvSpPr>
        <p:spPr>
          <a:xfrm rot="10800000">
            <a:off x="4813669" y="746594"/>
            <a:ext cx="876492" cy="801189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60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45C777C-02DB-FC71-5A40-CA3D37812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8FE9-9315-4A2E-90C5-78A5E87D5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631" y="246936"/>
            <a:ext cx="6172200" cy="664790"/>
          </a:xfrm>
        </p:spPr>
        <p:txBody>
          <a:bodyPr>
            <a:noAutofit/>
          </a:bodyPr>
          <a:lstStyle/>
          <a:p>
            <a:r>
              <a:rPr lang="en-US" sz="2100" b="1">
                <a:latin typeface="+mn-lt"/>
              </a:rPr>
              <a:t>Microsoft Teams Phone RACI Chart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5BAAC-E55E-6B9B-5A4C-99DB5713D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fld id="{519F2A50-CC68-2740-BD4B-4144B54F6CB0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  <a:ea typeface="ＭＳ Ｐゴシック" charset="-128"/>
              </a:rPr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CC2DF7-E1CF-DF45-A894-5731B60C8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475" y="1215851"/>
            <a:ext cx="8531051" cy="416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22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376727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80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187462" cy="6858000"/>
          </a:xfrm>
          <a:prstGeom prst="rect">
            <a:avLst/>
          </a:prstGeom>
          <a:solidFill>
            <a:srgbClr val="CDB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84497" y="2499250"/>
            <a:ext cx="4374212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5000" b="1" cap="all">
                <a:solidFill>
                  <a:srgbClr val="000000"/>
                </a:solidFill>
                <a:latin typeface="Arial"/>
                <a:cs typeface="Arial"/>
              </a:rPr>
              <a:t>Resources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0800000">
            <a:off x="5494699" y="5218144"/>
            <a:ext cx="1288868" cy="801189"/>
          </a:xfrm>
          <a:prstGeom prst="rightArrow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30035" y="1724491"/>
            <a:ext cx="5495082" cy="286232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>
              <a:solidFill>
                <a:schemeClr val="bg1"/>
              </a:solidFill>
              <a:latin typeface="Calibri"/>
              <a:cs typeface="Calibri"/>
            </a:endParaRPr>
          </a:p>
          <a:p>
            <a:pPr lvl="2"/>
            <a:endParaRPr lang="en-US" sz="2400">
              <a:solidFill>
                <a:schemeClr val="bg1"/>
              </a:solidFill>
              <a:latin typeface="Calibri"/>
              <a:cs typeface="Calibri"/>
            </a:endParaRPr>
          </a:p>
          <a:p>
            <a:pPr lvl="2"/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>
                <a:solidFill>
                  <a:schemeClr val="bg1"/>
                </a:solidFill>
              </a:rPr>
              <a:t>cu.edu/controller/course-catalog</a:t>
            </a:r>
          </a:p>
          <a:p>
            <a:endParaRPr lang="en-US" sz="2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cs typeface="Calibri" panose="020F0502020204030204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289558" y="2126212"/>
            <a:ext cx="1288868" cy="801189"/>
          </a:xfrm>
          <a:prstGeom prst="rightArrow">
            <a:avLst/>
          </a:prstGeom>
          <a:solidFill>
            <a:srgbClr val="CDB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4807133" y="3930598"/>
            <a:ext cx="930959" cy="812734"/>
          </a:xfrm>
          <a:prstGeom prst="rightArrow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193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420B6E4-A9DA-0649-A312-AF7D0AAAF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9D16A3-77C3-D745-9AF8-BD6CDD831C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704C0C-DFE8-654A-A842-3BF3FBD5372F}"/>
              </a:ext>
            </a:extLst>
          </p:cNvPr>
          <p:cNvSpPr txBox="1"/>
          <p:nvPr/>
        </p:nvSpPr>
        <p:spPr>
          <a:xfrm>
            <a:off x="3879180" y="3611880"/>
            <a:ext cx="443363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i="1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F98090-9BE1-644E-8399-E093E448A3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9672" y="2392680"/>
            <a:ext cx="1292655" cy="1219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2B3D51-F4C1-442B-A420-C6ADEA4089A7}"/>
              </a:ext>
            </a:extLst>
          </p:cNvPr>
          <p:cNvSpPr/>
          <p:nvPr/>
        </p:nvSpPr>
        <p:spPr>
          <a:xfrm>
            <a:off x="3511557" y="4494924"/>
            <a:ext cx="5666733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en-US" b="1">
                <a:solidFill>
                  <a:schemeClr val="bg1"/>
                </a:solidFill>
                <a:ea typeface="+mn-lt"/>
                <a:cs typeface="+mn-lt"/>
              </a:rPr>
              <a:t>CPAs should email </a:t>
            </a:r>
            <a:r>
              <a:rPr lang="en-US" b="1" u="sng">
                <a:solidFill>
                  <a:schemeClr val="bg1"/>
                </a:solidFill>
                <a:ea typeface="+mn-lt"/>
                <a:cs typeface="+mn-lt"/>
              </a:rPr>
              <a:t>fss</a:t>
            </a:r>
            <a:r>
              <a:rPr lang="en-US" b="1" u="sng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@cu.edu</a:t>
            </a:r>
            <a:r>
              <a:rPr lang="en-US" b="1" u="sng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</a:rPr>
              <a:t> </a:t>
            </a:r>
            <a:r>
              <a:rPr lang="en-US" b="1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</a:rPr>
              <a:t>to </a:t>
            </a:r>
            <a:r>
              <a:rPr lang="en-US" b="1">
                <a:solidFill>
                  <a:schemeClr val="bg1"/>
                </a:solidFill>
                <a:ea typeface="+mn-lt"/>
                <a:cs typeface="+mn-lt"/>
              </a:rPr>
              <a:t>request CPE credit.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627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FF91B0-35E8-A346-BC37-1B0C95FFD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E5012D-D503-6944-8D77-E0033E359AC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704C0C-DFE8-654A-A842-3BF3FBD5372F}"/>
              </a:ext>
            </a:extLst>
          </p:cNvPr>
          <p:cNvSpPr txBox="1"/>
          <p:nvPr/>
        </p:nvSpPr>
        <p:spPr>
          <a:xfrm>
            <a:off x="965200" y="2736502"/>
            <a:ext cx="701040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WE WILL HAVE SOME</a:t>
            </a:r>
          </a:p>
          <a:p>
            <a:pPr algn="ctr"/>
            <a:r>
              <a:rPr lang="en-US" sz="4800" b="1">
                <a:solidFill>
                  <a:schemeClr val="bg1"/>
                </a:solidFill>
                <a:latin typeface="Arial Black" panose="020B0604020202020204" pitchFamily="34" charset="0"/>
                <a:ea typeface="Open Sans Light" panose="020B0306030504020204" pitchFamily="34" charset="0"/>
                <a:cs typeface="Arial Black" panose="020B0604020202020204" pitchFamily="34" charset="0"/>
              </a:rPr>
              <a:t>POLL QUESTIONS</a:t>
            </a:r>
            <a:endParaRPr lang="en-US" sz="360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AED34B-3D31-9C4E-A534-0D759BF7582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2050617"/>
            <a:ext cx="2756765" cy="27567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0C65D7-FEC5-3743-AE69-0FB674942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E5012D-D503-6944-8D77-E0033E359AC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49C0E5-0767-FB48-A5FB-41642725B462}"/>
              </a:ext>
            </a:extLst>
          </p:cNvPr>
          <p:cNvSpPr txBox="1"/>
          <p:nvPr/>
        </p:nvSpPr>
        <p:spPr>
          <a:xfrm>
            <a:off x="4953000" y="2736502"/>
            <a:ext cx="609600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WE WILL SHARE A</a:t>
            </a:r>
          </a:p>
          <a:p>
            <a:pPr algn="ctr"/>
            <a:r>
              <a:rPr lang="en-US" sz="4800" b="1">
                <a:solidFill>
                  <a:schemeClr val="bg1"/>
                </a:solidFill>
                <a:latin typeface="Arial Black" panose="020B0604020202020204" pitchFamily="34" charset="0"/>
                <a:ea typeface="Open Sans Light" panose="020B0306030504020204" pitchFamily="34" charset="0"/>
                <a:cs typeface="Arial Black" panose="020B0604020202020204" pitchFamily="34" charset="0"/>
              </a:rPr>
              <a:t>RECORDING</a:t>
            </a:r>
            <a:endParaRPr lang="en-US" sz="360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5CB20A-7A85-FE4C-9323-EACE0B5F918B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1250950"/>
            <a:ext cx="4356100" cy="4356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0C65D7-FEC5-3743-AE69-0FB674942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E5012D-D503-6944-8D77-E0033E359AC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Google Shape;339;p64">
            <a:extLst>
              <a:ext uri="{FF2B5EF4-FFF2-40B4-BE49-F238E27FC236}">
                <a16:creationId xmlns:a16="http://schemas.microsoft.com/office/drawing/2014/main" id="{4686A64F-C7B3-489D-9AA5-A5696BA5B8DB}"/>
              </a:ext>
            </a:extLst>
          </p:cNvPr>
          <p:cNvSpPr/>
          <p:nvPr/>
        </p:nvSpPr>
        <p:spPr>
          <a:xfrm>
            <a:off x="0" y="5861699"/>
            <a:ext cx="12192000" cy="996133"/>
          </a:xfrm>
          <a:prstGeom prst="rect">
            <a:avLst/>
          </a:prstGeom>
          <a:solidFill>
            <a:srgbClr val="00000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" name="Google Shape;346;p64">
            <a:extLst>
              <a:ext uri="{FF2B5EF4-FFF2-40B4-BE49-F238E27FC236}">
                <a16:creationId xmlns:a16="http://schemas.microsoft.com/office/drawing/2014/main" id="{6F9F798F-4CF1-4283-8AB7-224592A18C1A}"/>
              </a:ext>
            </a:extLst>
          </p:cNvPr>
          <p:cNvSpPr txBox="1"/>
          <p:nvPr/>
        </p:nvSpPr>
        <p:spPr>
          <a:xfrm>
            <a:off x="4546619" y="5861562"/>
            <a:ext cx="3098800" cy="99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3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Q&amp;A</a:t>
            </a:r>
            <a:r>
              <a:rPr lang="en-GB" sz="3200" b="1">
                <a:solidFill>
                  <a:srgbClr val="CEB87E"/>
                </a:solidFill>
                <a:latin typeface="Roboto"/>
                <a:ea typeface="Roboto"/>
                <a:cs typeface="Roboto"/>
                <a:sym typeface="Roboto"/>
              </a:rPr>
              <a:t> Button</a:t>
            </a:r>
            <a:endParaRPr sz="3200" b="1">
              <a:solidFill>
                <a:srgbClr val="CEB87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" name="Picture 7" descr="Zoom Guide for Attendees - Washington University School of Medicine">
            <a:extLst>
              <a:ext uri="{FF2B5EF4-FFF2-40B4-BE49-F238E27FC236}">
                <a16:creationId xmlns:a16="http://schemas.microsoft.com/office/drawing/2014/main" id="{8C9752D1-EFD3-86B4-AAE7-26F449C785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069" y="1330356"/>
            <a:ext cx="3171825" cy="3190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28FFBB-995C-BF22-FFCA-F96B24C48791}"/>
              </a:ext>
            </a:extLst>
          </p:cNvPr>
          <p:cNvSpPr txBox="1"/>
          <p:nvPr/>
        </p:nvSpPr>
        <p:spPr>
          <a:xfrm>
            <a:off x="6492815" y="2035835"/>
            <a:ext cx="466976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  <a:latin typeface="Arial"/>
              </a:rPr>
              <a:t>QUESTIONS?</a:t>
            </a:r>
            <a:r>
              <a:rPr lang="en-US" sz="4000">
                <a:latin typeface="Arial"/>
                <a:cs typeface="Arial"/>
              </a:rPr>
              <a:t>​</a:t>
            </a:r>
            <a:endParaRPr lang="en-US" sz="4000">
              <a:latin typeface="Arial"/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FF6CD7-5ED1-BBC5-73B7-F7CD5F52CE42}"/>
              </a:ext>
            </a:extLst>
          </p:cNvPr>
          <p:cNvSpPr txBox="1"/>
          <p:nvPr/>
        </p:nvSpPr>
        <p:spPr>
          <a:xfrm>
            <a:off x="6492815" y="3301041"/>
            <a:ext cx="468414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 b="1">
                <a:solidFill>
                  <a:srgbClr val="FFFFFF"/>
                </a:solidFill>
                <a:latin typeface="Roboto"/>
              </a:rPr>
              <a:t>Use the Q&amp;A Button</a:t>
            </a:r>
            <a:r>
              <a:rPr lang="en-US" sz="3600">
                <a:latin typeface="Roboto"/>
                <a:ea typeface="Roboto"/>
                <a:cs typeface="Roboto"/>
              </a:rPr>
              <a:t>​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59871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E964BF-0171-9146-B3A9-8397371FE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B4CB60-C67E-C347-B5EB-F2F75CF00F9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6D9118-72D0-FD4B-8CF3-CBA1A160D609}"/>
              </a:ext>
            </a:extLst>
          </p:cNvPr>
          <p:cNvSpPr txBox="1"/>
          <p:nvPr/>
        </p:nvSpPr>
        <p:spPr>
          <a:xfrm>
            <a:off x="3033332" y="4046653"/>
            <a:ext cx="5641111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ea typeface="+mn-lt"/>
                <a:cs typeface="+mn-lt"/>
              </a:rPr>
              <a:t>CPE Reminder</a:t>
            </a:r>
          </a:p>
          <a:p>
            <a:pPr algn="ctr"/>
            <a:r>
              <a:rPr lang="en-US" sz="4800" b="1">
                <a:solidFill>
                  <a:schemeClr val="bg1"/>
                </a:solidFill>
                <a:ea typeface="+mn-lt"/>
                <a:cs typeface="+mn-lt"/>
              </a:rPr>
              <a:t>Email </a:t>
            </a:r>
            <a:r>
              <a:rPr lang="en-US" sz="4800" b="1" u="sng">
                <a:solidFill>
                  <a:schemeClr val="bg1"/>
                </a:solidFill>
                <a:ea typeface="+mn-lt"/>
                <a:cs typeface="+mn-lt"/>
              </a:rPr>
              <a:t>fss</a:t>
            </a:r>
            <a:r>
              <a:rPr lang="en-US" sz="4800" b="1" u="sng">
                <a:solidFill>
                  <a:schemeClr val="bg1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@cu.edu</a:t>
            </a:r>
            <a:r>
              <a:rPr lang="en-US" sz="4800" b="1" u="sng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4800" b="1">
                <a:solidFill>
                  <a:schemeClr val="bg1"/>
                </a:solidFill>
                <a:ea typeface="+mn-lt"/>
                <a:cs typeface="+mn-lt"/>
              </a:rPr>
              <a:t>to request CPE credit</a:t>
            </a:r>
            <a:r>
              <a:rPr lang="en-US" sz="4800">
                <a:solidFill>
                  <a:schemeClr val="bg1"/>
                </a:solidFill>
                <a:ea typeface="+mn-lt"/>
                <a:cs typeface="+mn-lt"/>
              </a:rPr>
              <a:t> 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D13245-14F1-854F-B8A7-CF688D586C44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826" y="3354"/>
            <a:ext cx="38608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47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AE93FDD-57DD-73E6-602A-A9997EDE4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F5F5E-BB4F-2C5C-57AF-A09EE4F66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1255792"/>
            <a:ext cx="8229600" cy="3046988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 lIns="91440" rIns="91440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Signs you might be an unofficial Project Manager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What is a “project?”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Basic project terminology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Leading teams (without formal authority)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Using milestones and creating timelines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Get help from your PM/PMO colleagues</a:t>
            </a:r>
            <a:endParaRPr lang="en-US" sz="2000" b="1">
              <a:solidFill>
                <a:srgbClr val="0070C0"/>
              </a:solidFill>
            </a:endParaRPr>
          </a:p>
          <a:p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963159-4475-6436-7DC1-5336763F62E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DD1C0AF-055A-E472-E22E-5ED58D365A6A}"/>
              </a:ext>
            </a:extLst>
          </p:cNvPr>
          <p:cNvSpPr txBox="1">
            <a:spLocks/>
          </p:cNvSpPr>
          <p:nvPr/>
        </p:nvSpPr>
        <p:spPr>
          <a:xfrm>
            <a:off x="1981200" y="274321"/>
            <a:ext cx="8229600" cy="463099"/>
          </a:xfrm>
          <a:prstGeom prst="rect">
            <a:avLst/>
          </a:prstGeom>
        </p:spPr>
        <p:txBody>
          <a:bodyPr wrap="square" lIns="0" tIns="0" rIns="0" bIns="0">
            <a:normAutofit fontScale="90000" lnSpcReduction="100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>
                <a:solidFill>
                  <a:sysClr val="windowText" lastClr="000000"/>
                </a:solidFill>
                <a:latin typeface="Calibri"/>
              </a:rPr>
              <a:t>Session Agenda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47749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A4EC72C-C6DE-351D-66AC-3677B72C3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B5833-32B0-FCF7-9021-43BB0640C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1261942"/>
            <a:ext cx="8229600" cy="1538883"/>
          </a:xfr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91440" rIns="91440"/>
          <a:lstStyle/>
          <a:p>
            <a:pPr>
              <a:spcAft>
                <a:spcPts val="300"/>
              </a:spcAft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Signs you know you might be an unofficial Project Manager: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/>
              <a:t>Colleagues/leaders look to you for updates on a project/work effort, including timelines, progress made, documentation, etc.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You are the primary person scheduling and/or running relevant meetings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Anything else you have experienced?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538673-584D-BDA5-C829-12BADECD6D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D6EAC4-FB28-79B9-1AD5-F68332499302}"/>
              </a:ext>
            </a:extLst>
          </p:cNvPr>
          <p:cNvSpPr txBox="1">
            <a:spLocks/>
          </p:cNvSpPr>
          <p:nvPr/>
        </p:nvSpPr>
        <p:spPr>
          <a:xfrm>
            <a:off x="1981200" y="274321"/>
            <a:ext cx="8229600" cy="463099"/>
          </a:xfrm>
          <a:prstGeom prst="rect">
            <a:avLst/>
          </a:prstGeom>
        </p:spPr>
        <p:txBody>
          <a:bodyPr wrap="square" lIns="0" tIns="0" rIns="0" bIns="0">
            <a:normAutofit fontScale="90000" lnSpcReduction="100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Are you (sometimes) a </a:t>
            </a:r>
            <a:r>
              <a:rPr lang="en-US" sz="3600" b="1" kern="0">
                <a:solidFill>
                  <a:sysClr val="windowText" lastClr="000000"/>
                </a:solidFill>
                <a:latin typeface="Calibri"/>
              </a:rPr>
              <a:t>Project Manager?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221E4D-2E5F-D389-9B36-2FFA7D9AD925}"/>
              </a:ext>
            </a:extLst>
          </p:cNvPr>
          <p:cNvSpPr txBox="1">
            <a:spLocks/>
          </p:cNvSpPr>
          <p:nvPr/>
        </p:nvSpPr>
        <p:spPr>
          <a:xfrm>
            <a:off x="1981200" y="3149235"/>
            <a:ext cx="8229600" cy="2446824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lIns="91440" tIns="0" rIns="9144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is a project?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short, a project is a work effort that is temporary (has an estimated start and end date), some definition of scope (what you are going to do), and a fairly defined team of people who will regularly spend time on the effort.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timeline might shift, but the effort won’t go on forever. 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work (scope) may shift </a:t>
            </a:r>
            <a:r>
              <a:rPr kumimoji="0" lang="en-US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somewhat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but there is some defined “list” of work.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team may also be assigned to other work or projects, but the team is often </a:t>
            </a:r>
            <a:r>
              <a:rPr kumimoji="0" lang="en-US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relatively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consistent throughout the effort (unless there are multiple phases). </a:t>
            </a:r>
          </a:p>
        </p:txBody>
      </p:sp>
      <p:pic>
        <p:nvPicPr>
          <p:cNvPr id="6" name="Graphic 5" descr="Hero Male outline">
            <a:extLst>
              <a:ext uri="{FF2B5EF4-FFF2-40B4-BE49-F238E27FC236}">
                <a16:creationId xmlns:a16="http://schemas.microsoft.com/office/drawing/2014/main" id="{FB761931-ABCD-D512-1451-D43CCABA9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96400" y="1371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034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YkVoCvQmCsMMDjbMQFa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 Template">
  <a:themeElements>
    <a:clrScheme name="FSFP">
      <a:dk1>
        <a:srgbClr val="000000"/>
      </a:dk1>
      <a:lt1>
        <a:srgbClr val="FFFFFF"/>
      </a:lt1>
      <a:dk2>
        <a:srgbClr val="7E786D"/>
      </a:dk2>
      <a:lt2>
        <a:srgbClr val="BDAC9A"/>
      </a:lt2>
      <a:accent1>
        <a:srgbClr val="934C1D"/>
      </a:accent1>
      <a:accent2>
        <a:srgbClr val="2B6384"/>
      </a:accent2>
      <a:accent3>
        <a:srgbClr val="BD9435"/>
      </a:accent3>
      <a:accent4>
        <a:srgbClr val="B06425"/>
      </a:accent4>
      <a:accent5>
        <a:srgbClr val="618294"/>
      </a:accent5>
      <a:accent6>
        <a:srgbClr val="D0AC5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U Template" id="{6DB3FD54-91A4-42CD-BF46-645BB58500B9}" vid="{018A3067-CE4E-45C4-8CAD-C35C065302A4}"/>
    </a:ext>
  </a:extLst>
</a:theme>
</file>

<file path=ppt/theme/theme5.xml><?xml version="1.0" encoding="utf-8"?>
<a:theme xmlns:a="http://schemas.openxmlformats.org/drawingml/2006/main" name="11_Office Theme">
  <a:themeElements>
    <a:clrScheme name="FSFP">
      <a:dk1>
        <a:srgbClr val="000000"/>
      </a:dk1>
      <a:lt1>
        <a:srgbClr val="FFFFFF"/>
      </a:lt1>
      <a:dk2>
        <a:srgbClr val="7E786D"/>
      </a:dk2>
      <a:lt2>
        <a:srgbClr val="BDAC9A"/>
      </a:lt2>
      <a:accent1>
        <a:srgbClr val="934C1D"/>
      </a:accent1>
      <a:accent2>
        <a:srgbClr val="2B6384"/>
      </a:accent2>
      <a:accent3>
        <a:srgbClr val="BD9435"/>
      </a:accent3>
      <a:accent4>
        <a:srgbClr val="B06425"/>
      </a:accent4>
      <a:accent5>
        <a:srgbClr val="618294"/>
      </a:accent5>
      <a:accent6>
        <a:srgbClr val="D0AC5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3EA2DB4457364795B00E8E9A540DAC" ma:contentTypeVersion="12" ma:contentTypeDescription="Create a new document." ma:contentTypeScope="" ma:versionID="4822c65ec3c988b0c0b633a763a3c1e8">
  <xsd:schema xmlns:xsd="http://www.w3.org/2001/XMLSchema" xmlns:xs="http://www.w3.org/2001/XMLSchema" xmlns:p="http://schemas.microsoft.com/office/2006/metadata/properties" xmlns:ns3="deb5f08d-5861-40e5-afa1-dc4d9b555a38" xmlns:ns4="9418ba9e-9c71-4029-b6a4-f2c87d133b1e" targetNamespace="http://schemas.microsoft.com/office/2006/metadata/properties" ma:root="true" ma:fieldsID="d41d969904632a5ad16866bd9204d8c9" ns3:_="" ns4:_="">
    <xsd:import namespace="deb5f08d-5861-40e5-afa1-dc4d9b555a38"/>
    <xsd:import namespace="9418ba9e-9c71-4029-b6a4-f2c87d133b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5f08d-5861-40e5-afa1-dc4d9b555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18ba9e-9c71-4029-b6a4-f2c87d133b1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020A21-C000-46B5-B16B-22CB34CA1D12}">
  <ds:schemaRefs>
    <ds:schemaRef ds:uri="9418ba9e-9c71-4029-b6a4-f2c87d133b1e"/>
    <ds:schemaRef ds:uri="deb5f08d-5861-40e5-afa1-dc4d9b555a3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5AFAA84-26DF-44D8-9F29-9A2680C18C59}">
  <ds:schemaRefs>
    <ds:schemaRef ds:uri="http://schemas.microsoft.com/office/2006/metadata/properties"/>
    <ds:schemaRef ds:uri="9418ba9e-9c71-4029-b6a4-f2c87d133b1e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deb5f08d-5861-40e5-afa1-dc4d9b555a38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8120664-BD7A-4846-AA3E-CB0E26645D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1890</Words>
  <Application>Microsoft Office PowerPoint</Application>
  <PresentationFormat>Widescreen</PresentationFormat>
  <Paragraphs>366</Paragraphs>
  <Slides>32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51" baseType="lpstr">
      <vt:lpstr>Aptos</vt:lpstr>
      <vt:lpstr>Aptos Display</vt:lpstr>
      <vt:lpstr>Arial</vt:lpstr>
      <vt:lpstr>Arial Black</vt:lpstr>
      <vt:lpstr>Calibri</vt:lpstr>
      <vt:lpstr>Calibri Light</vt:lpstr>
      <vt:lpstr>Courier New</vt:lpstr>
      <vt:lpstr>Montserrat Medium</vt:lpstr>
      <vt:lpstr>Montserrat SemiBold</vt:lpstr>
      <vt:lpstr>Roboto</vt:lpstr>
      <vt:lpstr>Times</vt:lpstr>
      <vt:lpstr>Office Theme</vt:lpstr>
      <vt:lpstr>Office Theme</vt:lpstr>
      <vt:lpstr>Office Theme</vt:lpstr>
      <vt:lpstr>CU Template</vt:lpstr>
      <vt:lpstr>11_Office Theme</vt:lpstr>
      <vt:lpstr>2_Office Theme</vt:lpstr>
      <vt:lpstr>1_Office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POLL QUESTION #1</vt:lpstr>
      <vt:lpstr>PowerPoint Presentation</vt:lpstr>
      <vt:lpstr>POLL QUESTION #2</vt:lpstr>
      <vt:lpstr>Leading Teams: Principles &amp; Practices </vt:lpstr>
      <vt:lpstr>PowerPoint Presentation</vt:lpstr>
      <vt:lpstr>POLL QUESTION #3</vt:lpstr>
      <vt:lpstr>PowerPoint Presentation</vt:lpstr>
      <vt:lpstr>PowerPoint Presentation</vt:lpstr>
      <vt:lpstr>POLL QUESTION #4</vt:lpstr>
      <vt:lpstr>Questions and discussion</vt:lpstr>
      <vt:lpstr>Appendix</vt:lpstr>
      <vt:lpstr>Appendix I: Timeline  Template Options</vt:lpstr>
      <vt:lpstr>PowerPoint Presentation</vt:lpstr>
      <vt:lpstr>PowerPoint Presentation</vt:lpstr>
      <vt:lpstr>Sample Timeline</vt:lpstr>
      <vt:lpstr>Sample Timeline</vt:lpstr>
      <vt:lpstr>PowerPoint Presentation</vt:lpstr>
      <vt:lpstr>Sample Gant-Chart Project Plan </vt:lpstr>
      <vt:lpstr>Sample Card Wall (Agile Methodology)</vt:lpstr>
      <vt:lpstr>UIS FAMLI Milestone Tracking</vt:lpstr>
      <vt:lpstr>Microsoft Teams Phone RACI Chart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Birks</dc:creator>
  <cp:lastModifiedBy>Brian Dyet</cp:lastModifiedBy>
  <cp:revision>2</cp:revision>
  <dcterms:created xsi:type="dcterms:W3CDTF">2019-01-22T20:33:40Z</dcterms:created>
  <dcterms:modified xsi:type="dcterms:W3CDTF">2026-01-22T20:53:48Z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0x0101005C3EA2DB4457364795B00E8E9A540DAC</vt:lpwstr>
  </property>
</Properties>
</file>