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handoutMasterIdLst>
    <p:handoutMasterId r:id="rId24"/>
  </p:handoutMasterIdLst>
  <p:sldIdLst>
    <p:sldId id="283" r:id="rId6"/>
    <p:sldId id="411" r:id="rId7"/>
    <p:sldId id="451" r:id="rId8"/>
    <p:sldId id="467" r:id="rId9"/>
    <p:sldId id="453" r:id="rId10"/>
    <p:sldId id="463" r:id="rId11"/>
    <p:sldId id="458" r:id="rId12"/>
    <p:sldId id="459" r:id="rId13"/>
    <p:sldId id="468" r:id="rId14"/>
    <p:sldId id="460" r:id="rId15"/>
    <p:sldId id="461" r:id="rId16"/>
    <p:sldId id="469" r:id="rId17"/>
    <p:sldId id="462" r:id="rId18"/>
    <p:sldId id="470" r:id="rId19"/>
    <p:sldId id="465" r:id="rId20"/>
    <p:sldId id="466" r:id="rId21"/>
    <p:sldId id="471" r:id="rId22"/>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458" dt="2021-02-26T18:38:19.313"/>
    <p1510:client id="{0D07FF1A-220E-48F2-B7A6-CF6FB60C519F}" v="295" dt="2021-04-02T20:55:58.757"/>
    <p1510:client id="{183F5EA4-3948-4AA8-8C4D-4C6437F4D8F0}" v="25" dt="2021-03-01T15:48:49.821"/>
    <p1510:client id="{778C9C21-5D41-A290-C55E-E263E9B9F36C}" v="45" dt="2021-02-26T17:41:16.578"/>
    <p1510:client id="{800F0E11-2BAB-4552-AB5B-0619E14FC8D2}" v="8" dt="2021-04-05T19:07:02.726"/>
    <p1510:client id="{83B4FB68-7BA6-F4E1-7542-275F32D036BF}" v="12" dt="2021-02-25T19:59:01.172"/>
    <p1510:client id="{89CB3385-F73F-4A4A-B9E2-1D9679852C88}" v="51" dt="2021-04-05T19:23:00.969"/>
    <p1510:client id="{B19FABD9-EF62-4CD5-86B6-B5C49DBDE6E9}" v="14" dt="2021-02-24T20:40:21.118"/>
    <p1510:client id="{DB47AFF0-FD7F-59D5-A844-E410EE3FA736}" v="671" dt="2021-02-26T17:59:29.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6" d="100"/>
          <a:sy n="36" d="100"/>
        </p:scale>
        <p:origin x="13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FBFF02A-830D-4A9E-AFE5-F6E52F085F68}" type="datetimeFigureOut">
              <a:rPr lang="en-US" smtClean="0"/>
              <a:t>4/6/2021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0C9E378-0F88-4EDB-9C6C-82713BAEB633}" type="slidenum">
              <a:rPr lang="en-US" smtClean="0"/>
              <a:t>‹#›</a:t>
            </a:fld>
            <a:endParaRPr lang="en-US"/>
          </a:p>
        </p:txBody>
      </p:sp>
    </p:spTree>
    <p:extLst>
      <p:ext uri="{BB962C8B-B14F-4D97-AF65-F5344CB8AC3E}">
        <p14:creationId xmlns:p14="http://schemas.microsoft.com/office/powerpoint/2010/main" val="1312785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55928A-0D1D-4D65-8D6E-F0721C78D27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4AD26CEB-5FDD-4756-A731-AADF19DDD67C}"/>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hangingPunct="1">
              <a:defRPr sz="1200">
                <a:latin typeface="Arial" panose="020B0604020202020204" pitchFamily="34" charset="0"/>
              </a:defRPr>
            </a:lvl1pPr>
          </a:lstStyle>
          <a:p>
            <a:pPr>
              <a:defRPr/>
            </a:pPr>
            <a:fld id="{B68E02A0-F0DF-4B25-AF43-F42AB8B6BA6F}" type="datetimeFigureOut">
              <a:rPr lang="en-US"/>
              <a:pPr>
                <a:defRPr/>
              </a:pPr>
              <a:t>4/6/2021</a:t>
            </a:fld>
            <a:endParaRPr lang="en-US"/>
          </a:p>
        </p:txBody>
      </p:sp>
      <p:sp>
        <p:nvSpPr>
          <p:cNvPr id="4" name="Slide Image Placeholder 3">
            <a:extLst>
              <a:ext uri="{FF2B5EF4-FFF2-40B4-BE49-F238E27FC236}">
                <a16:creationId xmlns:a16="http://schemas.microsoft.com/office/drawing/2014/main" id="{CDEA7DD8-B6AD-4CBB-AAC4-6FB5AA813911}"/>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055A6A7C-E568-4370-A314-9ABB44DDA66C}"/>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DF4F65-6A0C-468A-89D8-40D40EF437FD}"/>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hangingPunct="1">
              <a:defRPr sz="120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829419AA-6A1E-4801-8BC0-110F225D5471}"/>
              </a:ext>
            </a:extLst>
          </p:cNvPr>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6E76291-6052-4E7D-A050-F7B22A7D6C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defRPr>
            </a:lvl9pPr>
          </a:lstStyle>
          <a:p>
            <a:fld id="{F168E53B-D899-46CD-8BD3-DA491A8F7EBD}" type="slidenum">
              <a:rPr lang="en-US" altLang="en-US" smtClean="0"/>
              <a:pPr/>
              <a:t>2</a:t>
            </a:fld>
            <a:endParaRPr lang="en-US" altLang="en-US"/>
          </a:p>
        </p:txBody>
      </p:sp>
    </p:spTree>
    <p:extLst>
      <p:ext uri="{BB962C8B-B14F-4D97-AF65-F5344CB8AC3E}">
        <p14:creationId xmlns:p14="http://schemas.microsoft.com/office/powerpoint/2010/main" val="85652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defRPr>
            </a:lvl9pPr>
          </a:lstStyle>
          <a:p>
            <a:fld id="{F168E53B-D899-46CD-8BD3-DA491A8F7EBD}" type="slidenum">
              <a:rPr lang="en-US" altLang="en-US" smtClean="0"/>
              <a:pPr/>
              <a:t>3</a:t>
            </a:fld>
            <a:endParaRPr lang="en-US" altLang="en-US"/>
          </a:p>
        </p:txBody>
      </p:sp>
    </p:spTree>
    <p:extLst>
      <p:ext uri="{BB962C8B-B14F-4D97-AF65-F5344CB8AC3E}">
        <p14:creationId xmlns:p14="http://schemas.microsoft.com/office/powerpoint/2010/main" val="279737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defRPr>
            </a:lvl9pPr>
          </a:lstStyle>
          <a:p>
            <a:fld id="{F168E53B-D899-46CD-8BD3-DA491A8F7EBD}" type="slidenum">
              <a:rPr lang="en-US" altLang="en-US" smtClean="0"/>
              <a:pPr/>
              <a:t>4</a:t>
            </a:fld>
            <a:endParaRPr lang="en-US" altLang="en-US"/>
          </a:p>
        </p:txBody>
      </p:sp>
    </p:spTree>
    <p:extLst>
      <p:ext uri="{BB962C8B-B14F-4D97-AF65-F5344CB8AC3E}">
        <p14:creationId xmlns:p14="http://schemas.microsoft.com/office/powerpoint/2010/main" val="173912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defRPr>
            </a:lvl9pPr>
          </a:lstStyle>
          <a:p>
            <a:fld id="{F168E53B-D899-46CD-8BD3-DA491A8F7EBD}" type="slidenum">
              <a:rPr lang="en-US" altLang="en-US" smtClean="0"/>
              <a:pPr/>
              <a:t>5</a:t>
            </a:fld>
            <a:endParaRPr lang="en-US" altLang="en-US"/>
          </a:p>
        </p:txBody>
      </p:sp>
    </p:spTree>
    <p:extLst>
      <p:ext uri="{BB962C8B-B14F-4D97-AF65-F5344CB8AC3E}">
        <p14:creationId xmlns:p14="http://schemas.microsoft.com/office/powerpoint/2010/main" val="265143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defRPr>
            </a:lvl9pPr>
          </a:lstStyle>
          <a:p>
            <a:fld id="{F168E53B-D899-46CD-8BD3-DA491A8F7EBD}" type="slidenum">
              <a:rPr lang="en-US" altLang="en-US" smtClean="0"/>
              <a:pPr/>
              <a:t>6</a:t>
            </a:fld>
            <a:endParaRPr lang="en-US" altLang="en-US"/>
          </a:p>
        </p:txBody>
      </p:sp>
    </p:spTree>
    <p:extLst>
      <p:ext uri="{BB962C8B-B14F-4D97-AF65-F5344CB8AC3E}">
        <p14:creationId xmlns:p14="http://schemas.microsoft.com/office/powerpoint/2010/main" val="2195407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03426"/>
            <a:ext cx="7772400" cy="1470025"/>
          </a:xfrm>
        </p:spPr>
        <p:txBody>
          <a:bodyPr/>
          <a:lstStyle>
            <a:lvl1pPr algn="r">
              <a:defRPr/>
            </a:lvl1pPr>
          </a:lstStyle>
          <a:p>
            <a:r>
              <a:rPr lang="en-US"/>
              <a:t>Click to edit Master title style</a:t>
            </a:r>
          </a:p>
        </p:txBody>
      </p:sp>
      <p:sp>
        <p:nvSpPr>
          <p:cNvPr id="3" name="Subtitle 2"/>
          <p:cNvSpPr>
            <a:spLocks noGrp="1"/>
          </p:cNvSpPr>
          <p:nvPr>
            <p:ph type="subTitle" idx="1"/>
          </p:nvPr>
        </p:nvSpPr>
        <p:spPr>
          <a:xfrm>
            <a:off x="2514600" y="3076079"/>
            <a:ext cx="6400800" cy="733926"/>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3"/>
          </p:nvPr>
        </p:nvSpPr>
        <p:spPr>
          <a:xfrm>
            <a:off x="5117805" y="4073949"/>
            <a:ext cx="3797595" cy="417512"/>
          </a:xfrm>
        </p:spPr>
        <p:txBody>
          <a:bodyPr/>
          <a:lstStyle>
            <a:lvl1pPr marL="0" indent="0" algn="r">
              <a:buNone/>
              <a:defRPr lang="en-US" sz="3200" b="0" kern="1200" baseline="0" dirty="0">
                <a:solidFill>
                  <a:schemeClr val="tx1">
                    <a:tint val="75000"/>
                  </a:schemeClr>
                </a:solidFill>
                <a:latin typeface="+mn-lt"/>
                <a:ea typeface="+mn-ea"/>
                <a:cs typeface="+mn-cs"/>
              </a:defRPr>
            </a:lvl1pPr>
          </a:lstStyle>
          <a:p>
            <a:pPr lvl="0"/>
            <a:r>
              <a:rPr lang="en-US"/>
              <a:t>Click to edit Master text styles</a:t>
            </a:r>
          </a:p>
        </p:txBody>
      </p:sp>
      <p:sp>
        <p:nvSpPr>
          <p:cNvPr id="18" name="Text Placeholder 17"/>
          <p:cNvSpPr>
            <a:spLocks noGrp="1"/>
          </p:cNvSpPr>
          <p:nvPr>
            <p:ph type="body" sz="quarter" idx="14"/>
          </p:nvPr>
        </p:nvSpPr>
        <p:spPr>
          <a:xfrm>
            <a:off x="6269038" y="4748218"/>
            <a:ext cx="2646362" cy="433387"/>
          </a:xfrm>
        </p:spPr>
        <p:txBody>
          <a:bodyPr/>
          <a:lstStyle>
            <a:lvl1pPr marL="0" indent="0" algn="r">
              <a:buNone/>
              <a:defRPr lang="en-US" sz="2400" b="0" kern="1200" baseline="0" dirty="0">
                <a:solidFill>
                  <a:schemeClr val="tx1">
                    <a:tint val="75000"/>
                  </a:schemeClr>
                </a:solidFill>
                <a:latin typeface="+mn-lt"/>
                <a:ea typeface="+mn-ea"/>
                <a:cs typeface="+mn-cs"/>
              </a:defRPr>
            </a:lvl1pPr>
          </a:lstStyle>
          <a:p>
            <a:pPr lvl="0"/>
            <a:r>
              <a:rPr lang="en-US"/>
              <a:t>Click to edit Master text styles</a:t>
            </a:r>
          </a:p>
        </p:txBody>
      </p:sp>
      <p:pic>
        <p:nvPicPr>
          <p:cNvPr id="4" name="Picture 3"/>
          <p:cNvPicPr>
            <a:picLocks noChangeAspect="1"/>
          </p:cNvPicPr>
          <p:nvPr userDrawn="1"/>
        </p:nvPicPr>
        <p:blipFill>
          <a:blip r:embed="rId2"/>
          <a:stretch>
            <a:fillRect/>
          </a:stretch>
        </p:blipFill>
        <p:spPr>
          <a:xfrm>
            <a:off x="228876" y="5532157"/>
            <a:ext cx="4419048" cy="1000000"/>
          </a:xfrm>
          <a:prstGeom prst="rect">
            <a:avLst/>
          </a:prstGeom>
        </p:spPr>
      </p:pic>
    </p:spTree>
    <p:extLst>
      <p:ext uri="{BB962C8B-B14F-4D97-AF65-F5344CB8AC3E}">
        <p14:creationId xmlns:p14="http://schemas.microsoft.com/office/powerpoint/2010/main" val="261286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75C449-C707-4B1E-82E1-50B581AA2557}"/>
              </a:ext>
            </a:extLst>
          </p:cNvPr>
          <p:cNvSpPr/>
          <p:nvPr userDrawn="1"/>
        </p:nvSpPr>
        <p:spPr>
          <a:xfrm>
            <a:off x="0" y="586740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39826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72268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9650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EC9F2696-6E6D-47CB-B5CB-F8A3507B0001}"/>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DC6A991B-2216-47C3-B09A-09AAC0066557}" type="slidenum">
              <a:rPr lang="en-US" altLang="en-US"/>
              <a:pPr>
                <a:defRPr/>
              </a:pPr>
              <a:t>‹#›</a:t>
            </a:fld>
            <a:endParaRPr lang="en-US" altLang="en-US"/>
          </a:p>
        </p:txBody>
      </p:sp>
    </p:spTree>
    <p:extLst>
      <p:ext uri="{BB962C8B-B14F-4D97-AF65-F5344CB8AC3E}">
        <p14:creationId xmlns:p14="http://schemas.microsoft.com/office/powerpoint/2010/main" val="194751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F3E0E3-FDA6-4753-ACA9-71621CEC5CDE}"/>
              </a:ext>
            </a:extLst>
          </p:cNvPr>
          <p:cNvSpPr/>
          <p:nvPr userDrawn="1"/>
        </p:nvSpPr>
        <p:spPr>
          <a:xfrm>
            <a:off x="0" y="586740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1751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A78B235-D415-4F6D-AA13-D65D5DDEAA32}"/>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1F637E9E-DE72-4D23-8968-771FE8D1FC69}" type="slidenum">
              <a:rPr lang="en-US" altLang="en-US"/>
              <a:pPr>
                <a:defRPr/>
              </a:pPr>
              <a:t>‹#›</a:t>
            </a:fld>
            <a:endParaRPr lang="en-US" altLang="en-US"/>
          </a:p>
        </p:txBody>
      </p:sp>
    </p:spTree>
    <p:extLst>
      <p:ext uri="{BB962C8B-B14F-4D97-AF65-F5344CB8AC3E}">
        <p14:creationId xmlns:p14="http://schemas.microsoft.com/office/powerpoint/2010/main" val="4113394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FC5E92-C383-447A-9CEF-BDA2767DF062}"/>
              </a:ext>
            </a:extLst>
          </p:cNvPr>
          <p:cNvSpPr/>
          <p:nvPr userDrawn="1"/>
        </p:nvSpPr>
        <p:spPr>
          <a:xfrm>
            <a:off x="0" y="586740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50068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500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6D40F0-6CF2-480B-A11C-11EC898DCA79}"/>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02762434-35E0-4D66-8987-061A77F13169}" type="slidenum">
              <a:rPr lang="en-US" altLang="en-US"/>
              <a:pPr>
                <a:defRPr/>
              </a:pPr>
              <a:t>‹#›</a:t>
            </a:fld>
            <a:endParaRPr lang="en-US" altLang="en-US"/>
          </a:p>
        </p:txBody>
      </p:sp>
    </p:spTree>
    <p:extLst>
      <p:ext uri="{BB962C8B-B14F-4D97-AF65-F5344CB8AC3E}">
        <p14:creationId xmlns:p14="http://schemas.microsoft.com/office/powerpoint/2010/main" val="97466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47EA1A-6D9E-400C-A4B5-5B70A9AA5AB2}"/>
              </a:ext>
            </a:extLst>
          </p:cNvPr>
          <p:cNvSpPr/>
          <p:nvPr userDrawn="1"/>
        </p:nvSpPr>
        <p:spPr>
          <a:xfrm>
            <a:off x="0" y="586105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7" name="Text Placeholder 6"/>
          <p:cNvSpPr>
            <a:spLocks noGrp="1"/>
          </p:cNvSpPr>
          <p:nvPr>
            <p:ph type="body" sz="quarter" idx="13"/>
          </p:nvPr>
        </p:nvSpPr>
        <p:spPr>
          <a:xfrm>
            <a:off x="457200" y="1539875"/>
            <a:ext cx="8229600" cy="4275138"/>
          </a:xfrm>
        </p:spPr>
        <p:txBody>
          <a:bodyPr/>
          <a:lstStyle>
            <a:lvl1pPr marL="342900" marR="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E153C8F4-F440-4371-B5E8-5D4AF0969FCF}"/>
              </a:ext>
            </a:extLst>
          </p:cNvPr>
          <p:cNvSpPr>
            <a:spLocks noGrp="1"/>
          </p:cNvSpPr>
          <p:nvPr>
            <p:ph type="sldNum" sz="quarter" idx="14"/>
          </p:nvPr>
        </p:nvSpPr>
        <p:spPr>
          <a:xfrm>
            <a:off x="8250238" y="6356350"/>
            <a:ext cx="436562" cy="365125"/>
          </a:xfrm>
        </p:spPr>
        <p:txBody>
          <a:bodyPr/>
          <a:lstStyle>
            <a:lvl1pPr>
              <a:defRPr>
                <a:latin typeface="Arial" panose="020B0604020202020204" pitchFamily="34" charset="0"/>
                <a:cs typeface="Arial" panose="020B0604020202020204" pitchFamily="34" charset="0"/>
              </a:defRPr>
            </a:lvl1pPr>
          </a:lstStyle>
          <a:p>
            <a:pPr>
              <a:defRPr/>
            </a:pPr>
            <a:fld id="{551CCA7F-D97D-49B1-9D2F-9F40D28907BC}" type="slidenum">
              <a:rPr lang="en-US" altLang="en-US"/>
              <a:pPr>
                <a:defRPr/>
              </a:pPr>
              <a:t>‹#›</a:t>
            </a:fld>
            <a:endParaRPr lang="en-US" altLang="en-US"/>
          </a:p>
        </p:txBody>
      </p:sp>
    </p:spTree>
    <p:extLst>
      <p:ext uri="{BB962C8B-B14F-4D97-AF65-F5344CB8AC3E}">
        <p14:creationId xmlns:p14="http://schemas.microsoft.com/office/powerpoint/2010/main" val="17488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D1386F-97C2-40CE-9713-22D01E1E9262}"/>
              </a:ext>
            </a:extLst>
          </p:cNvPr>
          <p:cNvSpPr/>
          <p:nvPr userDrawn="1"/>
        </p:nvSpPr>
        <p:spPr>
          <a:xfrm>
            <a:off x="0" y="586740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75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3BA0FFB-EB09-4012-97A6-63555E842361}"/>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C1AB00C3-9CF0-43A7-A889-DF368F641F36}" type="slidenum">
              <a:rPr lang="en-US" altLang="en-US"/>
              <a:pPr>
                <a:defRPr/>
              </a:pPr>
              <a:t>‹#›</a:t>
            </a:fld>
            <a:endParaRPr lang="en-US" altLang="en-US"/>
          </a:p>
        </p:txBody>
      </p:sp>
    </p:spTree>
    <p:extLst>
      <p:ext uri="{BB962C8B-B14F-4D97-AF65-F5344CB8AC3E}">
        <p14:creationId xmlns:p14="http://schemas.microsoft.com/office/powerpoint/2010/main" val="366048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9D5A47-0302-44CF-AE83-81A515BDA291}"/>
              </a:ext>
            </a:extLst>
          </p:cNvPr>
          <p:cNvSpPr/>
          <p:nvPr userDrawn="1"/>
        </p:nvSpPr>
        <p:spPr>
          <a:xfrm>
            <a:off x="0" y="586740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D84958-C1FA-4969-92F1-87B9E5C6885C}"/>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09E907D3-4E5E-4AEB-A2A2-ACB5AC7D1147}" type="slidenum">
              <a:rPr lang="en-US" altLang="en-US"/>
              <a:pPr>
                <a:defRPr/>
              </a:pPr>
              <a:t>‹#›</a:t>
            </a:fld>
            <a:endParaRPr lang="en-US" altLang="en-US"/>
          </a:p>
        </p:txBody>
      </p:sp>
    </p:spTree>
    <p:extLst>
      <p:ext uri="{BB962C8B-B14F-4D97-AF65-F5344CB8AC3E}">
        <p14:creationId xmlns:p14="http://schemas.microsoft.com/office/powerpoint/2010/main" val="94152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426C42-0E43-4BBB-BB8F-340F7B20A73D}"/>
              </a:ext>
            </a:extLst>
          </p:cNvPr>
          <p:cNvSpPr/>
          <p:nvPr userDrawn="1"/>
        </p:nvSpPr>
        <p:spPr>
          <a:xfrm>
            <a:off x="0" y="586740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3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6BE6F4E-2F07-426F-BBC8-EE23B0CE8671}"/>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F5112D13-E329-4402-B192-5BE302F54C15}" type="slidenum">
              <a:rPr lang="en-US" altLang="en-US"/>
              <a:pPr>
                <a:defRPr/>
              </a:pPr>
              <a:t>‹#›</a:t>
            </a:fld>
            <a:endParaRPr lang="en-US" altLang="en-US"/>
          </a:p>
        </p:txBody>
      </p:sp>
    </p:spTree>
    <p:extLst>
      <p:ext uri="{BB962C8B-B14F-4D97-AF65-F5344CB8AC3E}">
        <p14:creationId xmlns:p14="http://schemas.microsoft.com/office/powerpoint/2010/main" val="9236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2A059-F985-4BE7-A67E-F060F83EF529}"/>
              </a:ext>
            </a:extLst>
          </p:cNvPr>
          <p:cNvSpPr/>
          <p:nvPr userDrawn="1"/>
        </p:nvSpPr>
        <p:spPr>
          <a:xfrm>
            <a:off x="0" y="586740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004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55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1F62D05-69E4-42D1-B59D-6A41DE30D8B6}"/>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BD16F8F9-9504-4182-B3EF-FD81E7F243DA}" type="slidenum">
              <a:rPr lang="en-US" altLang="en-US"/>
              <a:pPr>
                <a:defRPr/>
              </a:pPr>
              <a:t>‹#›</a:t>
            </a:fld>
            <a:endParaRPr lang="en-US" altLang="en-US"/>
          </a:p>
        </p:txBody>
      </p:sp>
    </p:spTree>
    <p:extLst>
      <p:ext uri="{BB962C8B-B14F-4D97-AF65-F5344CB8AC3E}">
        <p14:creationId xmlns:p14="http://schemas.microsoft.com/office/powerpoint/2010/main" val="158634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DE8CDF-EF87-447C-97F4-DD06905CFC1B}"/>
              </a:ext>
            </a:extLst>
          </p:cNvPr>
          <p:cNvSpPr/>
          <p:nvPr userDrawn="1"/>
        </p:nvSpPr>
        <p:spPr>
          <a:xfrm>
            <a:off x="0" y="586740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4003ED4B-F0E8-4491-A688-EB65BD90D49F}"/>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F61614E4-746D-46E6-B3C2-8F1A549920B2}" type="slidenum">
              <a:rPr lang="en-US" altLang="en-US"/>
              <a:pPr>
                <a:defRPr/>
              </a:pPr>
              <a:t>‹#›</a:t>
            </a:fld>
            <a:endParaRPr lang="en-US" altLang="en-US"/>
          </a:p>
        </p:txBody>
      </p:sp>
    </p:spTree>
    <p:extLst>
      <p:ext uri="{BB962C8B-B14F-4D97-AF65-F5344CB8AC3E}">
        <p14:creationId xmlns:p14="http://schemas.microsoft.com/office/powerpoint/2010/main" val="49408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C448E-E360-4737-A662-F49B62D2CC98}"/>
              </a:ext>
            </a:extLst>
          </p:cNvPr>
          <p:cNvSpPr/>
          <p:nvPr userDrawn="1"/>
        </p:nvSpPr>
        <p:spPr>
          <a:xfrm>
            <a:off x="0" y="586740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1CE00CBB-0F69-4994-923A-D8D6F3AB0C97}"/>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E801DB9F-0D6B-431E-94A9-A544DA30780D}" type="slidenum">
              <a:rPr lang="en-US" altLang="en-US"/>
              <a:pPr>
                <a:defRPr/>
              </a:pPr>
              <a:t>‹#›</a:t>
            </a:fld>
            <a:endParaRPr lang="en-US" altLang="en-US"/>
          </a:p>
        </p:txBody>
      </p:sp>
    </p:spTree>
    <p:extLst>
      <p:ext uri="{BB962C8B-B14F-4D97-AF65-F5344CB8AC3E}">
        <p14:creationId xmlns:p14="http://schemas.microsoft.com/office/powerpoint/2010/main" val="388092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71DD4A-4E88-4059-AAB3-5E779A35DB86}"/>
              </a:ext>
            </a:extLst>
          </p:cNvPr>
          <p:cNvSpPr/>
          <p:nvPr userDrawn="1"/>
        </p:nvSpPr>
        <p:spPr>
          <a:xfrm>
            <a:off x="0" y="5867400"/>
            <a:ext cx="9144000" cy="990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6030913"/>
            <a:ext cx="35972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4578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34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341E876B-65AE-441A-8A7F-2214F7DDF5AA}"/>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pPr>
              <a:defRPr/>
            </a:pPr>
            <a:fld id="{310D17DE-57F4-4169-A583-04EE8C017572}" type="slidenum">
              <a:rPr lang="en-US" altLang="en-US"/>
              <a:pPr>
                <a:defRPr/>
              </a:pPr>
              <a:t>‹#›</a:t>
            </a:fld>
            <a:endParaRPr lang="en-US" altLang="en-US"/>
          </a:p>
        </p:txBody>
      </p:sp>
    </p:spTree>
    <p:extLst>
      <p:ext uri="{BB962C8B-B14F-4D97-AF65-F5344CB8AC3E}">
        <p14:creationId xmlns:p14="http://schemas.microsoft.com/office/powerpoint/2010/main" val="48748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276E416-D7C3-455C-B81C-646441D2850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56AD5FD-3795-4CAB-8E73-60C29A0CA5D5}" type="datetime1">
              <a:rPr lang="en-US"/>
              <a:pPr>
                <a:defRPr/>
              </a:pPr>
              <a:t>4/6/2021</a:t>
            </a:fld>
            <a:endParaRPr lang="en-US"/>
          </a:p>
        </p:txBody>
      </p:sp>
      <p:sp>
        <p:nvSpPr>
          <p:cNvPr id="5" name="Footer Placeholder 4">
            <a:extLst>
              <a:ext uri="{FF2B5EF4-FFF2-40B4-BE49-F238E27FC236}">
                <a16:creationId xmlns:a16="http://schemas.microsoft.com/office/drawing/2014/main" id="{AF9BF50A-426D-4FE5-8641-9B37B71C496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238A9A6-D290-46C9-A3C0-0D2DA4F1F75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52C8DB2-E568-43EB-B6A4-F03742C759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interworks.com/blog/dsteinmetz/2018/12/13/tableau-prep-workflow-automation-made-simpl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pixabay.com/en/survey-icon-survey-icon-2316468/"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learningtech.library.ucsf.edu/-/cle-help-and-training/" TargetMode="External"/><Relationship Id="rId5" Type="http://schemas.openxmlformats.org/officeDocument/2006/relationships/image" Target="../media/image10.png"/><Relationship Id="rId10" Type="http://schemas.openxmlformats.org/officeDocument/2006/relationships/hyperlink" Target="http://pngimg.com/download/40890" TargetMode="External"/><Relationship Id="rId4" Type="http://schemas.openxmlformats.org/officeDocument/2006/relationships/hyperlink" Target="http://www.pngall.com/communication-png" TargetMode="Externa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76213" y="308408"/>
            <a:ext cx="8739187" cy="2464956"/>
          </a:xfrm>
        </p:spPr>
        <p:txBody>
          <a:bodyPr/>
          <a:lstStyle/>
          <a:p>
            <a:r>
              <a:rPr lang="en-US" altLang="en-US"/>
              <a:t>Tableau Enterprise</a:t>
            </a:r>
            <a:br>
              <a:rPr lang="en-US" altLang="en-US"/>
            </a:br>
            <a:r>
              <a:rPr lang="en-US" altLang="en-US"/>
              <a:t>Stakeholder Update Meeting</a:t>
            </a:r>
          </a:p>
        </p:txBody>
      </p:sp>
      <p:sp>
        <p:nvSpPr>
          <p:cNvPr id="5" name="Text Placeholder 4">
            <a:extLst>
              <a:ext uri="{FF2B5EF4-FFF2-40B4-BE49-F238E27FC236}">
                <a16:creationId xmlns:a16="http://schemas.microsoft.com/office/drawing/2014/main" id="{A8572847-C4A6-460F-A923-0B5D820854FB}"/>
              </a:ext>
            </a:extLst>
          </p:cNvPr>
          <p:cNvSpPr>
            <a:spLocks noGrp="1"/>
          </p:cNvSpPr>
          <p:nvPr>
            <p:ph type="body" sz="quarter" idx="14"/>
          </p:nvPr>
        </p:nvSpPr>
        <p:spPr>
          <a:xfrm>
            <a:off x="6269038" y="4748213"/>
            <a:ext cx="2646362" cy="433387"/>
          </a:xfrm>
        </p:spPr>
        <p:txBody>
          <a:bodyPr/>
          <a:lstStyle/>
          <a:p>
            <a:pPr>
              <a:defRPr/>
            </a:pPr>
            <a:r>
              <a:t>4.5.21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5022" y="1650522"/>
            <a:ext cx="8513956" cy="4004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4243" y="121065"/>
            <a:ext cx="8229600" cy="1143000"/>
          </a:xfrm>
        </p:spPr>
        <p:txBody>
          <a:bodyPr/>
          <a:lstStyle/>
          <a:p>
            <a:r>
              <a:rPr lang="en-US"/>
              <a:t>Tableau CU Private</a:t>
            </a:r>
          </a:p>
        </p:txBody>
      </p:sp>
      <p:pic>
        <p:nvPicPr>
          <p:cNvPr id="5" name="Picture 4"/>
          <p:cNvPicPr>
            <a:picLocks noChangeAspect="1"/>
          </p:cNvPicPr>
          <p:nvPr/>
        </p:nvPicPr>
        <p:blipFill>
          <a:blip r:embed="rId2"/>
          <a:stretch>
            <a:fillRect/>
          </a:stretch>
        </p:blipFill>
        <p:spPr>
          <a:xfrm>
            <a:off x="4107364" y="1751999"/>
            <a:ext cx="704723" cy="526895"/>
          </a:xfrm>
          <a:prstGeom prst="rect">
            <a:avLst/>
          </a:prstGeom>
        </p:spPr>
      </p:pic>
      <p:pic>
        <p:nvPicPr>
          <p:cNvPr id="6" name="Picture 5"/>
          <p:cNvPicPr>
            <a:picLocks noChangeAspect="1"/>
          </p:cNvPicPr>
          <p:nvPr/>
        </p:nvPicPr>
        <p:blipFill>
          <a:blip r:embed="rId3"/>
          <a:stretch>
            <a:fillRect/>
          </a:stretch>
        </p:blipFill>
        <p:spPr>
          <a:xfrm>
            <a:off x="3214777" y="3081621"/>
            <a:ext cx="2605178" cy="790385"/>
          </a:xfrm>
          <a:prstGeom prst="rect">
            <a:avLst/>
          </a:prstGeom>
        </p:spPr>
      </p:pic>
      <p:sp>
        <p:nvSpPr>
          <p:cNvPr id="7" name="Rectangle 6"/>
          <p:cNvSpPr/>
          <p:nvPr/>
        </p:nvSpPr>
        <p:spPr>
          <a:xfrm>
            <a:off x="3553730" y="2460894"/>
            <a:ext cx="1811989" cy="3884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Tableau Private URL</a:t>
            </a:r>
          </a:p>
        </p:txBody>
      </p:sp>
      <p:pic>
        <p:nvPicPr>
          <p:cNvPr id="8" name="Picture 7"/>
          <p:cNvPicPr>
            <a:picLocks noChangeAspect="1"/>
          </p:cNvPicPr>
          <p:nvPr/>
        </p:nvPicPr>
        <p:blipFill>
          <a:blip r:embed="rId4"/>
          <a:stretch>
            <a:fillRect/>
          </a:stretch>
        </p:blipFill>
        <p:spPr>
          <a:xfrm>
            <a:off x="2265302" y="4126595"/>
            <a:ext cx="1355337" cy="446815"/>
          </a:xfrm>
          <a:prstGeom prst="rect">
            <a:avLst/>
          </a:prstGeom>
        </p:spPr>
      </p:pic>
      <p:pic>
        <p:nvPicPr>
          <p:cNvPr id="11" name="Picture 10"/>
          <p:cNvPicPr>
            <a:picLocks noChangeAspect="1"/>
          </p:cNvPicPr>
          <p:nvPr/>
        </p:nvPicPr>
        <p:blipFill>
          <a:blip r:embed="rId4"/>
          <a:stretch>
            <a:fillRect/>
          </a:stretch>
        </p:blipFill>
        <p:spPr>
          <a:xfrm>
            <a:off x="4010384" y="4110465"/>
            <a:ext cx="1355337" cy="446815"/>
          </a:xfrm>
          <a:prstGeom prst="rect">
            <a:avLst/>
          </a:prstGeom>
        </p:spPr>
      </p:pic>
      <p:pic>
        <p:nvPicPr>
          <p:cNvPr id="12" name="Picture 11"/>
          <p:cNvPicPr>
            <a:picLocks noChangeAspect="1"/>
          </p:cNvPicPr>
          <p:nvPr/>
        </p:nvPicPr>
        <p:blipFill>
          <a:blip r:embed="rId4"/>
          <a:stretch>
            <a:fillRect/>
          </a:stretch>
        </p:blipFill>
        <p:spPr>
          <a:xfrm>
            <a:off x="5635443" y="4114617"/>
            <a:ext cx="1355337" cy="446815"/>
          </a:xfrm>
          <a:prstGeom prst="rect">
            <a:avLst/>
          </a:prstGeom>
        </p:spPr>
      </p:pic>
      <p:sp>
        <p:nvSpPr>
          <p:cNvPr id="13" name="Explosion 2 12"/>
          <p:cNvSpPr/>
          <p:nvPr/>
        </p:nvSpPr>
        <p:spPr>
          <a:xfrm>
            <a:off x="1366014" y="4660901"/>
            <a:ext cx="2254625" cy="736495"/>
          </a:xfrm>
          <a:prstGeom prst="irregularSeal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extracts</a:t>
            </a:r>
          </a:p>
        </p:txBody>
      </p:sp>
      <p:pic>
        <p:nvPicPr>
          <p:cNvPr id="14" name="Picture 13"/>
          <p:cNvPicPr>
            <a:picLocks noChangeAspect="1"/>
          </p:cNvPicPr>
          <p:nvPr/>
        </p:nvPicPr>
        <p:blipFill>
          <a:blip r:embed="rId5"/>
          <a:stretch>
            <a:fillRect/>
          </a:stretch>
        </p:blipFill>
        <p:spPr>
          <a:xfrm>
            <a:off x="5938721" y="4808067"/>
            <a:ext cx="1052059" cy="672350"/>
          </a:xfrm>
          <a:prstGeom prst="rect">
            <a:avLst/>
          </a:prstGeom>
        </p:spPr>
      </p:pic>
      <p:sp>
        <p:nvSpPr>
          <p:cNvPr id="15" name="Rectangle 14"/>
          <p:cNvSpPr/>
          <p:nvPr/>
        </p:nvSpPr>
        <p:spPr>
          <a:xfrm>
            <a:off x="614308" y="1234288"/>
            <a:ext cx="2220907" cy="352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CU Network</a:t>
            </a:r>
          </a:p>
        </p:txBody>
      </p:sp>
      <p:cxnSp>
        <p:nvCxnSpPr>
          <p:cNvPr id="17" name="Straight Arrow Connector 16"/>
          <p:cNvCxnSpPr/>
          <p:nvPr/>
        </p:nvCxnSpPr>
        <p:spPr>
          <a:xfrm>
            <a:off x="4448342" y="2278894"/>
            <a:ext cx="0" cy="15378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48342" y="2927836"/>
            <a:ext cx="0" cy="15378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13259" y="3879414"/>
            <a:ext cx="0" cy="20706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50288" y="3879414"/>
            <a:ext cx="0" cy="19353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71892" y="3879414"/>
            <a:ext cx="2055" cy="19353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5361278" y="4443963"/>
            <a:ext cx="528788" cy="524901"/>
          </a:xfrm>
          <a:prstGeom prst="bentConnector3">
            <a:avLst>
              <a:gd name="adj1" fmla="val 336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3371430" y="4417694"/>
            <a:ext cx="638954" cy="56955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70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962"/>
            <a:ext cx="7886700" cy="513406"/>
          </a:xfrm>
        </p:spPr>
        <p:txBody>
          <a:bodyPr>
            <a:noAutofit/>
          </a:bodyPr>
          <a:lstStyle/>
          <a:p>
            <a:pPr algn="ctr"/>
            <a:r>
              <a:rPr lang="en-US" sz="3400"/>
              <a:t>Features and Requirements: Tableau Private</a:t>
            </a:r>
          </a:p>
        </p:txBody>
      </p:sp>
      <p:sp>
        <p:nvSpPr>
          <p:cNvPr id="3" name="Content Placeholder 2"/>
          <p:cNvSpPr>
            <a:spLocks noGrp="1"/>
          </p:cNvSpPr>
          <p:nvPr>
            <p:ph idx="1"/>
          </p:nvPr>
        </p:nvSpPr>
        <p:spPr>
          <a:xfrm>
            <a:off x="628650" y="1161691"/>
            <a:ext cx="7886700" cy="4006230"/>
          </a:xfrm>
        </p:spPr>
        <p:txBody>
          <a:bodyPr vert="horz" wrap="square" lIns="68580" tIns="34290" rIns="68580" bIns="34290" numCol="1" rtlCol="0" anchor="t" anchorCtr="0" compatLnSpc="1">
            <a:prstTxWarp prst="textNoShape">
              <a:avLst/>
            </a:prstTxWarp>
            <a:noAutofit/>
          </a:bodyPr>
          <a:lstStyle/>
          <a:p>
            <a:r>
              <a:rPr lang="en-US" sz="2200"/>
              <a:t>Requirements based on current functionality of campus servers</a:t>
            </a:r>
          </a:p>
          <a:p>
            <a:r>
              <a:rPr lang="en-US" sz="2200"/>
              <a:t>Available to CU Network Only (i.e. VPN)</a:t>
            </a:r>
            <a:endParaRPr lang="en-US" sz="2200">
              <a:cs typeface="Calibri"/>
            </a:endParaRPr>
          </a:p>
          <a:p>
            <a:r>
              <a:rPr lang="en-US" sz="2200"/>
              <a:t>Users will log in thru their campus credentials</a:t>
            </a:r>
          </a:p>
          <a:p>
            <a:r>
              <a:rPr lang="en-US" sz="2200"/>
              <a:t>Current site owners will continue to manage Sites, Groups and Extracts</a:t>
            </a:r>
          </a:p>
          <a:p>
            <a:r>
              <a:rPr lang="en-US" sz="2200"/>
              <a:t>Current authorized developers can publish</a:t>
            </a:r>
          </a:p>
          <a:p>
            <a:r>
              <a:rPr lang="en-US" sz="2200"/>
              <a:t>The server will be HIPAA and FERPA Compliant </a:t>
            </a:r>
          </a:p>
          <a:p>
            <a:r>
              <a:rPr lang="en-US" sz="2200"/>
              <a:t>Campuses are accountable for adhering to HIPAA/FERPA processes and policies</a:t>
            </a:r>
          </a:p>
          <a:p>
            <a:r>
              <a:rPr lang="en-US" sz="2200"/>
              <a:t>UIS will create a new site for cross-campus usage – details TBD</a:t>
            </a:r>
          </a:p>
          <a:p>
            <a:r>
              <a:rPr lang="en-US" sz="2200"/>
              <a:t>See detailed tech specs for all other requirements</a:t>
            </a:r>
          </a:p>
        </p:txBody>
      </p:sp>
    </p:spTree>
    <p:extLst>
      <p:ext uri="{BB962C8B-B14F-4D97-AF65-F5344CB8AC3E}">
        <p14:creationId xmlns:p14="http://schemas.microsoft.com/office/powerpoint/2010/main" val="334548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962"/>
            <a:ext cx="7886700" cy="513406"/>
          </a:xfrm>
        </p:spPr>
        <p:txBody>
          <a:bodyPr>
            <a:noAutofit/>
          </a:bodyPr>
          <a:lstStyle/>
          <a:p>
            <a:pPr algn="ctr"/>
            <a:r>
              <a:rPr lang="en-US" sz="3400"/>
              <a:t>Tableau Private: Q&amp;A</a:t>
            </a:r>
          </a:p>
        </p:txBody>
      </p:sp>
      <p:sp>
        <p:nvSpPr>
          <p:cNvPr id="3" name="Content Placeholder 2"/>
          <p:cNvSpPr>
            <a:spLocks noGrp="1"/>
          </p:cNvSpPr>
          <p:nvPr>
            <p:ph idx="1"/>
          </p:nvPr>
        </p:nvSpPr>
        <p:spPr>
          <a:xfrm>
            <a:off x="628650" y="1161691"/>
            <a:ext cx="7886700" cy="4006230"/>
          </a:xfrm>
        </p:spPr>
        <p:txBody>
          <a:bodyPr vert="horz" wrap="square" lIns="68580" tIns="34290" rIns="68580" bIns="34290" numCol="1" rtlCol="0" anchor="t" anchorCtr="0" compatLnSpc="1">
            <a:prstTxWarp prst="textNoShape">
              <a:avLst/>
            </a:prstTxWarp>
            <a:noAutofit/>
          </a:bodyPr>
          <a:lstStyle/>
          <a:p>
            <a:r>
              <a:rPr lang="en-US" sz="2200"/>
              <a:t>Does the CU Network include affiliates?</a:t>
            </a:r>
          </a:p>
          <a:p>
            <a:pPr lvl="1"/>
            <a:r>
              <a:rPr lang="en-US" sz="1800"/>
              <a:t>Not by default, but the UIS team clarified that this is possible and will take as an action item for the UIS team to discuss.</a:t>
            </a:r>
          </a:p>
          <a:p>
            <a:pPr lvl="1"/>
            <a:r>
              <a:rPr lang="en-US" sz="1800" err="1"/>
              <a:t>Anshcutz</a:t>
            </a:r>
            <a:r>
              <a:rPr lang="en-US" sz="1800"/>
              <a:t> would include CU Medicine, UCH and Children’s</a:t>
            </a:r>
          </a:p>
        </p:txBody>
      </p:sp>
    </p:spTree>
    <p:extLst>
      <p:ext uri="{BB962C8B-B14F-4D97-AF65-F5344CB8AC3E}">
        <p14:creationId xmlns:p14="http://schemas.microsoft.com/office/powerpoint/2010/main" val="372830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731"/>
            <a:ext cx="7886700" cy="513406"/>
          </a:xfrm>
        </p:spPr>
        <p:txBody>
          <a:bodyPr>
            <a:normAutofit fontScale="90000"/>
          </a:bodyPr>
          <a:lstStyle/>
          <a:p>
            <a:pPr algn="ctr"/>
            <a:r>
              <a:rPr lang="en-US"/>
              <a:t>Other Key Project Requirements</a:t>
            </a:r>
          </a:p>
        </p:txBody>
      </p:sp>
      <p:sp>
        <p:nvSpPr>
          <p:cNvPr id="3" name="Content Placeholder 2"/>
          <p:cNvSpPr>
            <a:spLocks noGrp="1"/>
          </p:cNvSpPr>
          <p:nvPr>
            <p:ph idx="1"/>
          </p:nvPr>
        </p:nvSpPr>
        <p:spPr>
          <a:xfrm>
            <a:off x="628650" y="1213449"/>
            <a:ext cx="7940256" cy="4276525"/>
          </a:xfrm>
        </p:spPr>
        <p:txBody>
          <a:bodyPr>
            <a:noAutofit/>
          </a:bodyPr>
          <a:lstStyle/>
          <a:p>
            <a:r>
              <a:rPr lang="en-US" sz="2200"/>
              <a:t>Tableau Enterprise for CU will be managed, owned and supported by UIS</a:t>
            </a:r>
          </a:p>
          <a:p>
            <a:r>
              <a:rPr lang="en-US" sz="2200"/>
              <a:t>CU Tableau Enterprise will be created on the latest release available at time of migration</a:t>
            </a:r>
          </a:p>
          <a:p>
            <a:r>
              <a:rPr lang="en-US" sz="2200"/>
              <a:t>Campuses will follow the UIS upgrade schedule, to be determined and discussed in advance with campuses (similar to upgrades for other UIS-managed systems)</a:t>
            </a:r>
          </a:p>
          <a:p>
            <a:r>
              <a:rPr lang="en-US" sz="2200"/>
              <a:t>Campuses/depts. are responsible for purchasing desktop licenses </a:t>
            </a:r>
          </a:p>
          <a:p>
            <a:r>
              <a:rPr lang="en-US" sz="2200"/>
              <a:t>Campuses/departments will continue to follow their existing process for requesting Tableau access</a:t>
            </a:r>
          </a:p>
          <a:p>
            <a:r>
              <a:rPr lang="en-US" sz="2200"/>
              <a:t>CU Enterprise desktop licenses follow a renewal cycle of January to January </a:t>
            </a:r>
          </a:p>
        </p:txBody>
      </p:sp>
    </p:spTree>
    <p:extLst>
      <p:ext uri="{BB962C8B-B14F-4D97-AF65-F5344CB8AC3E}">
        <p14:creationId xmlns:p14="http://schemas.microsoft.com/office/powerpoint/2010/main" val="524671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731"/>
            <a:ext cx="7886700" cy="513406"/>
          </a:xfrm>
        </p:spPr>
        <p:txBody>
          <a:bodyPr>
            <a:normAutofit fontScale="90000"/>
          </a:bodyPr>
          <a:lstStyle/>
          <a:p>
            <a:pPr algn="ctr"/>
            <a:r>
              <a:rPr lang="en-US"/>
              <a:t>Other Requirements: Q&amp;A</a:t>
            </a:r>
          </a:p>
        </p:txBody>
      </p:sp>
      <p:sp>
        <p:nvSpPr>
          <p:cNvPr id="3" name="Content Placeholder 2"/>
          <p:cNvSpPr>
            <a:spLocks noGrp="1"/>
          </p:cNvSpPr>
          <p:nvPr>
            <p:ph idx="1"/>
          </p:nvPr>
        </p:nvSpPr>
        <p:spPr>
          <a:xfrm>
            <a:off x="628650" y="1213449"/>
            <a:ext cx="7940256" cy="4276525"/>
          </a:xfrm>
        </p:spPr>
        <p:txBody>
          <a:bodyPr>
            <a:noAutofit/>
          </a:bodyPr>
          <a:lstStyle/>
          <a:p>
            <a:r>
              <a:rPr lang="en-US" sz="2200"/>
              <a:t>Tableau Prep: Is the scheduling conductor indeed out of scope?</a:t>
            </a:r>
          </a:p>
          <a:p>
            <a:pPr lvl="1"/>
            <a:r>
              <a:rPr lang="en-US" sz="1800"/>
              <a:t>Yes, the overall budget was not able to include this in our contract.</a:t>
            </a:r>
          </a:p>
          <a:p>
            <a:pPr lvl="1"/>
            <a:r>
              <a:rPr lang="en-US" sz="1800"/>
              <a:t>There are some work-</a:t>
            </a:r>
            <a:r>
              <a:rPr lang="en-US" sz="1800" err="1"/>
              <a:t>arounds</a:t>
            </a:r>
            <a:r>
              <a:rPr lang="en-US" sz="1800"/>
              <a:t> to help users achieve some of the same functionality: </a:t>
            </a:r>
            <a:r>
              <a:rPr lang="en-US" sz="1800">
                <a:hlinkClick r:id="rId2"/>
              </a:rPr>
              <a:t>https://interworks.com/blog/dsteinmetz/2018/12/13/tableau-prep-workflow-automation-made-simple/</a:t>
            </a:r>
            <a:r>
              <a:rPr lang="en-US" sz="1800"/>
              <a:t> </a:t>
            </a:r>
          </a:p>
        </p:txBody>
      </p:sp>
    </p:spTree>
    <p:extLst>
      <p:ext uri="{BB962C8B-B14F-4D97-AF65-F5344CB8AC3E}">
        <p14:creationId xmlns:p14="http://schemas.microsoft.com/office/powerpoint/2010/main" val="112966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3C26EF4-1B74-4EA8-BCD6-172DA28A738F}"/>
              </a:ext>
            </a:extLst>
          </p:cNvPr>
          <p:cNvSpPr>
            <a:spLocks noGrp="1"/>
          </p:cNvSpPr>
          <p:nvPr>
            <p:ph type="title"/>
          </p:nvPr>
        </p:nvSpPr>
        <p:spPr>
          <a:xfrm>
            <a:off x="382437" y="411720"/>
            <a:ext cx="8229600" cy="818955"/>
          </a:xfrm>
        </p:spPr>
        <p:txBody>
          <a:bodyPr/>
          <a:lstStyle/>
          <a:p>
            <a:r>
              <a:rPr lang="en-US" sz="3600"/>
              <a:t>Tableau Change Management Approach</a:t>
            </a:r>
          </a:p>
        </p:txBody>
      </p:sp>
      <p:sp>
        <p:nvSpPr>
          <p:cNvPr id="16" name="TextBox 15">
            <a:extLst>
              <a:ext uri="{FF2B5EF4-FFF2-40B4-BE49-F238E27FC236}">
                <a16:creationId xmlns:a16="http://schemas.microsoft.com/office/drawing/2014/main" id="{2E05646C-619E-408A-9574-5E76E99DF81C}"/>
              </a:ext>
            </a:extLst>
          </p:cNvPr>
          <p:cNvSpPr txBox="1"/>
          <p:nvPr/>
        </p:nvSpPr>
        <p:spPr>
          <a:xfrm>
            <a:off x="1353883" y="5111403"/>
            <a:ext cx="6378527" cy="461665"/>
          </a:xfrm>
          <a:prstGeom prst="rect">
            <a:avLst/>
          </a:prstGeom>
          <a:noFill/>
        </p:spPr>
        <p:txBody>
          <a:bodyPr wrap="square" rtlCol="0">
            <a:spAutoFit/>
          </a:bodyPr>
          <a:lstStyle/>
          <a:p>
            <a:pPr algn="ctr" defTabSz="514350" eaLnBrk="1" fontAlgn="auto" hangingPunct="1">
              <a:spcBef>
                <a:spcPts val="0"/>
              </a:spcBef>
              <a:spcAft>
                <a:spcPts val="0"/>
              </a:spcAft>
              <a:buClr>
                <a:srgbClr val="000000"/>
              </a:buClr>
              <a:defRPr/>
            </a:pPr>
            <a:r>
              <a:rPr lang="en-US" sz="2400" b="1" i="1" kern="0">
                <a:solidFill>
                  <a:schemeClr val="tx1">
                    <a:lumMod val="65000"/>
                    <a:lumOff val="35000"/>
                  </a:schemeClr>
                </a:solidFill>
                <a:latin typeface="+mn-lt"/>
                <a:cs typeface="Calibri" panose="020F0502020204030204" pitchFamily="34" charset="0"/>
                <a:sym typeface="Arial"/>
              </a:rPr>
              <a:t>Change is a Process… not an Event!</a:t>
            </a:r>
            <a:endParaRPr lang="en-US" sz="2400" b="1" kern="0">
              <a:solidFill>
                <a:schemeClr val="tx1">
                  <a:lumMod val="65000"/>
                  <a:lumOff val="35000"/>
                </a:schemeClr>
              </a:solidFill>
              <a:latin typeface="+mn-lt"/>
              <a:cs typeface="Arial"/>
              <a:sym typeface="Arial"/>
            </a:endParaRPr>
          </a:p>
        </p:txBody>
      </p:sp>
      <p:pic>
        <p:nvPicPr>
          <p:cNvPr id="44" name="Picture 43">
            <a:extLst>
              <a:ext uri="{FF2B5EF4-FFF2-40B4-BE49-F238E27FC236}">
                <a16:creationId xmlns:a16="http://schemas.microsoft.com/office/drawing/2014/main" id="{A8E2F607-73BA-4C81-8E51-9B697F9BF00F}"/>
              </a:ext>
            </a:extLst>
          </p:cNvPr>
          <p:cNvPicPr>
            <a:picLocks noChangeAspect="1"/>
          </p:cNvPicPr>
          <p:nvPr/>
        </p:nvPicPr>
        <p:blipFill>
          <a:blip r:embed="rId2"/>
          <a:stretch>
            <a:fillRect/>
          </a:stretch>
        </p:blipFill>
        <p:spPr>
          <a:xfrm>
            <a:off x="1419773" y="1339016"/>
            <a:ext cx="6659619" cy="1886989"/>
          </a:xfrm>
          <a:prstGeom prst="rect">
            <a:avLst/>
          </a:prstGeom>
        </p:spPr>
      </p:pic>
      <p:grpSp>
        <p:nvGrpSpPr>
          <p:cNvPr id="57" name="Group 56">
            <a:extLst>
              <a:ext uri="{FF2B5EF4-FFF2-40B4-BE49-F238E27FC236}">
                <a16:creationId xmlns:a16="http://schemas.microsoft.com/office/drawing/2014/main" id="{32D8E33D-505B-4E66-BA9B-1D9B5F16B626}"/>
              </a:ext>
            </a:extLst>
          </p:cNvPr>
          <p:cNvGrpSpPr/>
          <p:nvPr/>
        </p:nvGrpSpPr>
        <p:grpSpPr>
          <a:xfrm>
            <a:off x="1576515" y="3827792"/>
            <a:ext cx="5842961" cy="833690"/>
            <a:chOff x="2102020" y="4434789"/>
            <a:chExt cx="7790614" cy="1111586"/>
          </a:xfrm>
        </p:grpSpPr>
        <p:grpSp>
          <p:nvGrpSpPr>
            <p:cNvPr id="46" name="Group 45">
              <a:extLst>
                <a:ext uri="{FF2B5EF4-FFF2-40B4-BE49-F238E27FC236}">
                  <a16:creationId xmlns:a16="http://schemas.microsoft.com/office/drawing/2014/main" id="{D3DCFEC2-380B-4580-81B1-BB2659E2BDE2}"/>
                </a:ext>
              </a:extLst>
            </p:cNvPr>
            <p:cNvGrpSpPr/>
            <p:nvPr/>
          </p:nvGrpSpPr>
          <p:grpSpPr>
            <a:xfrm>
              <a:off x="2102020" y="4434789"/>
              <a:ext cx="2056973" cy="1060398"/>
              <a:chOff x="3138702" y="4591851"/>
              <a:chExt cx="2056973" cy="1060398"/>
            </a:xfrm>
          </p:grpSpPr>
          <p:pic>
            <p:nvPicPr>
              <p:cNvPr id="47" name="Picture 46" descr="Icon&#10;&#10;Description automatically generated">
                <a:extLst>
                  <a:ext uri="{FF2B5EF4-FFF2-40B4-BE49-F238E27FC236}">
                    <a16:creationId xmlns:a16="http://schemas.microsoft.com/office/drawing/2014/main" id="{302C1CBF-3FC2-4AA6-A5F0-AF0D79C2E86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46313" y="4591851"/>
                <a:ext cx="746230" cy="746231"/>
              </a:xfrm>
              <a:prstGeom prst="rect">
                <a:avLst/>
              </a:prstGeom>
            </p:spPr>
          </p:pic>
          <p:sp>
            <p:nvSpPr>
              <p:cNvPr id="48" name="Rectangle 47">
                <a:extLst>
                  <a:ext uri="{FF2B5EF4-FFF2-40B4-BE49-F238E27FC236}">
                    <a16:creationId xmlns:a16="http://schemas.microsoft.com/office/drawing/2014/main" id="{EEA9577F-4070-4D41-BEB5-637E64AAD6CA}"/>
                  </a:ext>
                </a:extLst>
              </p:cNvPr>
              <p:cNvSpPr/>
              <p:nvPr/>
            </p:nvSpPr>
            <p:spPr>
              <a:xfrm>
                <a:off x="3138702" y="5282917"/>
                <a:ext cx="2056973" cy="369332"/>
              </a:xfrm>
              <a:prstGeom prst="rect">
                <a:avLst/>
              </a:prstGeom>
              <a:noFill/>
            </p:spPr>
            <p:txBody>
              <a:bodyPr wrap="none" lIns="68580" tIns="34290" rIns="68580" bIns="34290">
                <a:spAutoFit/>
              </a:bodyPr>
              <a:lstStyle/>
              <a:p>
                <a:pPr algn="ctr" defTabSz="685800" eaLnBrk="1" fontAlgn="auto" hangingPunct="1">
                  <a:spcBef>
                    <a:spcPts val="0"/>
                  </a:spcBef>
                  <a:spcAft>
                    <a:spcPts val="0"/>
                  </a:spcAft>
                  <a:defRPr/>
                </a:pPr>
                <a:r>
                  <a:rPr lang="en-US" sz="1350" b="1">
                    <a:ln w="0"/>
                    <a:solidFill>
                      <a:srgbClr val="4F81BD"/>
                    </a:solidFill>
                    <a:effectLst>
                      <a:outerShdw blurRad="38100" dist="25400" dir="5400000" algn="ctr" rotWithShape="0">
                        <a:srgbClr val="6E747A">
                          <a:alpha val="43000"/>
                        </a:srgbClr>
                      </a:outerShdw>
                    </a:effectLst>
                    <a:latin typeface="Arial"/>
                  </a:rPr>
                  <a:t>Communications</a:t>
                </a:r>
              </a:p>
            </p:txBody>
          </p:sp>
        </p:grpSp>
        <p:grpSp>
          <p:nvGrpSpPr>
            <p:cNvPr id="49" name="Group 48">
              <a:extLst>
                <a:ext uri="{FF2B5EF4-FFF2-40B4-BE49-F238E27FC236}">
                  <a16:creationId xmlns:a16="http://schemas.microsoft.com/office/drawing/2014/main" id="{52FB4D81-7D05-4A8B-A7BB-5917AE43535D}"/>
                </a:ext>
              </a:extLst>
            </p:cNvPr>
            <p:cNvGrpSpPr/>
            <p:nvPr/>
          </p:nvGrpSpPr>
          <p:grpSpPr>
            <a:xfrm>
              <a:off x="4964878" y="4434790"/>
              <a:ext cx="2262244" cy="1045545"/>
              <a:chOff x="4964878" y="4434790"/>
              <a:chExt cx="2262244" cy="1045545"/>
            </a:xfrm>
          </p:grpSpPr>
          <p:pic>
            <p:nvPicPr>
              <p:cNvPr id="50" name="Picture 49" descr="Icon&#10;&#10;Description automatically generated">
                <a:extLst>
                  <a:ext uri="{FF2B5EF4-FFF2-40B4-BE49-F238E27FC236}">
                    <a16:creationId xmlns:a16="http://schemas.microsoft.com/office/drawing/2014/main" id="{9D86DB90-D355-4AC0-87E9-72E882C8D97F}"/>
                  </a:ext>
                </a:extLst>
              </p:cNvPr>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17380" y="4434790"/>
                <a:ext cx="757238" cy="763496"/>
              </a:xfrm>
              <a:prstGeom prst="rect">
                <a:avLst/>
              </a:prstGeom>
            </p:spPr>
          </p:pic>
          <p:sp>
            <p:nvSpPr>
              <p:cNvPr id="51" name="Rectangle 50">
                <a:extLst>
                  <a:ext uri="{FF2B5EF4-FFF2-40B4-BE49-F238E27FC236}">
                    <a16:creationId xmlns:a16="http://schemas.microsoft.com/office/drawing/2014/main" id="{1D5C0216-A669-4B24-8DE5-3CDD3A6B1E66}"/>
                  </a:ext>
                </a:extLst>
              </p:cNvPr>
              <p:cNvSpPr/>
              <p:nvPr/>
            </p:nvSpPr>
            <p:spPr>
              <a:xfrm>
                <a:off x="4964878" y="5111003"/>
                <a:ext cx="2262244" cy="369332"/>
              </a:xfrm>
              <a:prstGeom prst="rect">
                <a:avLst/>
              </a:prstGeom>
              <a:noFill/>
            </p:spPr>
            <p:txBody>
              <a:bodyPr wrap="none" lIns="68580" tIns="34290" rIns="68580" bIns="34290">
                <a:spAutoFit/>
              </a:bodyPr>
              <a:lstStyle/>
              <a:p>
                <a:pPr algn="ctr" defTabSz="685800" eaLnBrk="1" fontAlgn="auto" hangingPunct="1">
                  <a:spcBef>
                    <a:spcPts val="0"/>
                  </a:spcBef>
                  <a:spcAft>
                    <a:spcPts val="0"/>
                  </a:spcAft>
                  <a:defRPr/>
                </a:pPr>
                <a:r>
                  <a:rPr lang="en-US" sz="1350" b="1">
                    <a:ln w="0"/>
                    <a:solidFill>
                      <a:srgbClr val="4F81BD"/>
                    </a:solidFill>
                    <a:effectLst>
                      <a:outerShdw blurRad="38100" dist="25400" dir="5400000" algn="ctr" rotWithShape="0">
                        <a:srgbClr val="6E747A">
                          <a:alpha val="43000"/>
                        </a:srgbClr>
                      </a:outerShdw>
                    </a:effectLst>
                    <a:latin typeface="Arial"/>
                  </a:rPr>
                  <a:t>Education/Training</a:t>
                </a:r>
              </a:p>
            </p:txBody>
          </p:sp>
        </p:grpSp>
        <p:grpSp>
          <p:nvGrpSpPr>
            <p:cNvPr id="52" name="Group 51">
              <a:extLst>
                <a:ext uri="{FF2B5EF4-FFF2-40B4-BE49-F238E27FC236}">
                  <a16:creationId xmlns:a16="http://schemas.microsoft.com/office/drawing/2014/main" id="{B6F07FD2-067F-4D14-AC20-C09DC2F3CE29}"/>
                </a:ext>
              </a:extLst>
            </p:cNvPr>
            <p:cNvGrpSpPr/>
            <p:nvPr/>
          </p:nvGrpSpPr>
          <p:grpSpPr>
            <a:xfrm>
              <a:off x="8130612" y="4434790"/>
              <a:ext cx="1762022" cy="1111585"/>
              <a:chOff x="8130612" y="4434790"/>
              <a:chExt cx="1762022" cy="1111585"/>
            </a:xfrm>
          </p:grpSpPr>
          <p:pic>
            <p:nvPicPr>
              <p:cNvPr id="53" name="Picture 52" descr="Icon&#10;&#10;Description automatically generated">
                <a:extLst>
                  <a:ext uri="{FF2B5EF4-FFF2-40B4-BE49-F238E27FC236}">
                    <a16:creationId xmlns:a16="http://schemas.microsoft.com/office/drawing/2014/main" id="{DA3C2935-E106-4279-99D8-31D1446E5C60}"/>
                  </a:ext>
                </a:extLst>
              </p:cNvPr>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8629876" y="4434790"/>
                <a:ext cx="763497" cy="763497"/>
              </a:xfrm>
              <a:prstGeom prst="rect">
                <a:avLst/>
              </a:prstGeom>
            </p:spPr>
          </p:pic>
          <p:sp>
            <p:nvSpPr>
              <p:cNvPr id="54" name="Rectangle 53">
                <a:extLst>
                  <a:ext uri="{FF2B5EF4-FFF2-40B4-BE49-F238E27FC236}">
                    <a16:creationId xmlns:a16="http://schemas.microsoft.com/office/drawing/2014/main" id="{23974E71-8B96-4240-BA70-B27F3894610A}"/>
                  </a:ext>
                </a:extLst>
              </p:cNvPr>
              <p:cNvSpPr/>
              <p:nvPr/>
            </p:nvSpPr>
            <p:spPr>
              <a:xfrm>
                <a:off x="8130612" y="5177043"/>
                <a:ext cx="1762022" cy="369332"/>
              </a:xfrm>
              <a:prstGeom prst="rect">
                <a:avLst/>
              </a:prstGeom>
              <a:noFill/>
            </p:spPr>
            <p:txBody>
              <a:bodyPr wrap="none" lIns="68580" tIns="34290" rIns="68580" bIns="34290">
                <a:spAutoFit/>
              </a:bodyPr>
              <a:lstStyle/>
              <a:p>
                <a:pPr algn="ctr" defTabSz="685800" eaLnBrk="1" fontAlgn="auto" hangingPunct="1">
                  <a:spcBef>
                    <a:spcPts val="0"/>
                  </a:spcBef>
                  <a:spcAft>
                    <a:spcPts val="0"/>
                  </a:spcAft>
                  <a:defRPr/>
                </a:pPr>
                <a:r>
                  <a:rPr lang="en-US" sz="1350" b="1">
                    <a:ln w="0"/>
                    <a:solidFill>
                      <a:srgbClr val="4F81BD"/>
                    </a:solidFill>
                    <a:effectLst>
                      <a:outerShdw blurRad="38100" dist="25400" dir="5400000" algn="ctr" rotWithShape="0">
                        <a:srgbClr val="6E747A">
                          <a:alpha val="43000"/>
                        </a:srgbClr>
                      </a:outerShdw>
                    </a:effectLst>
                    <a:latin typeface="Arial"/>
                  </a:rPr>
                  <a:t>Pulse Surveys</a:t>
                </a:r>
              </a:p>
            </p:txBody>
          </p:sp>
        </p:grpSp>
        <p:pic>
          <p:nvPicPr>
            <p:cNvPr id="55" name="Picture 54" descr="Icon&#10;&#10;Description automatically generated">
              <a:extLst>
                <a:ext uri="{FF2B5EF4-FFF2-40B4-BE49-F238E27FC236}">
                  <a16:creationId xmlns:a16="http://schemas.microsoft.com/office/drawing/2014/main" id="{A6AEFD73-5D32-476F-A03F-C5EBAB98CBE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349106" y="4532154"/>
              <a:ext cx="568768" cy="568768"/>
            </a:xfrm>
            <a:prstGeom prst="rect">
              <a:avLst/>
            </a:prstGeom>
          </p:spPr>
        </p:pic>
        <p:pic>
          <p:nvPicPr>
            <p:cNvPr id="56" name="Picture 55" descr="Icon&#10;&#10;Description automatically generated">
              <a:extLst>
                <a:ext uri="{FF2B5EF4-FFF2-40B4-BE49-F238E27FC236}">
                  <a16:creationId xmlns:a16="http://schemas.microsoft.com/office/drawing/2014/main" id="{E1C67D54-E4B9-4578-A57F-4B5F66536CE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381391" y="4523520"/>
              <a:ext cx="568768" cy="568768"/>
            </a:xfrm>
            <a:prstGeom prst="rect">
              <a:avLst/>
            </a:prstGeom>
          </p:spPr>
        </p:pic>
      </p:grpSp>
      <p:sp>
        <p:nvSpPr>
          <p:cNvPr id="45" name="Right Brace 44">
            <a:extLst>
              <a:ext uri="{FF2B5EF4-FFF2-40B4-BE49-F238E27FC236}">
                <a16:creationId xmlns:a16="http://schemas.microsoft.com/office/drawing/2014/main" id="{56A0EC3A-B4D8-4F21-ADF7-D488B6F63172}"/>
              </a:ext>
            </a:extLst>
          </p:cNvPr>
          <p:cNvSpPr/>
          <p:nvPr/>
        </p:nvSpPr>
        <p:spPr>
          <a:xfrm rot="5400000">
            <a:off x="4256836" y="-12231"/>
            <a:ext cx="572623" cy="6717323"/>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en-US" sz="1350">
              <a:solidFill>
                <a:srgbClr val="000000"/>
              </a:solidFill>
              <a:latin typeface="Arial"/>
            </a:endParaRPr>
          </a:p>
        </p:txBody>
      </p:sp>
    </p:spTree>
    <p:extLst>
      <p:ext uri="{BB962C8B-B14F-4D97-AF65-F5344CB8AC3E}">
        <p14:creationId xmlns:p14="http://schemas.microsoft.com/office/powerpoint/2010/main" val="176959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3C26EF4-1B74-4EA8-BCD6-172DA28A738F}"/>
              </a:ext>
            </a:extLst>
          </p:cNvPr>
          <p:cNvSpPr>
            <a:spLocks noGrp="1"/>
          </p:cNvSpPr>
          <p:nvPr>
            <p:ph type="title"/>
          </p:nvPr>
        </p:nvSpPr>
        <p:spPr>
          <a:xfrm>
            <a:off x="446045" y="118422"/>
            <a:ext cx="8229600" cy="818955"/>
          </a:xfrm>
        </p:spPr>
        <p:txBody>
          <a:bodyPr/>
          <a:lstStyle/>
          <a:p>
            <a:r>
              <a:rPr lang="en-US" sz="3600"/>
              <a:t>Change Agent Roster</a:t>
            </a:r>
          </a:p>
        </p:txBody>
      </p:sp>
      <p:graphicFrame>
        <p:nvGraphicFramePr>
          <p:cNvPr id="4" name="Table 3"/>
          <p:cNvGraphicFramePr>
            <a:graphicFrameLocks noGrp="1"/>
          </p:cNvGraphicFramePr>
          <p:nvPr>
            <p:extLst>
              <p:ext uri="{D42A27DB-BD31-4B8C-83A1-F6EECF244321}">
                <p14:modId xmlns:p14="http://schemas.microsoft.com/office/powerpoint/2010/main" val="729380122"/>
              </p:ext>
            </p:extLst>
          </p:nvPr>
        </p:nvGraphicFramePr>
        <p:xfrm>
          <a:off x="1599961" y="937377"/>
          <a:ext cx="6089050" cy="4542062"/>
        </p:xfrm>
        <a:graphic>
          <a:graphicData uri="http://schemas.openxmlformats.org/drawingml/2006/table">
            <a:tbl>
              <a:tblPr>
                <a:tableStyleId>{2D5ABB26-0587-4C30-8999-92F81FD0307C}</a:tableStyleId>
              </a:tblPr>
              <a:tblGrid>
                <a:gridCol w="1924050">
                  <a:extLst>
                    <a:ext uri="{9D8B030D-6E8A-4147-A177-3AD203B41FA5}">
                      <a16:colId xmlns:a16="http://schemas.microsoft.com/office/drawing/2014/main" val="911291195"/>
                    </a:ext>
                  </a:extLst>
                </a:gridCol>
                <a:gridCol w="1776024">
                  <a:extLst>
                    <a:ext uri="{9D8B030D-6E8A-4147-A177-3AD203B41FA5}">
                      <a16:colId xmlns:a16="http://schemas.microsoft.com/office/drawing/2014/main" val="3607817084"/>
                    </a:ext>
                  </a:extLst>
                </a:gridCol>
                <a:gridCol w="2388976">
                  <a:extLst>
                    <a:ext uri="{9D8B030D-6E8A-4147-A177-3AD203B41FA5}">
                      <a16:colId xmlns:a16="http://schemas.microsoft.com/office/drawing/2014/main" val="663478123"/>
                    </a:ext>
                  </a:extLst>
                </a:gridCol>
              </a:tblGrid>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Budget</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David Doig</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u="sng" strike="noStrike">
                          <a:solidFill>
                            <a:schemeClr val="tx1"/>
                          </a:solidFill>
                          <a:effectLst/>
                          <a:latin typeface="+mn-lt"/>
                        </a:rPr>
                        <a:t>david.doig@ucdenver.edu</a:t>
                      </a:r>
                      <a:endParaRPr lang="en-US" sz="1100" b="0" i="0" u="sng" strike="noStrike">
                        <a:solidFill>
                          <a:schemeClr val="tx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5596223"/>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Budget</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Erik Welker</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ERIK.WELKER@CUANSCHUTZ.EDU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073988"/>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CLAS</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Mary Lovit</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MARY.LOVIT@UCDENVER.EDU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087112"/>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CLAS</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Rich Allen</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u="sng" strike="noStrike">
                          <a:solidFill>
                            <a:schemeClr val="tx1"/>
                          </a:solidFill>
                          <a:effectLst/>
                          <a:latin typeface="+mn-lt"/>
                        </a:rPr>
                        <a:t>richard.allen@ucdenver.edu</a:t>
                      </a:r>
                      <a:endParaRPr lang="en-US" sz="1100" b="0" i="0" u="sng" strike="noStrike">
                        <a:solidFill>
                          <a:schemeClr val="tx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316310"/>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Finance</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Nara Shagdar</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nara.shagdar@ucdenver.edu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02167"/>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Human Resources</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Paul Joyce</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u="sng" strike="noStrike">
                          <a:solidFill>
                            <a:schemeClr val="tx1"/>
                          </a:solidFill>
                          <a:effectLst/>
                          <a:latin typeface="+mn-lt"/>
                        </a:rPr>
                        <a:t>paul.joyce@ucdenver.edu</a:t>
                      </a:r>
                      <a:endParaRPr lang="en-US" sz="1100" b="0" i="0" u="sng" strike="noStrike">
                        <a:solidFill>
                          <a:schemeClr val="tx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899300"/>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OIRE</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Dave Deffenbacher</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u="sng" strike="noStrike">
                          <a:solidFill>
                            <a:schemeClr val="tx1"/>
                          </a:solidFill>
                          <a:effectLst/>
                          <a:latin typeface="+mn-lt"/>
                        </a:rPr>
                        <a:t>dave.deffenbacher@ucdenver.edu</a:t>
                      </a:r>
                      <a:endParaRPr lang="en-US" sz="1100" b="0" i="0" u="sng" strike="noStrike">
                        <a:solidFill>
                          <a:schemeClr val="tx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8156678"/>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OIRE</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Ian Whitman</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u="sng" strike="noStrike">
                          <a:solidFill>
                            <a:schemeClr val="tx1"/>
                          </a:solidFill>
                          <a:effectLst/>
                          <a:latin typeface="+mn-lt"/>
                        </a:rPr>
                        <a:t>ian.whitman@ucdenver.edu</a:t>
                      </a:r>
                      <a:endParaRPr lang="en-US" sz="1100" b="0" i="0" u="sng" strike="noStrike">
                        <a:solidFill>
                          <a:schemeClr val="tx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000682"/>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OIRPA</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Irma Peralta</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Irma.Peralta@ucdenver.edu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6484693"/>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OIT</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Sharon Grant</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sharon.grant@cuanschutz.edu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546001"/>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Denver:</a:t>
                      </a:r>
                      <a:r>
                        <a:rPr lang="en-US" sz="1100" u="none" strike="noStrike" baseline="0">
                          <a:effectLst/>
                          <a:latin typeface="+mn-lt"/>
                        </a:rPr>
                        <a:t> </a:t>
                      </a:r>
                      <a:r>
                        <a:rPr lang="en-US" sz="1100" u="none" strike="noStrike">
                          <a:effectLst/>
                          <a:latin typeface="+mn-lt"/>
                        </a:rPr>
                        <a:t>SEHD</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Tony Romero</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tony.romero@ucdenver.edu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823784"/>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SOM IT</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Dalen Jensen</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dalan.jensen@cuanschutz.edu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663210"/>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SOM IT</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Micheal Miller</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michael.g.miller@cuanschutz.edu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588019"/>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LETTS</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Brad Hinson</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brad.hinson@ucdenver.edu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955722"/>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LETTS</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Troy Butler</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troy.butler@ucdenver.edu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2758070"/>
                  </a:ext>
                </a:extLst>
              </a:tr>
              <a:tr h="231608">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Student Success/Provost</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Erika Larsen</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erika.larson@ucdenver.edu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721178"/>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CLAS Research</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Carol Achzinger</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carol.achziger@ucdenver.edu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951732"/>
                  </a:ext>
                </a:extLst>
              </a:tr>
              <a:tr h="226866">
                <a:tc>
                  <a:txBody>
                    <a:bodyPr/>
                    <a:lstStyle/>
                    <a:p>
                      <a:pPr algn="l" fontAlgn="b"/>
                      <a:r>
                        <a:rPr lang="en-US" sz="1100" u="none" strike="noStrike">
                          <a:effectLst/>
                          <a:latin typeface="+mn-lt"/>
                        </a:rPr>
                        <a:t>Denver:</a:t>
                      </a:r>
                      <a:r>
                        <a:rPr lang="en-US" sz="1100" u="none" strike="noStrike" baseline="0">
                          <a:effectLst/>
                          <a:latin typeface="+mn-lt"/>
                        </a:rPr>
                        <a:t> </a:t>
                      </a:r>
                      <a:r>
                        <a:rPr lang="en-US" sz="1100" u="none" strike="noStrike">
                          <a:effectLst/>
                          <a:latin typeface="+mn-lt"/>
                        </a:rPr>
                        <a:t>CLAS Research</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Elizabeth Lee</a:t>
                      </a:r>
                      <a:endParaRPr lang="en-US" sz="11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solidFill>
                            <a:schemeClr val="tx1"/>
                          </a:solidFill>
                          <a:effectLst/>
                          <a:latin typeface="+mn-lt"/>
                        </a:rPr>
                        <a:t>elizabeth.lee@ucdenver.edu</a:t>
                      </a:r>
                      <a:endParaRPr lang="en-US" sz="1100" b="0" i="0" u="sng" strike="noStrike">
                        <a:solidFill>
                          <a:schemeClr val="tx1"/>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960880"/>
                  </a:ext>
                </a:extLst>
              </a:tr>
              <a:tr h="226866">
                <a:tc>
                  <a:txBody>
                    <a:bodyPr/>
                    <a:lstStyle/>
                    <a:p>
                      <a:pPr algn="l" fontAlgn="b"/>
                      <a:r>
                        <a:rPr lang="en-US" sz="1100" b="0" i="0" u="none" strike="noStrike">
                          <a:solidFill>
                            <a:srgbClr val="000000"/>
                          </a:solidFill>
                          <a:effectLst/>
                          <a:latin typeface="+mn-lt"/>
                        </a:rPr>
                        <a:t>System: PSC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mn-lt"/>
                        </a:rPr>
                        <a:t>Kelly Richter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sng" strike="noStrike">
                          <a:solidFill>
                            <a:schemeClr val="tx1"/>
                          </a:solidFill>
                          <a:effectLst/>
                          <a:latin typeface="+mn-lt"/>
                        </a:rPr>
                        <a:t>Kelly.richter@cu.edu</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121444"/>
                  </a:ext>
                </a:extLst>
              </a:tr>
              <a:tr h="226866">
                <a:tc>
                  <a:txBody>
                    <a:bodyPr/>
                    <a:lstStyle/>
                    <a:p>
                      <a:pPr algn="l" fontAlgn="b"/>
                      <a:r>
                        <a:rPr lang="en-US" sz="1100" b="0" i="0" u="none" strike="noStrike">
                          <a:solidFill>
                            <a:srgbClr val="000000"/>
                          </a:solidFill>
                          <a:effectLst/>
                          <a:latin typeface="+mn-lt"/>
                        </a:rPr>
                        <a:t>Boulder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mn-lt"/>
                        </a:rPr>
                        <a:t>Mari Dark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sng" strike="noStrike">
                          <a:solidFill>
                            <a:schemeClr val="tx1"/>
                          </a:solidFill>
                          <a:effectLst/>
                          <a:latin typeface="+mn-lt"/>
                        </a:rPr>
                        <a:t>Mari.dark@Colorado.edu</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313848"/>
                  </a:ext>
                </a:extLst>
              </a:tr>
            </a:tbl>
          </a:graphicData>
        </a:graphic>
      </p:graphicFrame>
    </p:spTree>
    <p:extLst>
      <p:ext uri="{BB962C8B-B14F-4D97-AF65-F5344CB8AC3E}">
        <p14:creationId xmlns:p14="http://schemas.microsoft.com/office/powerpoint/2010/main" val="134562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731"/>
            <a:ext cx="7886700" cy="513406"/>
          </a:xfrm>
        </p:spPr>
        <p:txBody>
          <a:bodyPr>
            <a:normAutofit fontScale="90000"/>
          </a:bodyPr>
          <a:lstStyle/>
          <a:p>
            <a:pPr algn="ctr"/>
            <a:r>
              <a:rPr lang="en-US"/>
              <a:t>Change Agents: Q&amp;A</a:t>
            </a:r>
          </a:p>
        </p:txBody>
      </p:sp>
      <p:sp>
        <p:nvSpPr>
          <p:cNvPr id="3" name="Content Placeholder 2"/>
          <p:cNvSpPr>
            <a:spLocks noGrp="1"/>
          </p:cNvSpPr>
          <p:nvPr>
            <p:ph idx="1"/>
          </p:nvPr>
        </p:nvSpPr>
        <p:spPr>
          <a:xfrm>
            <a:off x="628650" y="1213449"/>
            <a:ext cx="7940256" cy="4276525"/>
          </a:xfrm>
        </p:spPr>
        <p:txBody>
          <a:bodyPr>
            <a:noAutofit/>
          </a:bodyPr>
          <a:lstStyle/>
          <a:p>
            <a:r>
              <a:rPr lang="en-US" sz="2200"/>
              <a:t>Has any one on the Denver team reached out to (or heard from) CSPH?</a:t>
            </a:r>
          </a:p>
          <a:p>
            <a:pPr lvl="1"/>
            <a:r>
              <a:rPr lang="en-US" sz="1800"/>
              <a:t>No.  </a:t>
            </a:r>
            <a:r>
              <a:rPr lang="en-US" sz="1800" b="1"/>
              <a:t>Sharon</a:t>
            </a:r>
            <a:r>
              <a:rPr lang="en-US" sz="1800"/>
              <a:t> will reach out.</a:t>
            </a:r>
          </a:p>
        </p:txBody>
      </p:sp>
    </p:spTree>
    <p:extLst>
      <p:ext uri="{BB962C8B-B14F-4D97-AF65-F5344CB8AC3E}">
        <p14:creationId xmlns:p14="http://schemas.microsoft.com/office/powerpoint/2010/main" val="78166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08406"/>
            <a:ext cx="8229600" cy="811645"/>
          </a:xfrm>
        </p:spPr>
        <p:txBody>
          <a:bodyPr/>
          <a:lstStyle/>
          <a:p>
            <a:r>
              <a:rPr lang="en-US" altLang="en-US">
                <a:solidFill>
                  <a:srgbClr val="0070C0"/>
                </a:solidFill>
              </a:rPr>
              <a:t>Agenda</a:t>
            </a:r>
          </a:p>
        </p:txBody>
      </p:sp>
      <p:sp>
        <p:nvSpPr>
          <p:cNvPr id="16387" name="Text Placeholder 2">
            <a:extLst>
              <a:ext uri="{FF2B5EF4-FFF2-40B4-BE49-F238E27FC236}">
                <a16:creationId xmlns:a16="http://schemas.microsoft.com/office/drawing/2014/main" id="{BD820964-698C-435D-B02F-491E306A7AD5}"/>
              </a:ext>
            </a:extLst>
          </p:cNvPr>
          <p:cNvSpPr>
            <a:spLocks noGrp="1"/>
          </p:cNvSpPr>
          <p:nvPr>
            <p:ph type="body" sz="quarter" idx="13"/>
          </p:nvPr>
        </p:nvSpPr>
        <p:spPr>
          <a:xfrm>
            <a:off x="566467" y="1426234"/>
            <a:ext cx="8229600" cy="3999258"/>
          </a:xfrm>
        </p:spPr>
        <p:txBody>
          <a:bodyPr/>
          <a:lstStyle/>
          <a:p>
            <a:r>
              <a:rPr lang="en-US"/>
              <a:t>Project status &amp; timeline update</a:t>
            </a:r>
            <a:endParaRPr lang="en-US">
              <a:cs typeface="Calibri"/>
            </a:endParaRPr>
          </a:p>
          <a:p>
            <a:pPr fontAlgn="ctr"/>
            <a:r>
              <a:rPr lang="en-US"/>
              <a:t>Update on hiring process for Tableau Analyst</a:t>
            </a:r>
          </a:p>
          <a:p>
            <a:pPr fontAlgn="ctr"/>
            <a:r>
              <a:rPr lang="en-US"/>
              <a:t>Update on Licenses</a:t>
            </a:r>
          </a:p>
          <a:p>
            <a:pPr fontAlgn="ctr"/>
            <a:r>
              <a:rPr lang="en-US">
                <a:cs typeface="Calibri"/>
              </a:rPr>
              <a:t>Review of project requirements and specs</a:t>
            </a:r>
          </a:p>
          <a:p>
            <a:pPr fontAlgn="ctr"/>
            <a:r>
              <a:rPr lang="en-US"/>
              <a:t>Change Management updates</a:t>
            </a:r>
            <a:endParaRPr lang="en-US">
              <a:cs typeface="Calibri"/>
            </a:endParaRPr>
          </a:p>
          <a:p>
            <a:pPr marL="457200" lvl="1" indent="0">
              <a:buNone/>
              <a:defRPr/>
            </a:pPr>
            <a:endParaRPr lang="en-US" altLang="en-US" sz="2400">
              <a:cs typeface="Calibri"/>
            </a:endParaRPr>
          </a:p>
          <a:p>
            <a:pPr>
              <a:defRPr/>
            </a:pPr>
            <a:endParaRPr lang="en-US" altLang="en-US" sz="2000">
              <a:cs typeface="Calibri"/>
            </a:endParaRPr>
          </a:p>
          <a:p>
            <a:pPr>
              <a:defRPr/>
            </a:pPr>
            <a:endParaRPr lang="en-US" altLang="en-US" sz="2000"/>
          </a:p>
        </p:txBody>
      </p:sp>
      <p:sp>
        <p:nvSpPr>
          <p:cNvPr id="16388"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012968-BE4D-426E-A757-D4B66C2CC6D6}" type="slidenum">
              <a:rPr lang="en-US" altLang="en-US" sz="1200" smtClean="0">
                <a:solidFill>
                  <a:srgbClr val="898989"/>
                </a:solidFill>
                <a:latin typeface="Arial" panose="020B0604020202020204" pitchFamily="34" charset="0"/>
              </a:rPr>
              <a:pPr>
                <a:spcBef>
                  <a:spcPct val="0"/>
                </a:spcBef>
                <a:buFontTx/>
                <a:buNone/>
              </a:pPr>
              <a:t>2</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03205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3131"/>
            <a:ext cx="8229600" cy="811645"/>
          </a:xfrm>
        </p:spPr>
        <p:txBody>
          <a:bodyPr/>
          <a:lstStyle/>
          <a:p>
            <a:r>
              <a:rPr lang="en-US" altLang="en-US">
                <a:solidFill>
                  <a:srgbClr val="0070C0"/>
                </a:solidFill>
              </a:rPr>
              <a:t>Project Status &amp; Timeline</a:t>
            </a:r>
          </a:p>
        </p:txBody>
      </p:sp>
      <p:sp>
        <p:nvSpPr>
          <p:cNvPr id="16387" name="Text Placeholder 2">
            <a:extLst>
              <a:ext uri="{FF2B5EF4-FFF2-40B4-BE49-F238E27FC236}">
                <a16:creationId xmlns:a16="http://schemas.microsoft.com/office/drawing/2014/main" id="{BD820964-698C-435D-B02F-491E306A7AD5}"/>
              </a:ext>
            </a:extLst>
          </p:cNvPr>
          <p:cNvSpPr>
            <a:spLocks noGrp="1"/>
          </p:cNvSpPr>
          <p:nvPr>
            <p:ph type="body" sz="quarter" idx="13"/>
          </p:nvPr>
        </p:nvSpPr>
        <p:spPr>
          <a:xfrm>
            <a:off x="457200" y="964776"/>
            <a:ext cx="8229600" cy="4827143"/>
          </a:xfrm>
        </p:spPr>
        <p:txBody>
          <a:bodyPr/>
          <a:lstStyle/>
          <a:p>
            <a:pPr fontAlgn="ctr">
              <a:spcAft>
                <a:spcPts val="600"/>
              </a:spcAft>
            </a:pPr>
            <a:r>
              <a:rPr lang="en-US" sz="2200"/>
              <a:t>The project remains behind schedule due to delays with the HIPAA compliance set up and the initial unsuccessful search for the Tableau analyst.</a:t>
            </a:r>
          </a:p>
          <a:p>
            <a:pPr fontAlgn="ctr">
              <a:spcAft>
                <a:spcPts val="600"/>
              </a:spcAft>
            </a:pPr>
            <a:r>
              <a:rPr lang="en-US" sz="2200"/>
              <a:t>The consulting engagement kick-off with AWS will be held within the next week.</a:t>
            </a:r>
          </a:p>
          <a:p>
            <a:pPr fontAlgn="ctr">
              <a:spcAft>
                <a:spcPts val="600"/>
              </a:spcAft>
            </a:pPr>
            <a:r>
              <a:rPr lang="en-US" sz="2200">
                <a:sym typeface="Wingdings" panose="05000000000000000000" pitchFamily="2" charset="2"/>
              </a:rPr>
              <a:t>If the HIPAA compliance work remains blocked, UIS will consider contingent plans with an on-</a:t>
            </a:r>
            <a:r>
              <a:rPr lang="en-US" sz="2200" err="1">
                <a:sym typeface="Wingdings" panose="05000000000000000000" pitchFamily="2" charset="2"/>
              </a:rPr>
              <a:t>prem</a:t>
            </a:r>
            <a:r>
              <a:rPr lang="en-US" sz="2200">
                <a:sym typeface="Wingdings" panose="05000000000000000000" pitchFamily="2" charset="2"/>
              </a:rPr>
              <a:t> server.  UIS will discuss options with you before pursuing an alternate path.</a:t>
            </a:r>
          </a:p>
          <a:p>
            <a:pPr fontAlgn="ctr">
              <a:spcAft>
                <a:spcPts val="600"/>
              </a:spcAft>
            </a:pPr>
            <a:r>
              <a:rPr lang="en-US" sz="2200">
                <a:sym typeface="Wingdings" panose="05000000000000000000" pitchFamily="2" charset="2"/>
              </a:rPr>
              <a:t>The UIS team still hopes that migrations will be conducted  this summer and we will coordinate with your business calendars</a:t>
            </a:r>
            <a:r>
              <a:rPr lang="en-US" sz="2200" b="1">
                <a:sym typeface="Wingdings" panose="05000000000000000000" pitchFamily="2" charset="2"/>
              </a:rPr>
              <a:t>.  Your migration timeframe will not be a surprise</a:t>
            </a:r>
            <a:r>
              <a:rPr lang="en-US" sz="2200">
                <a:sym typeface="Wingdings" panose="05000000000000000000" pitchFamily="2" charset="2"/>
              </a:rPr>
              <a:t>.  </a:t>
            </a:r>
          </a:p>
          <a:p>
            <a:pPr fontAlgn="ctr">
              <a:spcAft>
                <a:spcPts val="600"/>
              </a:spcAft>
            </a:pPr>
            <a:r>
              <a:rPr lang="en-US" sz="2200">
                <a:sym typeface="Wingdings" panose="05000000000000000000" pitchFamily="2" charset="2"/>
              </a:rPr>
              <a:t>Status reports will be sent to stakeholders bi-weekly.</a:t>
            </a:r>
            <a:endParaRPr lang="en-US" sz="2200"/>
          </a:p>
          <a:p>
            <a:pPr marL="0" indent="0">
              <a:buNone/>
              <a:defRPr/>
            </a:pPr>
            <a:endParaRPr lang="en-US" altLang="en-US" sz="2200"/>
          </a:p>
          <a:p>
            <a:pPr>
              <a:defRPr/>
            </a:pPr>
            <a:endParaRPr lang="en-US" altLang="en-US" sz="2200"/>
          </a:p>
        </p:txBody>
      </p:sp>
      <p:sp>
        <p:nvSpPr>
          <p:cNvPr id="16388"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012968-BE4D-426E-A757-D4B66C2CC6D6}" type="slidenum">
              <a:rPr lang="en-US" altLang="en-US" sz="1200" smtClean="0">
                <a:solidFill>
                  <a:srgbClr val="898989"/>
                </a:solidFill>
                <a:latin typeface="Arial" panose="020B0604020202020204" pitchFamily="34" charset="0"/>
              </a:rPr>
              <a:pPr>
                <a:spcBef>
                  <a:spcPct val="0"/>
                </a:spcBef>
                <a:buFontTx/>
                <a:buNone/>
              </a:pPr>
              <a:t>3</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274022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3131"/>
            <a:ext cx="8229600" cy="811645"/>
          </a:xfrm>
        </p:spPr>
        <p:txBody>
          <a:bodyPr/>
          <a:lstStyle/>
          <a:p>
            <a:r>
              <a:rPr lang="en-US" altLang="en-US">
                <a:solidFill>
                  <a:srgbClr val="0070C0"/>
                </a:solidFill>
              </a:rPr>
              <a:t>Project Status &amp; Timeline: Q&amp;A</a:t>
            </a:r>
          </a:p>
        </p:txBody>
      </p:sp>
      <p:sp>
        <p:nvSpPr>
          <p:cNvPr id="16387" name="Text Placeholder 2">
            <a:extLst>
              <a:ext uri="{FF2B5EF4-FFF2-40B4-BE49-F238E27FC236}">
                <a16:creationId xmlns:a16="http://schemas.microsoft.com/office/drawing/2014/main" id="{BD820964-698C-435D-B02F-491E306A7AD5}"/>
              </a:ext>
            </a:extLst>
          </p:cNvPr>
          <p:cNvSpPr>
            <a:spLocks noGrp="1"/>
          </p:cNvSpPr>
          <p:nvPr>
            <p:ph type="body" sz="quarter" idx="13"/>
          </p:nvPr>
        </p:nvSpPr>
        <p:spPr>
          <a:xfrm>
            <a:off x="457200" y="964776"/>
            <a:ext cx="8229600" cy="4827143"/>
          </a:xfrm>
        </p:spPr>
        <p:txBody>
          <a:bodyPr/>
          <a:lstStyle/>
          <a:p>
            <a:pPr>
              <a:defRPr/>
            </a:pPr>
            <a:r>
              <a:rPr lang="en-US" altLang="en-US" sz="2200"/>
              <a:t>Is an on-</a:t>
            </a:r>
            <a:r>
              <a:rPr lang="en-US" altLang="en-US" sz="2200" err="1"/>
              <a:t>prem</a:t>
            </a:r>
            <a:r>
              <a:rPr lang="en-US" altLang="en-US" sz="2200"/>
              <a:t> server (as a back-up option) </a:t>
            </a:r>
            <a:r>
              <a:rPr lang="en-US" altLang="en-US" sz="2200" i="1"/>
              <a:t>really</a:t>
            </a:r>
            <a:r>
              <a:rPr lang="en-US" altLang="en-US" sz="2200"/>
              <a:t> our best approach?  Can’t we strip out the NIST/HIPAA data?</a:t>
            </a:r>
          </a:p>
          <a:p>
            <a:pPr lvl="1">
              <a:defRPr/>
            </a:pPr>
            <a:r>
              <a:rPr lang="en-US" altLang="en-US" sz="1800"/>
              <a:t>We *could* strip out NIST/HIPAA, but this leaves some of the Denver/Anschutz groups behind and we still need to migrate them before the end of the year.  So this approach doesn’t buy us that much time.</a:t>
            </a:r>
          </a:p>
          <a:p>
            <a:pPr lvl="1">
              <a:defRPr/>
            </a:pPr>
            <a:r>
              <a:rPr lang="en-US" altLang="en-US" sz="1800"/>
              <a:t>If we put the non-NIST/HIPAA data into AWS, we still need to ensure that we are on the right path for eventual NIST/HIPAA compliance. In other words, we need to </a:t>
            </a:r>
            <a:r>
              <a:rPr lang="en-US" altLang="en-US" sz="1800" err="1"/>
              <a:t>enusure</a:t>
            </a:r>
            <a:r>
              <a:rPr lang="en-US" altLang="en-US" sz="1800"/>
              <a:t> that we don’t have to completely re-do our AWS set-up once we bring in NIST/HIPAA.</a:t>
            </a:r>
          </a:p>
          <a:p>
            <a:pPr lvl="1">
              <a:defRPr/>
            </a:pPr>
            <a:r>
              <a:rPr lang="en-US" altLang="en-US" sz="1800"/>
              <a:t>The UIS team has not definitively determined an alternate approach in the scenario when our AWS consulting engagement doesn’t not resolve our blockers.  But we are brainstorming possible options and would discuss them with project stakeholders before making any decisions.</a:t>
            </a:r>
          </a:p>
          <a:p>
            <a:pPr>
              <a:defRPr/>
            </a:pPr>
            <a:endParaRPr lang="en-US" altLang="en-US" sz="2200"/>
          </a:p>
        </p:txBody>
      </p:sp>
      <p:sp>
        <p:nvSpPr>
          <p:cNvPr id="16388"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012968-BE4D-426E-A757-D4B66C2CC6D6}" type="slidenum">
              <a:rPr lang="en-US" altLang="en-US" sz="1200" smtClean="0">
                <a:solidFill>
                  <a:srgbClr val="898989"/>
                </a:solidFill>
                <a:latin typeface="Arial" panose="020B0604020202020204" pitchFamily="34" charset="0"/>
              </a:rPr>
              <a:pPr>
                <a:spcBef>
                  <a:spcPct val="0"/>
                </a:spcBef>
                <a:buFontTx/>
                <a:buNone/>
              </a:pPr>
              <a:t>4</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616838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08406"/>
            <a:ext cx="8229600" cy="811645"/>
          </a:xfrm>
        </p:spPr>
        <p:txBody>
          <a:bodyPr/>
          <a:lstStyle/>
          <a:p>
            <a:r>
              <a:rPr lang="en-US" altLang="en-US">
                <a:solidFill>
                  <a:srgbClr val="0070C0"/>
                </a:solidFill>
              </a:rPr>
              <a:t>Tableau Analyst Hiring Update</a:t>
            </a:r>
          </a:p>
        </p:txBody>
      </p:sp>
      <p:sp>
        <p:nvSpPr>
          <p:cNvPr id="16387" name="Text Placeholder 2">
            <a:extLst>
              <a:ext uri="{FF2B5EF4-FFF2-40B4-BE49-F238E27FC236}">
                <a16:creationId xmlns:a16="http://schemas.microsoft.com/office/drawing/2014/main" id="{BD820964-698C-435D-B02F-491E306A7AD5}"/>
              </a:ext>
            </a:extLst>
          </p:cNvPr>
          <p:cNvSpPr>
            <a:spLocks noGrp="1"/>
          </p:cNvSpPr>
          <p:nvPr>
            <p:ph type="body" sz="quarter" idx="13"/>
          </p:nvPr>
        </p:nvSpPr>
        <p:spPr>
          <a:xfrm>
            <a:off x="457200" y="1150354"/>
            <a:ext cx="8229600" cy="4275138"/>
          </a:xfrm>
        </p:spPr>
        <p:txBody>
          <a:bodyPr/>
          <a:lstStyle/>
          <a:p>
            <a:pPr marL="457200" lvl="1" indent="0">
              <a:buFont typeface="Arial" panose="020B0604020202020204" pitchFamily="34" charset="0"/>
              <a:buNone/>
              <a:defRPr/>
            </a:pPr>
            <a:endParaRPr lang="en-US" altLang="en-US" sz="2400"/>
          </a:p>
          <a:p>
            <a:pPr>
              <a:defRPr/>
            </a:pPr>
            <a:endParaRPr lang="en-US" altLang="en-US" sz="2000"/>
          </a:p>
          <a:p>
            <a:pPr>
              <a:defRPr/>
            </a:pPr>
            <a:endParaRPr lang="en-US" altLang="en-US" sz="2000"/>
          </a:p>
        </p:txBody>
      </p:sp>
      <p:sp>
        <p:nvSpPr>
          <p:cNvPr id="16388"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012968-BE4D-426E-A757-D4B66C2CC6D6}" type="slidenum">
              <a:rPr lang="en-US" altLang="en-US" sz="1200" smtClean="0">
                <a:solidFill>
                  <a:srgbClr val="898989"/>
                </a:solidFill>
                <a:latin typeface="Arial" panose="020B0604020202020204" pitchFamily="34" charset="0"/>
              </a:rPr>
              <a:pPr>
                <a:spcBef>
                  <a:spcPct val="0"/>
                </a:spcBef>
                <a:buFontTx/>
                <a:buNone/>
              </a:pPr>
              <a:t>5</a:t>
            </a:fld>
            <a:endParaRPr lang="en-US" altLang="en-US" sz="1200">
              <a:solidFill>
                <a:srgbClr val="898989"/>
              </a:solidFill>
              <a:latin typeface="Arial" panose="020B0604020202020204" pitchFamily="34" charset="0"/>
            </a:endParaRPr>
          </a:p>
        </p:txBody>
      </p:sp>
      <p:sp>
        <p:nvSpPr>
          <p:cNvPr id="2" name="TextBox 1">
            <a:extLst>
              <a:ext uri="{FF2B5EF4-FFF2-40B4-BE49-F238E27FC236}">
                <a16:creationId xmlns:a16="http://schemas.microsoft.com/office/drawing/2014/main" id="{34DED534-5B07-4DEC-9C0E-A3EB4BC541DE}"/>
              </a:ext>
            </a:extLst>
          </p:cNvPr>
          <p:cNvSpPr txBox="1"/>
          <p:nvPr/>
        </p:nvSpPr>
        <p:spPr>
          <a:xfrm>
            <a:off x="457200" y="1270508"/>
            <a:ext cx="8264104"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 panose="020B0604020202020204" pitchFamily="34" charset="0"/>
              <a:buChar char="•"/>
            </a:pPr>
            <a:r>
              <a:rPr lang="en-US" sz="2200">
                <a:latin typeface="Calibri"/>
                <a:cs typeface="Calibri"/>
              </a:rPr>
              <a:t>Second round of recruiting is in the final phase and qualified candidates have been identified.</a:t>
            </a:r>
          </a:p>
          <a:p>
            <a:pPr marL="342900" indent="-342900">
              <a:spcAft>
                <a:spcPts val="600"/>
              </a:spcAft>
              <a:buFont typeface="Arial" panose="020B0604020202020204" pitchFamily="34" charset="0"/>
              <a:buChar char="•"/>
            </a:pPr>
            <a:r>
              <a:rPr lang="en-US" sz="2200">
                <a:latin typeface="Calibri"/>
                <a:cs typeface="Calibri"/>
              </a:rPr>
              <a:t>Next steps will follow the hiring standard process.</a:t>
            </a:r>
          </a:p>
          <a:p>
            <a:pPr marL="342900" indent="-342900">
              <a:spcAft>
                <a:spcPts val="600"/>
              </a:spcAft>
              <a:buFont typeface="Arial" panose="020B0604020202020204" pitchFamily="34" charset="0"/>
              <a:buChar char="•"/>
            </a:pPr>
            <a:r>
              <a:rPr lang="en-US" sz="2200">
                <a:latin typeface="Calibri"/>
                <a:cs typeface="Calibri"/>
              </a:rPr>
              <a:t>If successfully hired, the new resource will initially be 100% focused on this project.</a:t>
            </a:r>
          </a:p>
          <a:p>
            <a:pPr marL="342900" indent="-342900">
              <a:spcAft>
                <a:spcPts val="600"/>
              </a:spcAft>
              <a:buFont typeface="Arial" panose="020B0604020202020204" pitchFamily="34" charset="0"/>
              <a:buChar char="•"/>
            </a:pPr>
            <a:endParaRPr lang="en-US" sz="2200">
              <a:latin typeface="Calibri"/>
              <a:cs typeface="Calibri"/>
            </a:endParaRPr>
          </a:p>
          <a:p>
            <a:pPr marL="342900" indent="-342900">
              <a:buFont typeface="Arial" panose="020B0604020202020204" pitchFamily="34" charset="0"/>
              <a:buChar char="•"/>
            </a:pPr>
            <a:endParaRPr lang="en-US" sz="2200">
              <a:cs typeface="Arial"/>
            </a:endParaRPr>
          </a:p>
        </p:txBody>
      </p:sp>
    </p:spTree>
    <p:extLst>
      <p:ext uri="{BB962C8B-B14F-4D97-AF65-F5344CB8AC3E}">
        <p14:creationId xmlns:p14="http://schemas.microsoft.com/office/powerpoint/2010/main" val="353656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08406"/>
            <a:ext cx="8229600" cy="811645"/>
          </a:xfrm>
        </p:spPr>
        <p:txBody>
          <a:bodyPr/>
          <a:lstStyle/>
          <a:p>
            <a:r>
              <a:rPr lang="en-US" altLang="en-US">
                <a:solidFill>
                  <a:srgbClr val="0070C0"/>
                </a:solidFill>
              </a:rPr>
              <a:t>Tableau Licenses</a:t>
            </a:r>
          </a:p>
        </p:txBody>
      </p:sp>
      <p:sp>
        <p:nvSpPr>
          <p:cNvPr id="16387" name="Text Placeholder 2">
            <a:extLst>
              <a:ext uri="{FF2B5EF4-FFF2-40B4-BE49-F238E27FC236}">
                <a16:creationId xmlns:a16="http://schemas.microsoft.com/office/drawing/2014/main" id="{BD820964-698C-435D-B02F-491E306A7AD5}"/>
              </a:ext>
            </a:extLst>
          </p:cNvPr>
          <p:cNvSpPr>
            <a:spLocks noGrp="1"/>
          </p:cNvSpPr>
          <p:nvPr>
            <p:ph type="body" sz="quarter" idx="13"/>
          </p:nvPr>
        </p:nvSpPr>
        <p:spPr>
          <a:xfrm>
            <a:off x="457200" y="1150354"/>
            <a:ext cx="8229600" cy="4275138"/>
          </a:xfrm>
        </p:spPr>
        <p:txBody>
          <a:bodyPr/>
          <a:lstStyle/>
          <a:p>
            <a:pPr marL="457200" lvl="1" indent="0">
              <a:buFont typeface="Arial" panose="020B0604020202020204" pitchFamily="34" charset="0"/>
              <a:buNone/>
              <a:defRPr/>
            </a:pPr>
            <a:endParaRPr lang="en-US" altLang="en-US" sz="2400"/>
          </a:p>
          <a:p>
            <a:pPr>
              <a:defRPr/>
            </a:pPr>
            <a:endParaRPr lang="en-US" altLang="en-US" sz="2000"/>
          </a:p>
          <a:p>
            <a:pPr>
              <a:defRPr/>
            </a:pPr>
            <a:endParaRPr lang="en-US" altLang="en-US" sz="2000"/>
          </a:p>
        </p:txBody>
      </p:sp>
      <p:sp>
        <p:nvSpPr>
          <p:cNvPr id="16388"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012968-BE4D-426E-A757-D4B66C2CC6D6}" type="slidenum">
              <a:rPr lang="en-US" altLang="en-US" sz="1200" smtClean="0">
                <a:solidFill>
                  <a:srgbClr val="898989"/>
                </a:solidFill>
                <a:latin typeface="Arial" panose="020B0604020202020204" pitchFamily="34" charset="0"/>
              </a:rPr>
              <a:pPr>
                <a:spcBef>
                  <a:spcPct val="0"/>
                </a:spcBef>
                <a:buFontTx/>
                <a:buNone/>
              </a:pPr>
              <a:t>6</a:t>
            </a:fld>
            <a:endParaRPr lang="en-US" altLang="en-US" sz="1200">
              <a:solidFill>
                <a:srgbClr val="898989"/>
              </a:solidFill>
              <a:latin typeface="Arial" panose="020B0604020202020204" pitchFamily="34" charset="0"/>
            </a:endParaRPr>
          </a:p>
        </p:txBody>
      </p:sp>
      <p:sp>
        <p:nvSpPr>
          <p:cNvPr id="2" name="TextBox 1">
            <a:extLst>
              <a:ext uri="{FF2B5EF4-FFF2-40B4-BE49-F238E27FC236}">
                <a16:creationId xmlns:a16="http://schemas.microsoft.com/office/drawing/2014/main" id="{34DED534-5B07-4DEC-9C0E-A3EB4BC541DE}"/>
              </a:ext>
            </a:extLst>
          </p:cNvPr>
          <p:cNvSpPr txBox="1"/>
          <p:nvPr/>
        </p:nvSpPr>
        <p:spPr>
          <a:xfrm>
            <a:off x="457200" y="1270508"/>
            <a:ext cx="8264104" cy="84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 panose="020B0604020202020204" pitchFamily="34" charset="0"/>
              <a:buChar char="•"/>
            </a:pPr>
            <a:r>
              <a:rPr lang="en-US" sz="2200">
                <a:latin typeface="Calibri"/>
                <a:cs typeface="Calibri"/>
              </a:rPr>
              <a:t>Key updates from Milap regarding licenses…</a:t>
            </a:r>
            <a:endParaRPr lang="en-US"/>
          </a:p>
          <a:p>
            <a:pPr marL="342900" indent="-342900">
              <a:buFont typeface="Arial" panose="020B0604020202020204" pitchFamily="34" charset="0"/>
              <a:buChar char="•"/>
            </a:pPr>
            <a:endParaRPr lang="en-US" sz="2200">
              <a:cs typeface="Arial"/>
            </a:endParaRPr>
          </a:p>
        </p:txBody>
      </p:sp>
    </p:spTree>
    <p:extLst>
      <p:ext uri="{BB962C8B-B14F-4D97-AF65-F5344CB8AC3E}">
        <p14:creationId xmlns:p14="http://schemas.microsoft.com/office/powerpoint/2010/main" val="246626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81" y="125584"/>
            <a:ext cx="8229600" cy="1143000"/>
          </a:xfrm>
        </p:spPr>
        <p:txBody>
          <a:bodyPr/>
          <a:lstStyle/>
          <a:p>
            <a:r>
              <a:rPr lang="en-US"/>
              <a:t>Tableau CU Public</a:t>
            </a:r>
          </a:p>
        </p:txBody>
      </p:sp>
      <p:sp>
        <p:nvSpPr>
          <p:cNvPr id="5" name="Rectangle 4"/>
          <p:cNvSpPr/>
          <p:nvPr/>
        </p:nvSpPr>
        <p:spPr>
          <a:xfrm>
            <a:off x="3920651" y="2952846"/>
            <a:ext cx="1864798" cy="519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Tableau Public URL</a:t>
            </a:r>
          </a:p>
        </p:txBody>
      </p:sp>
      <p:pic>
        <p:nvPicPr>
          <p:cNvPr id="8" name="Picture 7"/>
          <p:cNvPicPr>
            <a:picLocks noChangeAspect="1"/>
          </p:cNvPicPr>
          <p:nvPr/>
        </p:nvPicPr>
        <p:blipFill>
          <a:blip r:embed="rId2"/>
          <a:stretch>
            <a:fillRect/>
          </a:stretch>
        </p:blipFill>
        <p:spPr>
          <a:xfrm>
            <a:off x="3568596" y="3693511"/>
            <a:ext cx="2440898" cy="804692"/>
          </a:xfrm>
          <a:prstGeom prst="rect">
            <a:avLst/>
          </a:prstGeom>
        </p:spPr>
      </p:pic>
      <p:pic>
        <p:nvPicPr>
          <p:cNvPr id="9" name="Picture 8"/>
          <p:cNvPicPr>
            <a:picLocks noChangeAspect="1"/>
          </p:cNvPicPr>
          <p:nvPr/>
        </p:nvPicPr>
        <p:blipFill>
          <a:blip r:embed="rId3"/>
          <a:stretch>
            <a:fillRect/>
          </a:stretch>
        </p:blipFill>
        <p:spPr>
          <a:xfrm>
            <a:off x="6009494" y="4440914"/>
            <a:ext cx="1590023" cy="1016153"/>
          </a:xfrm>
          <a:prstGeom prst="rect">
            <a:avLst/>
          </a:prstGeom>
        </p:spPr>
      </p:pic>
      <p:pic>
        <p:nvPicPr>
          <p:cNvPr id="14" name="Picture 13"/>
          <p:cNvPicPr>
            <a:picLocks noChangeAspect="1"/>
          </p:cNvPicPr>
          <p:nvPr/>
        </p:nvPicPr>
        <p:blipFill>
          <a:blip r:embed="rId4"/>
          <a:stretch>
            <a:fillRect/>
          </a:stretch>
        </p:blipFill>
        <p:spPr>
          <a:xfrm>
            <a:off x="4075622" y="1317593"/>
            <a:ext cx="977119" cy="634944"/>
          </a:xfrm>
          <a:prstGeom prst="rect">
            <a:avLst/>
          </a:prstGeom>
        </p:spPr>
      </p:pic>
      <p:sp>
        <p:nvSpPr>
          <p:cNvPr id="16" name="Rectangle 15"/>
          <p:cNvSpPr/>
          <p:nvPr/>
        </p:nvSpPr>
        <p:spPr>
          <a:xfrm>
            <a:off x="965180" y="2101237"/>
            <a:ext cx="1664208" cy="51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Embedded Web Sites</a:t>
            </a:r>
          </a:p>
        </p:txBody>
      </p:sp>
      <p:sp>
        <p:nvSpPr>
          <p:cNvPr id="17" name="Rectangle 16"/>
          <p:cNvSpPr/>
          <p:nvPr/>
        </p:nvSpPr>
        <p:spPr>
          <a:xfrm>
            <a:off x="1079480" y="2215537"/>
            <a:ext cx="1664208" cy="51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Embedded Web Sites</a:t>
            </a:r>
          </a:p>
        </p:txBody>
      </p:sp>
      <p:sp>
        <p:nvSpPr>
          <p:cNvPr id="18" name="Rectangle 17"/>
          <p:cNvSpPr/>
          <p:nvPr/>
        </p:nvSpPr>
        <p:spPr>
          <a:xfrm>
            <a:off x="1193780" y="2329837"/>
            <a:ext cx="1664208" cy="51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Embedded Web Sites</a:t>
            </a:r>
          </a:p>
        </p:txBody>
      </p:sp>
      <p:sp>
        <p:nvSpPr>
          <p:cNvPr id="19" name="Rectangle 18"/>
          <p:cNvSpPr/>
          <p:nvPr/>
        </p:nvSpPr>
        <p:spPr>
          <a:xfrm>
            <a:off x="1308080" y="2444137"/>
            <a:ext cx="1664208" cy="51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Embedded Web Sites</a:t>
            </a:r>
          </a:p>
        </p:txBody>
      </p:sp>
      <p:cxnSp>
        <p:nvCxnSpPr>
          <p:cNvPr id="21" name="Straight Arrow Connector 20"/>
          <p:cNvCxnSpPr/>
          <p:nvPr/>
        </p:nvCxnSpPr>
        <p:spPr>
          <a:xfrm flipH="1">
            <a:off x="3174906" y="1603558"/>
            <a:ext cx="945066" cy="61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64677" y="1745737"/>
            <a:ext cx="0" cy="1210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89406" y="3472168"/>
            <a:ext cx="8363" cy="314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4581361" y="4498203"/>
            <a:ext cx="488559" cy="3001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Explosion 2 27"/>
          <p:cNvSpPr/>
          <p:nvPr/>
        </p:nvSpPr>
        <p:spPr>
          <a:xfrm>
            <a:off x="2206197" y="4564677"/>
            <a:ext cx="2291102" cy="7686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extracts</a:t>
            </a:r>
          </a:p>
        </p:txBody>
      </p:sp>
      <p:cxnSp>
        <p:nvCxnSpPr>
          <p:cNvPr id="22" name="Elbow Connector 21"/>
          <p:cNvCxnSpPr/>
          <p:nvPr/>
        </p:nvCxnSpPr>
        <p:spPr>
          <a:xfrm>
            <a:off x="5289506" y="4498203"/>
            <a:ext cx="639717" cy="3001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15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4667"/>
            <a:ext cx="8186849" cy="750728"/>
          </a:xfrm>
        </p:spPr>
        <p:txBody>
          <a:bodyPr/>
          <a:lstStyle/>
          <a:p>
            <a:r>
              <a:rPr lang="en-US" sz="3400"/>
              <a:t>Features and Requirements: Tableau CU Public</a:t>
            </a:r>
          </a:p>
        </p:txBody>
      </p:sp>
      <p:sp>
        <p:nvSpPr>
          <p:cNvPr id="3" name="Content Placeholder 2"/>
          <p:cNvSpPr>
            <a:spLocks noGrp="1"/>
          </p:cNvSpPr>
          <p:nvPr>
            <p:ph idx="1"/>
          </p:nvPr>
        </p:nvSpPr>
        <p:spPr>
          <a:xfrm>
            <a:off x="628650" y="1144438"/>
            <a:ext cx="7886700" cy="4433977"/>
          </a:xfrm>
        </p:spPr>
        <p:txBody>
          <a:bodyPr>
            <a:normAutofit fontScale="55000" lnSpcReduction="20000"/>
          </a:bodyPr>
          <a:lstStyle/>
          <a:p>
            <a:pPr>
              <a:spcAft>
                <a:spcPts val="200"/>
              </a:spcAft>
            </a:pPr>
            <a:r>
              <a:rPr lang="en-US"/>
              <a:t>A new enhancement – not currently available to campuses</a:t>
            </a:r>
          </a:p>
          <a:p>
            <a:pPr>
              <a:spcAft>
                <a:spcPts val="200"/>
              </a:spcAft>
            </a:pPr>
            <a:r>
              <a:rPr lang="en-US"/>
              <a:t>End users aren’t required to login</a:t>
            </a:r>
          </a:p>
          <a:p>
            <a:pPr>
              <a:spcAft>
                <a:spcPts val="200"/>
              </a:spcAft>
            </a:pPr>
            <a:r>
              <a:rPr lang="en-US"/>
              <a:t>Any Dashboard and Reports are available from Web</a:t>
            </a:r>
          </a:p>
          <a:p>
            <a:pPr>
              <a:spcAft>
                <a:spcPts val="200"/>
              </a:spcAft>
            </a:pPr>
            <a:r>
              <a:rPr lang="en-US"/>
              <a:t>Users are able to embed to their websites</a:t>
            </a:r>
          </a:p>
          <a:p>
            <a:pPr>
              <a:spcAft>
                <a:spcPts val="200"/>
              </a:spcAft>
            </a:pPr>
            <a:r>
              <a:rPr lang="en-US"/>
              <a:t>Similar to Tableau Public - but CU hosted and managed</a:t>
            </a:r>
          </a:p>
          <a:p>
            <a:pPr>
              <a:spcAft>
                <a:spcPts val="200"/>
              </a:spcAft>
            </a:pPr>
            <a:r>
              <a:rPr lang="en-US"/>
              <a:t>A limited number of authorized developers can publish</a:t>
            </a:r>
          </a:p>
          <a:p>
            <a:pPr>
              <a:spcAft>
                <a:spcPts val="200"/>
              </a:spcAft>
            </a:pPr>
            <a:r>
              <a:rPr lang="en-US"/>
              <a:t>1 server with 8 cores (</a:t>
            </a:r>
            <a:r>
              <a:rPr lang="en-US" i="1"/>
              <a:t>may</a:t>
            </a:r>
            <a:r>
              <a:rPr lang="en-US"/>
              <a:t> expand in future)</a:t>
            </a:r>
          </a:p>
          <a:p>
            <a:pPr>
              <a:spcAft>
                <a:spcPts val="200"/>
              </a:spcAft>
            </a:pPr>
            <a:r>
              <a:rPr lang="en-US"/>
              <a:t>No HA – there will be downtime</a:t>
            </a:r>
          </a:p>
          <a:p>
            <a:pPr>
              <a:spcAft>
                <a:spcPts val="200"/>
              </a:spcAft>
            </a:pPr>
            <a:r>
              <a:rPr lang="en-US"/>
              <a:t>Housed within AWS, so during outages there will be no maintenance pages</a:t>
            </a:r>
          </a:p>
          <a:p>
            <a:pPr>
              <a:spcAft>
                <a:spcPts val="200"/>
              </a:spcAft>
            </a:pPr>
            <a:r>
              <a:rPr lang="en-US"/>
              <a:t>Not HIPAA compliant</a:t>
            </a:r>
          </a:p>
          <a:p>
            <a:pPr>
              <a:spcAft>
                <a:spcPts val="200"/>
              </a:spcAft>
            </a:pPr>
            <a:r>
              <a:rPr lang="en-US"/>
              <a:t>Can only contain public data</a:t>
            </a:r>
            <a:endParaRPr lang="en-US">
              <a:cs typeface="Calibri"/>
            </a:endParaRPr>
          </a:p>
          <a:p>
            <a:pPr>
              <a:spcAft>
                <a:spcPts val="200"/>
              </a:spcAft>
            </a:pPr>
            <a:r>
              <a:rPr lang="en-US"/>
              <a:t>SAML authentication not included (separate account via Tableau for select developers)</a:t>
            </a:r>
          </a:p>
          <a:p>
            <a:pPr marL="0" indent="0">
              <a:buNone/>
            </a:pPr>
            <a:endParaRPr lang="en-US"/>
          </a:p>
        </p:txBody>
      </p:sp>
    </p:spTree>
    <p:extLst>
      <p:ext uri="{BB962C8B-B14F-4D97-AF65-F5344CB8AC3E}">
        <p14:creationId xmlns:p14="http://schemas.microsoft.com/office/powerpoint/2010/main" val="244810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4667"/>
            <a:ext cx="8186849" cy="750728"/>
          </a:xfrm>
        </p:spPr>
        <p:txBody>
          <a:bodyPr/>
          <a:lstStyle/>
          <a:p>
            <a:r>
              <a:rPr lang="en-US" sz="3400"/>
              <a:t>Tableau CU Public: Q&amp;A</a:t>
            </a:r>
          </a:p>
        </p:txBody>
      </p:sp>
      <p:sp>
        <p:nvSpPr>
          <p:cNvPr id="3" name="Content Placeholder 2"/>
          <p:cNvSpPr>
            <a:spLocks noGrp="1"/>
          </p:cNvSpPr>
          <p:nvPr>
            <p:ph idx="1"/>
          </p:nvPr>
        </p:nvSpPr>
        <p:spPr>
          <a:xfrm>
            <a:off x="628650" y="1144438"/>
            <a:ext cx="7886700" cy="4433977"/>
          </a:xfrm>
        </p:spPr>
        <p:txBody>
          <a:bodyPr>
            <a:normAutofit lnSpcReduction="10000"/>
          </a:bodyPr>
          <a:lstStyle/>
          <a:p>
            <a:r>
              <a:rPr lang="en-US"/>
              <a:t>What is the purpose of Tableau public?  What advantages can we cite to users?</a:t>
            </a:r>
          </a:p>
          <a:p>
            <a:pPr lvl="1"/>
            <a:r>
              <a:rPr lang="en-US"/>
              <a:t>Boulder confirmed that the approach proposed by UIS is the best fit for their users.  Robert Stubbs will provide information about this.</a:t>
            </a:r>
          </a:p>
          <a:p>
            <a:r>
              <a:rPr lang="en-US"/>
              <a:t>Can SSO for Tableau Public be moved into project </a:t>
            </a:r>
            <a:r>
              <a:rPr lang="en-US" err="1"/>
              <a:t>scop</a:t>
            </a:r>
            <a:r>
              <a:rPr lang="en-US"/>
              <a:t>?</a:t>
            </a:r>
          </a:p>
          <a:p>
            <a:pPr lvl="1"/>
            <a:r>
              <a:rPr lang="en-US"/>
              <a:t>The UIS team will mark this as a “nice to have” and make efforts to include it.</a:t>
            </a:r>
          </a:p>
        </p:txBody>
      </p:sp>
    </p:spTree>
    <p:extLst>
      <p:ext uri="{BB962C8B-B14F-4D97-AF65-F5344CB8AC3E}">
        <p14:creationId xmlns:p14="http://schemas.microsoft.com/office/powerpoint/2010/main" val="2803205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E81414AD73F4EB0B19E284D5709A7" ma:contentTypeVersion="10" ma:contentTypeDescription="Create a new document." ma:contentTypeScope="" ma:versionID="8b4b2a1b98cbbd99af6ed29deb8492c2">
  <xsd:schema xmlns:xsd="http://www.w3.org/2001/XMLSchema" xmlns:xs="http://www.w3.org/2001/XMLSchema" xmlns:p="http://schemas.microsoft.com/office/2006/metadata/properties" xmlns:ns2="e94c055f-8d18-46b2-a707-3406f8dc1e70" xmlns:ns3="8fad453a-7105-4952-acea-858a283b9235" targetNamespace="http://schemas.microsoft.com/office/2006/metadata/properties" ma:root="true" ma:fieldsID="fc4685ba8f6ce8ca1a000a602ed9e4b9" ns2:_="" ns3:_="">
    <xsd:import namespace="e94c055f-8d18-46b2-a707-3406f8dc1e70"/>
    <xsd:import namespace="8fad453a-7105-4952-acea-858a283b92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c055f-8d18-46b2-a707-3406f8dc1e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ad453a-7105-4952-acea-858a283b923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E9C9D20D-463E-4515-A1A7-4C398BEA92E9}">
  <ds:schemaRefs>
    <ds:schemaRef ds:uri="8fad453a-7105-4952-acea-858a283b9235"/>
    <ds:schemaRef ds:uri="e94c055f-8d18-46b2-a707-3406f8dc1e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D9BE58-ADFE-4352-867F-32F1A20E7DAD}">
  <ds:schemaRefs>
    <ds:schemaRef ds:uri="http://schemas.microsoft.com/sharepoint/v3/contenttype/forms"/>
  </ds:schemaRefs>
</ds:datastoreItem>
</file>

<file path=customXml/itemProps3.xml><?xml version="1.0" encoding="utf-8"?>
<ds:datastoreItem xmlns:ds="http://schemas.openxmlformats.org/officeDocument/2006/customXml" ds:itemID="{6E4F8DBE-53A4-43F7-8B07-0A4C4227E8E9}">
  <ds:schemaRefs>
    <ds:schemaRef ds:uri="8fad453a-7105-4952-acea-858a283b9235"/>
    <ds:schemaRef ds:uri="e94c055f-8d18-46b2-a707-3406f8dc1e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1FB58F2-45A2-4895-BE2F-79A071E4809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1196</Words>
  <Application>Microsoft Office PowerPoint</Application>
  <PresentationFormat>On-screen Show (4:3)</PresentationFormat>
  <Paragraphs>161</Paragraphs>
  <Slides>17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Tableau Enterprise Stakeholder Update Meeting</vt:lpstr>
      <vt:lpstr>Agenda</vt:lpstr>
      <vt:lpstr>Project Status &amp; Timeline</vt:lpstr>
      <vt:lpstr>Project Status &amp; Timeline: Q&amp;A</vt:lpstr>
      <vt:lpstr>Tableau Analyst Hiring Update</vt:lpstr>
      <vt:lpstr>Tableau Licenses</vt:lpstr>
      <vt:lpstr>Tableau CU Public</vt:lpstr>
      <vt:lpstr>Features and Requirements: Tableau CU Public</vt:lpstr>
      <vt:lpstr>Tableau CU Public: Q&amp;A</vt:lpstr>
      <vt:lpstr>Tableau CU Private</vt:lpstr>
      <vt:lpstr>Features and Requirements: Tableau Private</vt:lpstr>
      <vt:lpstr>Tableau Private: Q&amp;A</vt:lpstr>
      <vt:lpstr>Other Key Project Requirements</vt:lpstr>
      <vt:lpstr>Other Requirements: Q&amp;A</vt:lpstr>
      <vt:lpstr>Tableau Change Management Approach</vt:lpstr>
      <vt:lpstr>Change Agent Roster</vt:lpstr>
      <vt:lpstr>Change Agents: Q&amp;A</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UIS PowerPoint Template Black</dc:title>
  <dc:creator>University Communications</dc:creator>
  <cp:lastModifiedBy>Mona Jabr</cp:lastModifiedBy>
  <cp:revision>2</cp:revision>
  <cp:lastPrinted>2017-11-30T15:29:32Z</cp:lastPrinted>
  <dcterms:created xsi:type="dcterms:W3CDTF">2011-01-12T21:29:23Z</dcterms:created>
  <dcterms:modified xsi:type="dcterms:W3CDTF">2021-04-06T17:28:05Z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0x0101007DDE81414AD73F4EB0B19E284D5709A7</vt:lpwstr>
  </property>
</Properties>
</file>