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9"/>
  </p:notesMasterIdLst>
  <p:sldIdLst>
    <p:sldId id="261" r:id="rId5"/>
    <p:sldId id="259" r:id="rId6"/>
    <p:sldId id="258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5620"/>
    <p:restoredTop sz="99817" autoAdjust="0"/>
  </p:normalViewPr>
  <p:slideViewPr>
    <p:cSldViewPr snapToGrid="0" snapToObjects="1">
      <p:cViewPr varScale="1">
        <p:scale>
          <a:sx n="67" d="100"/>
          <a:sy n="67" d="100"/>
        </p:scale>
        <p:origin x="126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rmandy Roden" userId="6c034dd3-19c1-41fd-9b08-482cc50a9f52" providerId="ADAL" clId="{9EE02BED-6A56-4D13-9B3E-001B003299F6}"/>
    <pc:docChg chg="undo redo custSel modSld">
      <pc:chgData name="Normandy Roden" userId="6c034dd3-19c1-41fd-9b08-482cc50a9f52" providerId="ADAL" clId="{9EE02BED-6A56-4D13-9B3E-001B003299F6}" dt="2022-11-29T20:49:18.746" v="264" actId="20577"/>
      <pc:docMkLst>
        <pc:docMk/>
      </pc:docMkLst>
      <pc:sldChg chg="modSp mod">
        <pc:chgData name="Normandy Roden" userId="6c034dd3-19c1-41fd-9b08-482cc50a9f52" providerId="ADAL" clId="{9EE02BED-6A56-4D13-9B3E-001B003299F6}" dt="2022-11-29T20:48:30.538" v="188" actId="20577"/>
        <pc:sldMkLst>
          <pc:docMk/>
          <pc:sldMk cId="3220906486" sldId="258"/>
        </pc:sldMkLst>
        <pc:spChg chg="mod">
          <ac:chgData name="Normandy Roden" userId="6c034dd3-19c1-41fd-9b08-482cc50a9f52" providerId="ADAL" clId="{9EE02BED-6A56-4D13-9B3E-001B003299F6}" dt="2022-11-29T20:48:30.538" v="188" actId="20577"/>
          <ac:spMkLst>
            <pc:docMk/>
            <pc:sldMk cId="3220906486" sldId="258"/>
            <ac:spMk id="5" creationId="{EF2F821B-08D4-4C0B-B6F3-8E33DB24D552}"/>
          </ac:spMkLst>
        </pc:spChg>
      </pc:sldChg>
      <pc:sldChg chg="modSp mod">
        <pc:chgData name="Normandy Roden" userId="6c034dd3-19c1-41fd-9b08-482cc50a9f52" providerId="ADAL" clId="{9EE02BED-6A56-4D13-9B3E-001B003299F6}" dt="2022-11-29T20:49:18.746" v="264" actId="20577"/>
        <pc:sldMkLst>
          <pc:docMk/>
          <pc:sldMk cId="887352882" sldId="262"/>
        </pc:sldMkLst>
        <pc:spChg chg="mod">
          <ac:chgData name="Normandy Roden" userId="6c034dd3-19c1-41fd-9b08-482cc50a9f52" providerId="ADAL" clId="{9EE02BED-6A56-4D13-9B3E-001B003299F6}" dt="2022-11-29T20:49:18.746" v="264" actId="20577"/>
          <ac:spMkLst>
            <pc:docMk/>
            <pc:sldMk cId="887352882" sldId="262"/>
            <ac:spMk id="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E6BAE-D551-4C8C-9999-B36917A72D66}" type="datetimeFigureOut">
              <a:rPr lang="en-US" smtClean="0"/>
              <a:t>11/29/2022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F62FF3-03F5-4C2E-AB10-3FEB573B3F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064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03E6-AAE6-5E48-8339-220BB50134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395166" y="2157263"/>
            <a:ext cx="860369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>
                <a:latin typeface="Helvetica"/>
                <a:cs typeface="Helvetica"/>
              </a:rPr>
              <a:t>Presentation Title</a:t>
            </a:r>
          </a:p>
          <a:p>
            <a:pPr algn="l"/>
            <a:r>
              <a:rPr lang="en-US" sz="35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Helvetica"/>
                <a:cs typeface="Helvetica"/>
              </a:rPr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34537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6FB2E-6810-4421-AFCB-885832DC2456}" type="datetime1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03E6-AAE6-5E48-8339-220BB50134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OH_CU_Lockups_Outlines_CMYK_v copy 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349" y="6290733"/>
            <a:ext cx="2772218" cy="233369"/>
          </a:xfrm>
          <a:prstGeom prst="rect">
            <a:avLst/>
          </a:prstGeom>
        </p:spPr>
      </p:pic>
      <p:pic>
        <p:nvPicPr>
          <p:cNvPr id="8" name="Picture 7" descr="CU All Campuses Logo_2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43" y="6105268"/>
            <a:ext cx="2706258" cy="52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849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16BD3-0420-4EE2-B608-FAF43098C169}" type="datetime1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03E6-AAE6-5E48-8339-220BB5013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90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dpi="0" rotWithShape="1">
          <a:blip r:embed="rId2">
            <a:lum/>
          </a:blip>
          <a:srcRect/>
          <a:stretch>
            <a:fillRect l="-22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E4029-F3EA-914C-86DC-13C122175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0756"/>
            <a:ext cx="9144000" cy="1143000"/>
          </a:xfrm>
        </p:spPr>
        <p:txBody>
          <a:bodyPr/>
          <a:lstStyle>
            <a:lvl1pPr algn="ctr">
              <a:defRPr sz="3733" b="0" i="0" cap="all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" panose="02000503000000020004"/>
                <a:ea typeface="Helvetica Neue" panose="02000503000000020004"/>
                <a:cs typeface="Helvetica Neue" panose="0200050300000002000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431375-F48E-CC48-97DD-C9525C93D2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543758"/>
            <a:ext cx="8999539" cy="759177"/>
          </a:xfrm>
        </p:spPr>
        <p:txBody>
          <a:bodyPr>
            <a:normAutofit/>
          </a:bodyPr>
          <a:lstStyle>
            <a:lvl1pPr algn="ctr">
              <a:defRPr sz="2667" b="0" i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elvetica Neue Light"/>
                <a:ea typeface="Helvetica Neue Light"/>
                <a:cs typeface="Helvetica Neue Light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273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DF38F-1C90-48AC-B821-AB71BE92C62B}" type="datetime1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03E6-AAE6-5E48-8339-220BB501348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latin typeface="Helvetica"/>
                <a:cs typeface="Helvetica"/>
              </a:rPr>
              <a:t>TITLE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417642"/>
            <a:ext cx="8229600" cy="4034892"/>
          </a:xfrm>
          <a:ln>
            <a:noFill/>
          </a:ln>
        </p:spPr>
        <p:txBody>
          <a:bodyPr>
            <a:normAutofit/>
          </a:bodyPr>
          <a:lstStyle/>
          <a:p>
            <a:pPr marL="0" indent="-256032">
              <a:spcBef>
                <a:spcPts val="200"/>
              </a:spcBef>
              <a:buClr>
                <a:schemeClr val="tx1">
                  <a:lumMod val="50000"/>
                  <a:lumOff val="50000"/>
                </a:schemeClr>
              </a:buClr>
              <a:buSzPct val="74000"/>
            </a:pP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First Bullet</a:t>
            </a:r>
          </a:p>
          <a:p>
            <a:pPr marL="400050" lvl="1" indent="-256032">
              <a:spcBef>
                <a:spcPts val="200"/>
              </a:spcBef>
              <a:buClr>
                <a:schemeClr val="tx1">
                  <a:lumMod val="50000"/>
                  <a:lumOff val="50000"/>
                </a:schemeClr>
              </a:buClr>
              <a:buSzPct val="74000"/>
            </a:pP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cs typeface="Helvetica"/>
              </a:rPr>
              <a:t>Subbullet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Helvetica"/>
              <a:cs typeface="Helvetica"/>
            </a:endParaRPr>
          </a:p>
        </p:txBody>
      </p:sp>
      <p:pic>
        <p:nvPicPr>
          <p:cNvPr id="10" name="Picture 9" descr="OOH_CU_Lockups_Outlines_CMYK_v copy 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349" y="6290733"/>
            <a:ext cx="2772218" cy="233369"/>
          </a:xfrm>
          <a:prstGeom prst="rect">
            <a:avLst/>
          </a:prstGeom>
        </p:spPr>
      </p:pic>
      <p:pic>
        <p:nvPicPr>
          <p:cNvPr id="11" name="Picture 10" descr="CU All Campuses Logo_2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43" y="6105268"/>
            <a:ext cx="2706258" cy="52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140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85D24-0844-4C4F-A374-66A87273A734}" type="datetime1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03E6-AAE6-5E48-8339-220BB50134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266118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Helvetica"/>
                <a:cs typeface="Helvetica"/>
              </a:rPr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356357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EF5DF-F974-4E9F-A213-BF817136D0DE}" type="datetime1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03E6-AAE6-5E48-8339-220BB501348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OOH_CU_Lockups_Outlines_CMYK_v copy 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349" y="6290733"/>
            <a:ext cx="2772218" cy="233369"/>
          </a:xfrm>
          <a:prstGeom prst="rect">
            <a:avLst/>
          </a:prstGeom>
        </p:spPr>
      </p:pic>
      <p:pic>
        <p:nvPicPr>
          <p:cNvPr id="9" name="Picture 8" descr="CU All Campuses Logo_2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43" y="6105268"/>
            <a:ext cx="2706258" cy="52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40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09A47-7509-4B84-A7BB-3BA7A7BD6B88}" type="datetime1">
              <a:rPr lang="en-US" smtClean="0"/>
              <a:t>11/29/2022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03E6-AAE6-5E48-8339-220BB501348D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OOH_CU_Lockups_Outlines_CMYK_v copy 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349" y="6290733"/>
            <a:ext cx="2772218" cy="233369"/>
          </a:xfrm>
          <a:prstGeom prst="rect">
            <a:avLst/>
          </a:prstGeom>
        </p:spPr>
      </p:pic>
      <p:pic>
        <p:nvPicPr>
          <p:cNvPr id="11" name="Picture 10" descr="CU All Campuses Logo_2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43" y="6105268"/>
            <a:ext cx="2706258" cy="52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468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20FF68-F944-4444-B6A2-80C9A50A4AC5}" type="datetime1">
              <a:rPr lang="en-US" smtClean="0"/>
              <a:t>11/29/2022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03E6-AAE6-5E48-8339-220BB501348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OOH_CU_Lockups_Outlines_CMYK_v copy 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349" y="6290733"/>
            <a:ext cx="2772218" cy="233369"/>
          </a:xfrm>
          <a:prstGeom prst="rect">
            <a:avLst/>
          </a:prstGeom>
        </p:spPr>
      </p:pic>
      <p:pic>
        <p:nvPicPr>
          <p:cNvPr id="7" name="Picture 6" descr="CU All Campuses Logo_2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43" y="6105268"/>
            <a:ext cx="2706258" cy="52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668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E1588-B126-4B00-99B5-599FF923AAC1}" type="datetime1">
              <a:rPr lang="en-US" smtClean="0"/>
              <a:t>11/29/2022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03E6-AAE6-5E48-8339-220BB501348D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OOH_CU_Lockups_Outlines_CMYK_v copy 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349" y="6290733"/>
            <a:ext cx="2772218" cy="233369"/>
          </a:xfrm>
          <a:prstGeom prst="rect">
            <a:avLst/>
          </a:prstGeom>
        </p:spPr>
      </p:pic>
      <p:pic>
        <p:nvPicPr>
          <p:cNvPr id="6" name="Picture 5" descr="CU All Campuses Logo_2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43" y="6105268"/>
            <a:ext cx="2706258" cy="52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516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04963-F40F-40EE-860D-939DF37ECBE2}" type="datetime1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03E6-AAE6-5E48-8339-220BB501348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OOH_CU_Lockups_Outlines_CMYK_v copy 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349" y="6290733"/>
            <a:ext cx="2772218" cy="233369"/>
          </a:xfrm>
          <a:prstGeom prst="rect">
            <a:avLst/>
          </a:prstGeom>
        </p:spPr>
      </p:pic>
      <p:pic>
        <p:nvPicPr>
          <p:cNvPr id="9" name="Picture 8" descr="CU All Campuses Logo_2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43" y="6105268"/>
            <a:ext cx="2706258" cy="52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267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CCD4-717B-4468-B3FD-8DCC73736BF8}" type="datetime1">
              <a:rPr lang="en-US" smtClean="0"/>
              <a:t>11/29/2022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703E6-AAE6-5E48-8339-220BB501348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OOH_CU_Lockups_Outlines_CMYK_v copy 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349" y="6290733"/>
            <a:ext cx="2772218" cy="233369"/>
          </a:xfrm>
          <a:prstGeom prst="rect">
            <a:avLst/>
          </a:prstGeom>
        </p:spPr>
      </p:pic>
      <p:pic>
        <p:nvPicPr>
          <p:cNvPr id="9" name="Picture 8" descr="CU All Campuses Logo_2.ai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43" y="6105268"/>
            <a:ext cx="2706258" cy="52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895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E1A8E-4E8B-42EB-8516-0FE8AD8DD423}" type="datetime1">
              <a:rPr lang="en-US" smtClean="0"/>
              <a:t>11/29/2022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703E6-AAE6-5E48-8339-220BB50134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14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SzPct val="74000"/>
        <a:buFont typeface="Arial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Helvetica"/>
          <a:ea typeface="+mn-ea"/>
          <a:cs typeface="Helvetica"/>
        </a:defRPr>
      </a:lvl1pPr>
      <a:lvl2pPr marL="429768" indent="-285750" algn="l" defTabSz="457200" rtl="0" eaLnBrk="1" latinLnBrk="0" hangingPunct="1">
        <a:spcBef>
          <a:spcPts val="200"/>
        </a:spcBef>
        <a:buSzPct val="74000"/>
        <a:buFont typeface="Arial"/>
        <a:buChar char="–"/>
        <a:defRPr sz="1600" kern="1200">
          <a:solidFill>
            <a:schemeClr val="tx1">
              <a:lumMod val="65000"/>
              <a:lumOff val="35000"/>
            </a:schemeClr>
          </a:solidFill>
          <a:latin typeface="Helvetica"/>
          <a:ea typeface="+mn-ea"/>
          <a:cs typeface="Helvetica"/>
        </a:defRPr>
      </a:lvl2pPr>
      <a:lvl3pPr marL="685800" indent="-228600" algn="l" defTabSz="457200" rtl="0" eaLnBrk="1" latinLnBrk="0" hangingPunct="1">
        <a:spcBef>
          <a:spcPts val="200"/>
        </a:spcBef>
        <a:buFont typeface="Arial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Helvetica"/>
          <a:ea typeface="+mn-ea"/>
          <a:cs typeface="Helvetica"/>
        </a:defRPr>
      </a:lvl3pPr>
      <a:lvl4pPr marL="960120" indent="-228600" algn="l" defTabSz="457200" rtl="0" eaLnBrk="1" latinLnBrk="0" hangingPunct="1">
        <a:spcBef>
          <a:spcPts val="200"/>
        </a:spcBef>
        <a:buFont typeface="Arial"/>
        <a:buChar char="–"/>
        <a:defRPr sz="1200" kern="1200">
          <a:solidFill>
            <a:schemeClr val="tx1">
              <a:lumMod val="65000"/>
              <a:lumOff val="35000"/>
            </a:schemeClr>
          </a:solidFill>
          <a:latin typeface="Helvetica"/>
          <a:ea typeface="+mn-ea"/>
          <a:cs typeface="Helvetica"/>
        </a:defRPr>
      </a:lvl4pPr>
      <a:lvl5pPr marL="1143000" indent="-228600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>
              <a:lumMod val="65000"/>
              <a:lumOff val="35000"/>
            </a:schemeClr>
          </a:solidFill>
          <a:latin typeface="Helvetica"/>
          <a:ea typeface="+mn-ea"/>
          <a:cs typeface="Helvetic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u.edu/controller/procedures/finance-procedural-statements/finance-procedural-statement-business-expense-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0ED0B-3DB4-2D4A-AE8B-000C27721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00051"/>
            <a:ext cx="91440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500" dirty="0">
                <a:latin typeface="Helvetica" panose="020B0604020202020204" pitchFamily="34" charset="0"/>
                <a:cs typeface="Helvetica" panose="020B0604020202020204" pitchFamily="34" charset="0"/>
              </a:rPr>
              <a:t>Business Expense Substantiation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7DF2D3-C1AF-164B-A99D-18BE2CABE8A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1543051"/>
            <a:ext cx="9144000" cy="759883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sz="3000" dirty="0">
                <a:latin typeface="Helvetica" panose="020B0604020202020204" pitchFamily="34" charset="0"/>
                <a:cs typeface="Helvetica" panose="020B0604020202020204" pitchFamily="34" charset="0"/>
              </a:rPr>
              <a:t>&amp; Tax Implications</a:t>
            </a:r>
          </a:p>
        </p:txBody>
      </p:sp>
    </p:spTree>
    <p:extLst>
      <p:ext uri="{BB962C8B-B14F-4D97-AF65-F5344CB8AC3E}">
        <p14:creationId xmlns:p14="http://schemas.microsoft.com/office/powerpoint/2010/main" val="3653698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9290" y="153336"/>
            <a:ext cx="8817428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Helvetica"/>
                <a:cs typeface="Helvetica"/>
              </a:rPr>
              <a:t>Business Expense Substantiation</a:t>
            </a:r>
            <a:br>
              <a:rPr lang="en-US" sz="2800" b="1" dirty="0">
                <a:latin typeface="Helvetica"/>
                <a:cs typeface="Helvetica"/>
              </a:rPr>
            </a:br>
            <a:r>
              <a:rPr lang="en-US" sz="2800" b="1" dirty="0">
                <a:latin typeface="Helvetica"/>
                <a:cs typeface="Helvetica"/>
              </a:rPr>
              <a:t>&amp; Tax Implications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352945"/>
            <a:ext cx="8229600" cy="4711959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pPr marL="0" indent="-256032">
              <a:spcBef>
                <a:spcPts val="200"/>
              </a:spcBef>
              <a:buClr>
                <a:schemeClr val="tx1">
                  <a:lumMod val="50000"/>
                  <a:lumOff val="50000"/>
                </a:schemeClr>
              </a:buClr>
              <a:buSzPct val="74000"/>
            </a:pPr>
            <a:r>
              <a:rPr lang="en-US" sz="2000" b="1" dirty="0">
                <a:solidFill>
                  <a:schemeClr val="tx1"/>
                </a:solidFill>
                <a:latin typeface="Helvetica"/>
                <a:cs typeface="Helvetica"/>
              </a:rPr>
              <a:t>The University of Colorado’s Accountable Plan </a:t>
            </a:r>
          </a:p>
          <a:p>
            <a:pPr marL="401638" lvl="1" indent="-255588"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1800" dirty="0">
                <a:solidFill>
                  <a:schemeClr val="tx1"/>
                </a:solidFill>
              </a:rPr>
              <a:t>Criteria for </a:t>
            </a:r>
            <a:r>
              <a:rPr lang="en-US" sz="1800" i="1" dirty="0">
                <a:solidFill>
                  <a:schemeClr val="tx1"/>
                </a:solidFill>
              </a:rPr>
              <a:t>substantiating</a:t>
            </a:r>
            <a:r>
              <a:rPr lang="en-US" sz="1800" dirty="0">
                <a:solidFill>
                  <a:schemeClr val="tx1"/>
                </a:solidFill>
              </a:rPr>
              <a:t> business expenses paid/reimbursed by the University to avoid having the payment/reimbursement treated like compensation</a:t>
            </a:r>
          </a:p>
          <a:p>
            <a:pPr marL="401638" lvl="1" indent="-255588"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1800" dirty="0">
                <a:solidFill>
                  <a:schemeClr val="tx1"/>
                </a:solidFill>
              </a:rPr>
              <a:t>Qualifies under IRS definition for an accountable plan</a:t>
            </a:r>
          </a:p>
          <a:p>
            <a:pPr marL="401638" lvl="1" indent="-255588"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1800" dirty="0">
                <a:solidFill>
                  <a:schemeClr val="tx1"/>
                </a:solidFill>
              </a:rPr>
              <a:t>Applies to:</a:t>
            </a:r>
          </a:p>
          <a:p>
            <a:pPr marL="776287" lvl="1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Cash advance funds</a:t>
            </a:r>
          </a:p>
          <a:p>
            <a:pPr marL="776287" lvl="1">
              <a:spcBef>
                <a:spcPts val="200"/>
              </a:spcBef>
              <a:buClr>
                <a:schemeClr val="tx1">
                  <a:lumMod val="50000"/>
                  <a:lumOff val="50000"/>
                </a:schemeClr>
              </a:buClr>
              <a:buSzPct val="74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Commercial credit card transactions (procurement card, travel card, airfare card)</a:t>
            </a:r>
          </a:p>
          <a:p>
            <a:pPr marL="776287" lvl="1">
              <a:spcBef>
                <a:spcPts val="200"/>
              </a:spcBef>
              <a:buClr>
                <a:schemeClr val="tx1">
                  <a:lumMod val="50000"/>
                  <a:lumOff val="50000"/>
                </a:schemeClr>
              </a:buClr>
              <a:buSzPct val="74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Personal reimbursement/out-of-pocket expenses</a:t>
            </a:r>
          </a:p>
          <a:p>
            <a:pPr marL="776287" lvl="1">
              <a:spcBef>
                <a:spcPts val="200"/>
              </a:spcBef>
              <a:buClr>
                <a:schemeClr val="tx1">
                  <a:lumMod val="50000"/>
                  <a:lumOff val="50000"/>
                </a:schemeClr>
              </a:buClr>
              <a:buSzPct val="74000"/>
              <a:buFont typeface="Arial" panose="020B0604020202020204" pitchFamily="34" charset="0"/>
              <a:buChar char="•"/>
            </a:pPr>
            <a:endParaRPr lang="en-US" sz="1500" dirty="0">
              <a:solidFill>
                <a:schemeClr val="tx1"/>
              </a:solidFill>
              <a:latin typeface="Helvetica"/>
              <a:cs typeface="Helvetica"/>
            </a:endParaRPr>
          </a:p>
          <a:p>
            <a:pPr marL="313182" indent="-256032">
              <a:spcBef>
                <a:spcPts val="2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2000" b="1" dirty="0">
                <a:solidFill>
                  <a:schemeClr val="tx1"/>
                </a:solidFill>
              </a:rPr>
              <a:t>Definition of Substantiation </a:t>
            </a:r>
          </a:p>
          <a:p>
            <a:pPr marL="400050" lvl="1" indent="-256032"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1800" dirty="0">
                <a:solidFill>
                  <a:schemeClr val="tx1"/>
                </a:solidFill>
              </a:rPr>
              <a:t>The advance/expense is considered substantiated when it is submitted in Concur according to University Accountable Plan requirements</a:t>
            </a:r>
          </a:p>
          <a:p>
            <a:pPr marL="400050" lvl="1" indent="-256032">
              <a:buClr>
                <a:schemeClr val="tx1">
                  <a:lumMod val="50000"/>
                  <a:lumOff val="50000"/>
                </a:schemeClr>
              </a:buClr>
            </a:pPr>
            <a:endParaRPr lang="en-US" sz="1750" dirty="0">
              <a:solidFill>
                <a:schemeClr val="tx1"/>
              </a:solidFill>
            </a:endParaRPr>
          </a:p>
          <a:p>
            <a:pPr marL="313182" indent="-256032">
              <a:spcBef>
                <a:spcPts val="2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2000" b="1" dirty="0">
                <a:solidFill>
                  <a:schemeClr val="tx1"/>
                </a:solidFill>
              </a:rPr>
              <a:t>Consequences of Non-Substantiation </a:t>
            </a:r>
          </a:p>
          <a:p>
            <a:pPr marL="400050" lvl="1" indent="-256032"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1900" dirty="0">
                <a:solidFill>
                  <a:schemeClr val="tx1"/>
                </a:solidFill>
              </a:rPr>
              <a:t>Failure to meet the conditions of the Accountable Plan will result in expenses being treated as compensation (treated as taxable income to the employee)</a:t>
            </a:r>
          </a:p>
          <a:p>
            <a:pPr marL="400050" lvl="1" indent="-256032">
              <a:buClr>
                <a:schemeClr val="tx1">
                  <a:lumMod val="50000"/>
                  <a:lumOff val="50000"/>
                </a:schemeClr>
              </a:buClr>
            </a:pP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  <a:p>
            <a:pPr marL="400050" lvl="1" indent="-256032">
              <a:buClr>
                <a:schemeClr val="tx1">
                  <a:lumMod val="50000"/>
                  <a:lumOff val="50000"/>
                </a:schemeClr>
              </a:buClr>
            </a:pPr>
            <a:endParaRPr lang="en-US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505200" y="6289848"/>
            <a:ext cx="2133600" cy="365125"/>
          </a:xfrm>
        </p:spPr>
        <p:txBody>
          <a:bodyPr/>
          <a:lstStyle/>
          <a:p>
            <a:pPr algn="ctr"/>
            <a:fld id="{91A703E6-AAE6-5E48-8339-220BB501348D}" type="slidenum">
              <a:rPr lang="en-US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algn="ctr"/>
              <a:t>2</a:t>
            </a:fld>
            <a:endParaRPr lang="en-US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981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505200" y="6289848"/>
            <a:ext cx="2133600" cy="365125"/>
          </a:xfrm>
        </p:spPr>
        <p:txBody>
          <a:bodyPr/>
          <a:lstStyle/>
          <a:p>
            <a:pPr algn="ctr"/>
            <a:fld id="{91A703E6-AAE6-5E48-8339-220BB501348D}" type="slidenum">
              <a:rPr lang="en-US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algn="ctr"/>
              <a:t>3</a:t>
            </a:fld>
            <a:endParaRPr lang="en-US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F2F821B-08D4-4C0B-B6F3-8E33DB24D552}"/>
              </a:ext>
            </a:extLst>
          </p:cNvPr>
          <p:cNvSpPr txBox="1">
            <a:spLocks/>
          </p:cNvSpPr>
          <p:nvPr/>
        </p:nvSpPr>
        <p:spPr>
          <a:xfrm>
            <a:off x="457200" y="1296967"/>
            <a:ext cx="8229600" cy="468396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SzPct val="74000"/>
              <a:buFont typeface="Arial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429768" indent="-285750" algn="l" defTabSz="457200" rtl="0" eaLnBrk="1" latinLnBrk="0" hangingPunct="1">
              <a:spcBef>
                <a:spcPts val="200"/>
              </a:spcBef>
              <a:buSzPct val="74000"/>
              <a:buFont typeface="Arial"/>
              <a:buChar char="–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685800" indent="-228600" algn="l" defTabSz="457200" rtl="0" eaLnBrk="1" latinLnBrk="0" hangingPunct="1">
              <a:spcBef>
                <a:spcPts val="200"/>
              </a:spcBef>
              <a:buFont typeface="Arial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960120" indent="-228600" algn="l" defTabSz="457200" rtl="0" eaLnBrk="1" latinLnBrk="0" hangingPunct="1">
              <a:spcBef>
                <a:spcPts val="200"/>
              </a:spcBef>
              <a:buFont typeface="Arial"/>
              <a:buChar char="–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ea typeface="+mn-ea"/>
                <a:cs typeface="Helvetica"/>
              </a:defRPr>
            </a:lvl4pPr>
            <a:lvl5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-256032">
              <a:spcBef>
                <a:spcPts val="2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2000" b="1" dirty="0">
                <a:solidFill>
                  <a:schemeClr val="tx1"/>
                </a:solidFill>
              </a:rPr>
              <a:t>Substantiation must be submitted in Concur and:</a:t>
            </a:r>
          </a:p>
          <a:p>
            <a:pPr marL="401638" lvl="1" indent="-255588"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1800" dirty="0">
                <a:solidFill>
                  <a:schemeClr val="tx1"/>
                </a:solidFill>
              </a:rPr>
              <a:t>Be provided within 90 days of the date the related trip ends, or within 90 days of the date the expense was incurred (if non-travel)</a:t>
            </a:r>
          </a:p>
          <a:p>
            <a:pPr marL="401638" lvl="1" indent="-255588"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1800" dirty="0">
                <a:solidFill>
                  <a:schemeClr val="tx1"/>
                </a:solidFill>
              </a:rPr>
              <a:t>Include receipts (as required)</a:t>
            </a:r>
          </a:p>
          <a:p>
            <a:pPr marL="401638" lvl="1" indent="-255588"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1800" dirty="0">
                <a:solidFill>
                  <a:schemeClr val="tx1"/>
                </a:solidFill>
              </a:rPr>
              <a:t>Document:</a:t>
            </a:r>
          </a:p>
          <a:p>
            <a:pPr marL="657670" lvl="2" indent="-255588"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1500" dirty="0">
                <a:solidFill>
                  <a:schemeClr val="tx1"/>
                </a:solidFill>
              </a:rPr>
              <a:t>Nature of expense (expense type)</a:t>
            </a:r>
          </a:p>
          <a:p>
            <a:pPr marL="657670" lvl="2" indent="-255588"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1500" dirty="0">
                <a:solidFill>
                  <a:schemeClr val="tx1"/>
                </a:solidFill>
              </a:rPr>
              <a:t>Dollar amount of expense</a:t>
            </a:r>
          </a:p>
          <a:p>
            <a:pPr marL="657670" lvl="2" indent="-255588"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1500" dirty="0">
                <a:solidFill>
                  <a:schemeClr val="tx1"/>
                </a:solidFill>
              </a:rPr>
              <a:t>Date and place the expense occurred </a:t>
            </a:r>
          </a:p>
          <a:p>
            <a:pPr marL="657670" lvl="2" indent="-255588"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1500" dirty="0">
                <a:solidFill>
                  <a:schemeClr val="tx1"/>
                </a:solidFill>
              </a:rPr>
              <a:t>Business purpose of the expense</a:t>
            </a:r>
          </a:p>
          <a:p>
            <a:pPr marL="657670" lvl="2" indent="-255588"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1500" dirty="0">
                <a:solidFill>
                  <a:schemeClr val="tx1"/>
                </a:solidFill>
              </a:rPr>
              <a:t>If applicable, the business relationship to the University of the recipient of entertainment items</a:t>
            </a:r>
          </a:p>
          <a:p>
            <a:pPr marL="689419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tx1"/>
              </a:solidFill>
            </a:endParaRPr>
          </a:p>
          <a:p>
            <a:pPr marL="313182" indent="-256032">
              <a:spcBef>
                <a:spcPts val="20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2000" b="1" dirty="0">
                <a:solidFill>
                  <a:schemeClr val="tx1"/>
                </a:solidFill>
              </a:rPr>
              <a:t>Consequences of Non-Substantiation</a:t>
            </a:r>
          </a:p>
          <a:p>
            <a:pPr marL="400050" lvl="1" indent="-256032"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1800" dirty="0">
                <a:solidFill>
                  <a:schemeClr val="tx1"/>
                </a:solidFill>
              </a:rPr>
              <a:t>Failure to meet the conditions of the accountable plan will result in advanced funds/all related expenses being treated as compensation and reported as taxable income on employee’s pay advice and W-2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01A8728-211C-4C79-B638-BE8BBE59D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90" y="125343"/>
            <a:ext cx="8817428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Helvetica"/>
                <a:cs typeface="Helvetica"/>
              </a:rPr>
              <a:t>Business Expense Substantiation</a:t>
            </a:r>
            <a:br>
              <a:rPr lang="en-US" sz="2800" b="1" dirty="0">
                <a:latin typeface="Helvetica"/>
                <a:cs typeface="Helvetica"/>
              </a:rPr>
            </a:br>
            <a:r>
              <a:rPr lang="en-US" sz="2800" b="1" dirty="0">
                <a:latin typeface="Helvetica"/>
                <a:cs typeface="Helvetica"/>
              </a:rPr>
              <a:t>&amp; Tax Implications (cont’d)</a:t>
            </a:r>
          </a:p>
        </p:txBody>
      </p:sp>
    </p:spTree>
    <p:extLst>
      <p:ext uri="{BB962C8B-B14F-4D97-AF65-F5344CB8AC3E}">
        <p14:creationId xmlns:p14="http://schemas.microsoft.com/office/powerpoint/2010/main" val="3220906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9290" y="190659"/>
            <a:ext cx="8817428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Helvetica"/>
                <a:cs typeface="Helvetica"/>
              </a:rPr>
              <a:t>Business Expense Substantiation</a:t>
            </a:r>
            <a:br>
              <a:rPr lang="en-US" sz="2800" b="1" dirty="0">
                <a:latin typeface="Helvetica"/>
                <a:cs typeface="Helvetica"/>
              </a:rPr>
            </a:br>
            <a:r>
              <a:rPr lang="en-US" sz="2800" b="1" dirty="0">
                <a:latin typeface="Helvetica"/>
                <a:cs typeface="Helvetica"/>
              </a:rPr>
              <a:t>&amp; Tax Implications: Strategy/Resources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4294967295"/>
          </p:nvPr>
        </p:nvSpPr>
        <p:spPr>
          <a:xfrm>
            <a:off x="457200" y="1473628"/>
            <a:ext cx="8229600" cy="4162062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pPr marL="0" indent="-256032">
              <a:spcBef>
                <a:spcPts val="200"/>
              </a:spcBef>
              <a:buClr>
                <a:schemeClr val="tx1">
                  <a:lumMod val="50000"/>
                  <a:lumOff val="50000"/>
                </a:schemeClr>
              </a:buClr>
              <a:buSzPct val="74000"/>
            </a:pPr>
            <a:r>
              <a:rPr lang="en-US" sz="2200" b="1" dirty="0">
                <a:solidFill>
                  <a:schemeClr val="tx1"/>
                </a:solidFill>
                <a:latin typeface="Helvetica"/>
                <a:cs typeface="Helvetica"/>
              </a:rPr>
              <a:t>What to Expect as of January 1, 2023</a:t>
            </a:r>
          </a:p>
          <a:p>
            <a:pPr marL="401638" lvl="1" indent="-255588"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1900" dirty="0">
                <a:solidFill>
                  <a:schemeClr val="tx1"/>
                </a:solidFill>
              </a:rPr>
              <a:t>Tax consequences apply to:</a:t>
            </a:r>
          </a:p>
          <a:p>
            <a:pPr marL="657670" lvl="2" indent="-255588"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1600" dirty="0">
                <a:solidFill>
                  <a:schemeClr val="tx1"/>
                </a:solidFill>
              </a:rPr>
              <a:t>Advanced funds</a:t>
            </a:r>
          </a:p>
          <a:p>
            <a:pPr marL="657670" lvl="2" indent="-255588"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1600" dirty="0">
                <a:solidFill>
                  <a:schemeClr val="tx1"/>
                </a:solidFill>
              </a:rPr>
              <a:t>Commercial card transactions (procurement card, travel card, airfare card)</a:t>
            </a:r>
          </a:p>
          <a:p>
            <a:pPr marL="657670" lvl="2" indent="-255588"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1600" i="1" dirty="0">
                <a:solidFill>
                  <a:schemeClr val="tx1"/>
                </a:solidFill>
              </a:rPr>
              <a:t>In addition to </a:t>
            </a:r>
            <a:r>
              <a:rPr lang="en-US" sz="1600" dirty="0">
                <a:solidFill>
                  <a:schemeClr val="tx1"/>
                </a:solidFill>
              </a:rPr>
              <a:t>personal (out-of-pocket), reimbursed expenses</a:t>
            </a:r>
          </a:p>
          <a:p>
            <a:pPr marL="490537" lvl="1" indent="0">
              <a:spcBef>
                <a:spcPts val="200"/>
              </a:spcBef>
              <a:buClr>
                <a:schemeClr val="tx1">
                  <a:lumMod val="50000"/>
                  <a:lumOff val="50000"/>
                </a:schemeClr>
              </a:buClr>
              <a:buSzPct val="74000"/>
              <a:buNone/>
            </a:pPr>
            <a:endParaRPr lang="en-US" sz="1750" dirty="0">
              <a:solidFill>
                <a:schemeClr val="tx1"/>
              </a:solidFill>
            </a:endParaRPr>
          </a:p>
          <a:p>
            <a:pPr marL="0" indent="-256032">
              <a:spcBef>
                <a:spcPts val="200"/>
              </a:spcBef>
              <a:buClr>
                <a:schemeClr val="tx1">
                  <a:lumMod val="50000"/>
                  <a:lumOff val="50000"/>
                </a:schemeClr>
              </a:buClr>
              <a:buSzPct val="74000"/>
            </a:pPr>
            <a:r>
              <a:rPr lang="en-US" sz="2200" b="1" dirty="0">
                <a:solidFill>
                  <a:schemeClr val="tx1"/>
                </a:solidFill>
                <a:latin typeface="Helvetica"/>
                <a:cs typeface="Helvetica"/>
              </a:rPr>
              <a:t>How to Prepare</a:t>
            </a:r>
          </a:p>
          <a:p>
            <a:pPr marL="401638" lvl="1" indent="-255588"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1900" dirty="0">
                <a:solidFill>
                  <a:schemeClr val="tx1"/>
                </a:solidFill>
              </a:rPr>
              <a:t>Heed PSC notifications on unsubmitted transactions/reconciliations </a:t>
            </a:r>
          </a:p>
          <a:p>
            <a:pPr marL="657670" lvl="2" indent="-255588"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1600" dirty="0">
                <a:solidFill>
                  <a:schemeClr val="tx1"/>
                </a:solidFill>
              </a:rPr>
              <a:t>Advanced funds</a:t>
            </a:r>
          </a:p>
          <a:p>
            <a:pPr marL="657670" lvl="2" indent="-255588"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1600" dirty="0">
                <a:solidFill>
                  <a:schemeClr val="tx1"/>
                </a:solidFill>
              </a:rPr>
              <a:t>Commercial card transactions (procurement card, travel card, airfare card)</a:t>
            </a:r>
          </a:p>
          <a:p>
            <a:pPr marL="401638" lvl="1" indent="-255588"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1900" dirty="0">
                <a:solidFill>
                  <a:schemeClr val="tx1"/>
                </a:solidFill>
              </a:rPr>
              <a:t>Complete and submit expense reports for procurement card, travel, and non-travel </a:t>
            </a:r>
            <a:r>
              <a:rPr lang="en-US" sz="1900">
                <a:solidFill>
                  <a:schemeClr val="tx1"/>
                </a:solidFill>
              </a:rPr>
              <a:t>expenses within </a:t>
            </a:r>
            <a:r>
              <a:rPr lang="en-US" sz="1900" dirty="0">
                <a:solidFill>
                  <a:schemeClr val="tx1"/>
                </a:solidFill>
              </a:rPr>
              <a:t>90 days of the date the related trip ends, or within 90 days of the date the expense was incurred (if </a:t>
            </a:r>
            <a:r>
              <a:rPr lang="en-US" sz="1900">
                <a:solidFill>
                  <a:schemeClr val="tx1"/>
                </a:solidFill>
              </a:rPr>
              <a:t>non-travel)</a:t>
            </a:r>
            <a:endParaRPr lang="en-US" sz="1900" dirty="0">
              <a:solidFill>
                <a:schemeClr val="tx1"/>
              </a:solidFill>
            </a:endParaRPr>
          </a:p>
          <a:p>
            <a:pPr marL="401638" lvl="1" indent="-255588">
              <a:buClr>
                <a:schemeClr val="tx1">
                  <a:lumMod val="50000"/>
                  <a:lumOff val="50000"/>
                </a:schemeClr>
              </a:buClr>
            </a:pPr>
            <a:endParaRPr lang="en-US" sz="1750" dirty="0">
              <a:solidFill>
                <a:schemeClr val="tx1"/>
              </a:solidFill>
            </a:endParaRPr>
          </a:p>
          <a:p>
            <a:pPr marL="0" indent="-256032">
              <a:spcBef>
                <a:spcPts val="200"/>
              </a:spcBef>
              <a:buClr>
                <a:schemeClr val="tx1">
                  <a:lumMod val="50000"/>
                  <a:lumOff val="50000"/>
                </a:schemeClr>
              </a:buClr>
              <a:buSzPct val="74000"/>
            </a:pPr>
            <a:r>
              <a:rPr lang="en-US" sz="2200" b="1" dirty="0">
                <a:solidFill>
                  <a:schemeClr val="tx1"/>
                </a:solidFill>
                <a:latin typeface="Helvetica"/>
                <a:cs typeface="Helvetica"/>
              </a:rPr>
              <a:t>Where to Go with Questions</a:t>
            </a:r>
            <a:r>
              <a:rPr lang="en-US" sz="2000" b="1" dirty="0">
                <a:solidFill>
                  <a:schemeClr val="tx1"/>
                </a:solidFill>
                <a:latin typeface="Helvetica"/>
                <a:cs typeface="Helvetica"/>
              </a:rPr>
              <a:t> </a:t>
            </a:r>
          </a:p>
          <a:p>
            <a:pPr marL="401638" lvl="1" indent="-255588">
              <a:buClr>
                <a:schemeClr val="tx1">
                  <a:lumMod val="50000"/>
                  <a:lumOff val="50000"/>
                </a:schemeClr>
              </a:buClr>
            </a:pPr>
            <a:r>
              <a:rPr lang="en-US" sz="1900" dirty="0">
                <a:solidFill>
                  <a:schemeClr val="tx1"/>
                </a:solidFill>
              </a:rPr>
              <a:t>Use feedback form at the bottom of the </a:t>
            </a:r>
            <a:r>
              <a:rPr lang="en-US" sz="1900" dirty="0">
                <a:solidFill>
                  <a:schemeClr val="tx1"/>
                </a:solidFill>
                <a:hlinkClick r:id="rId2"/>
              </a:rPr>
              <a:t>Finance Procedural Statement Business Expense Substantiation &amp; Tax Implications</a:t>
            </a:r>
            <a:r>
              <a:rPr lang="en-US" sz="1900" dirty="0">
                <a:solidFill>
                  <a:schemeClr val="tx1"/>
                </a:solidFill>
              </a:rPr>
              <a:t> page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3505200" y="6289848"/>
            <a:ext cx="2133600" cy="365125"/>
          </a:xfrm>
        </p:spPr>
        <p:txBody>
          <a:bodyPr/>
          <a:lstStyle/>
          <a:p>
            <a:pPr algn="ctr"/>
            <a:fld id="{91A703E6-AAE6-5E48-8339-220BB501348D}" type="slidenum">
              <a:rPr lang="en-US" smtClean="0">
                <a:solidFill>
                  <a:schemeClr val="tx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pPr algn="ctr"/>
              <a:t>4</a:t>
            </a:fld>
            <a:endParaRPr lang="en-US" dirty="0">
              <a:solidFill>
                <a:schemeClr val="tx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352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3BF03A101C454782BCDC09C259C9AB" ma:contentTypeVersion="9" ma:contentTypeDescription="Create a new document." ma:contentTypeScope="" ma:versionID="c0a8a8a7e037ed792632b58b298ef29a">
  <xsd:schema xmlns:xsd="http://www.w3.org/2001/XMLSchema" xmlns:xs="http://www.w3.org/2001/XMLSchema" xmlns:p="http://schemas.microsoft.com/office/2006/metadata/properties" xmlns:ns2="9caae3b5-1ecb-40b9-9755-e4b3c1ae63ad" targetNamespace="http://schemas.microsoft.com/office/2006/metadata/properties" ma:root="true" ma:fieldsID="2fca9fecb9f45b3b4bfcea2df0acd740" ns2:_="">
    <xsd:import namespace="9caae3b5-1ecb-40b9-9755-e4b3c1ae63a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aae3b5-1ecb-40b9-9755-e4b3c1ae63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C4228B6-133D-402E-97B4-15C7D116761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7F419E1-C5E0-4ED9-8EFC-4E1433F17F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aae3b5-1ecb-40b9-9755-e4b3c1ae63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BFD728-1161-41FA-AD09-6FED5F2CF00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</TotalTime>
  <Words>392</Words>
  <Application>Microsoft Office PowerPoint</Application>
  <PresentationFormat>On-screen Show (4:3)</PresentationFormat>
  <Paragraphs>47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Helvetica</vt:lpstr>
      <vt:lpstr>Helvetica Neue</vt:lpstr>
      <vt:lpstr>Helvetica Neue Light</vt:lpstr>
      <vt:lpstr>Office Theme</vt:lpstr>
      <vt:lpstr>Business Expense Substantiation</vt:lpstr>
      <vt:lpstr>Business Expense Substantiation &amp; Tax Implications</vt:lpstr>
      <vt:lpstr>Business Expense Substantiation &amp; Tax Implications (cont’d)</vt:lpstr>
      <vt:lpstr>Business Expense Substantiation &amp; Tax Implications: Strategy/Resources</vt:lpstr>
    </vt:vector>
  </TitlesOfParts>
  <Company>Greenhouse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Kelsey Wittenberg</dc:creator>
  <cp:lastModifiedBy>Normandy Roden</cp:lastModifiedBy>
  <cp:revision>23</cp:revision>
  <dcterms:created xsi:type="dcterms:W3CDTF">2015-11-10T22:09:39Z</dcterms:created>
  <dcterms:modified xsi:type="dcterms:W3CDTF">2022-11-29T20:49:20Z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0x010100DD3BF03A101C454782BCDC09C259C9AB</vt:lpwstr>
  </property>
</Properties>
</file>