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3" r:id="rId3"/>
    <p:sldId id="265" r:id="rId4"/>
    <p:sldId id="266" r:id="rId5"/>
    <p:sldId id="267" r:id="rId6"/>
    <p:sldId id="268" r:id="rId7"/>
    <p:sldId id="269" r:id="rId8"/>
    <p:sldId id="270" r:id="rId9"/>
    <p:sldId id="271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CAAA-16FE-7140-A693-CF4E2EC2BEFB}" type="datetimeFigureOut">
              <a:rPr lang="en-US" smtClean="0"/>
              <a:t>5/24/18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C323E-C63F-E049-8F4E-DAFC75923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CAAA-16FE-7140-A693-CF4E2EC2BEFB}" type="datetimeFigureOut">
              <a:rPr lang="en-US" smtClean="0"/>
              <a:t>5/24/18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C323E-C63F-E049-8F4E-DAFC75923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CAAA-16FE-7140-A693-CF4E2EC2BEFB}" type="datetimeFigureOut">
              <a:rPr lang="en-US" smtClean="0"/>
              <a:t>5/24/18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C323E-C63F-E049-8F4E-DAFC75923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CAAA-16FE-7140-A693-CF4E2EC2BEFB}" type="datetimeFigureOut">
              <a:rPr lang="en-US" smtClean="0"/>
              <a:t>5/24/18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C323E-C63F-E049-8F4E-DAFC75923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CAAA-16FE-7140-A693-CF4E2EC2BEFB}" type="datetimeFigureOut">
              <a:rPr lang="en-US" smtClean="0"/>
              <a:t>5/24/18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C323E-C63F-E049-8F4E-DAFC75923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CAAA-16FE-7140-A693-CF4E2EC2BEFB}" type="datetimeFigureOut">
              <a:rPr lang="en-US" smtClean="0"/>
              <a:t>5/24/18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C323E-C63F-E049-8F4E-DAFC75923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CAAA-16FE-7140-A693-CF4E2EC2BEFB}" type="datetimeFigureOut">
              <a:rPr lang="en-US" smtClean="0"/>
              <a:t>5/24/18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C323E-C63F-E049-8F4E-DAFC75923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CAAA-16FE-7140-A693-CF4E2EC2BEFB}" type="datetimeFigureOut">
              <a:rPr lang="en-US" smtClean="0"/>
              <a:t>5/24/18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C323E-C63F-E049-8F4E-DAFC75923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CAAA-16FE-7140-A693-CF4E2EC2BEFB}" type="datetimeFigureOut">
              <a:rPr lang="en-US" smtClean="0"/>
              <a:t>5/24/18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C323E-C63F-E049-8F4E-DAFC75923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CAAA-16FE-7140-A693-CF4E2EC2BEFB}" type="datetimeFigureOut">
              <a:rPr lang="en-US" smtClean="0"/>
              <a:t>5/24/18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C323E-C63F-E049-8F4E-DAFC75923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CAAA-16FE-7140-A693-CF4E2EC2BEFB}" type="datetimeFigureOut">
              <a:rPr lang="en-US" smtClean="0"/>
              <a:t>5/24/18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C323E-C63F-E049-8F4E-DAFC759238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3CAAA-16FE-7140-A693-CF4E2EC2BEFB}" type="datetimeFigureOut">
              <a:rPr lang="en-US" smtClean="0"/>
              <a:t>5/24/18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C323E-C63F-E049-8F4E-DAFC759238C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hyperlink" Target="https://www.cu.edu/docs/moving-expense-worksheets" TargetMode="External"/><Relationship Id="rId7" Type="http://schemas.openxmlformats.org/officeDocument/2006/relationships/image" Target="../media/image2.jpg"/><Relationship Id="rId2" Type="http://schemas.openxmlformats.org/officeDocument/2006/relationships/hyperlink" Target="https://www.cu.edu/psc/procurement/commodities/how-buy-moving-servic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rs.gov/publications/p521" TargetMode="External"/><Relationship Id="rId5" Type="http://schemas.openxmlformats.org/officeDocument/2006/relationships/hyperlink" Target="https://www.colorado.edu/hr/managers-and-supervisors/compensation/temporary-additional-and-premium-pay" TargetMode="External"/><Relationship Id="rId4" Type="http://schemas.openxmlformats.org/officeDocument/2006/relationships/hyperlink" Target="https://www.colorado.edu/hr/managers-and-supervisors/hiring/making-off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78783" y="5898725"/>
            <a:ext cx="8224502" cy="1588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609"/>
            <a:ext cx="7772400" cy="1470025"/>
          </a:xfrm>
        </p:spPr>
        <p:txBody>
          <a:bodyPr/>
          <a:lstStyle/>
          <a:p>
            <a:r>
              <a:rPr lang="en-US" dirty="0"/>
              <a:t>Relocation Expense Basics</a:t>
            </a:r>
            <a:br>
              <a:rPr lang="en-US" dirty="0"/>
            </a:br>
            <a:r>
              <a:rPr lang="en-US" sz="1800" dirty="0"/>
              <a:t>effective 1/1/2018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83" y="5986463"/>
            <a:ext cx="2806700" cy="7016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1C7071-2DD3-EF47-ADEA-FC312037C7E0}"/>
              </a:ext>
            </a:extLst>
          </p:cNvPr>
          <p:cNvSpPr txBox="1"/>
          <p:nvPr/>
        </p:nvSpPr>
        <p:spPr>
          <a:xfrm>
            <a:off x="685800" y="1658634"/>
            <a:ext cx="56572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Four ways to handle relocation expense transactions  </a:t>
            </a:r>
          </a:p>
          <a:p>
            <a:endParaRPr lang="en-US" sz="2000" dirty="0"/>
          </a:p>
          <a:p>
            <a:r>
              <a:rPr lang="en-US" sz="2000" dirty="0"/>
              <a:t>Departments may choose a single option or combine the transactional options listed below: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4C207FA-D839-B743-BAAA-D2F692585846}"/>
              </a:ext>
            </a:extLst>
          </p:cNvPr>
          <p:cNvSpPr txBox="1"/>
          <p:nvPr/>
        </p:nvSpPr>
        <p:spPr>
          <a:xfrm>
            <a:off x="685800" y="3289850"/>
            <a:ext cx="653876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000" dirty="0"/>
              <a:t>Pay moving expenses with a Purchase Order (PO)</a:t>
            </a:r>
          </a:p>
          <a:p>
            <a:pPr marL="514350" indent="-514350">
              <a:buFont typeface="+mj-lt"/>
              <a:buAutoNum type="alphaUcPeriod"/>
            </a:pPr>
            <a:endParaRPr lang="en-US" sz="2000" dirty="0"/>
          </a:p>
          <a:p>
            <a:pPr marL="514350" indent="-514350">
              <a:buFont typeface="+mj-lt"/>
              <a:buAutoNum type="alphaUcPeriod"/>
            </a:pPr>
            <a:r>
              <a:rPr lang="en-US" sz="2000" dirty="0"/>
              <a:t>Reimburse with additional pay form with receipts</a:t>
            </a:r>
          </a:p>
          <a:p>
            <a:pPr marL="514350" indent="-514350">
              <a:buFont typeface="+mj-lt"/>
              <a:buAutoNum type="alphaUcPeriod"/>
            </a:pPr>
            <a:endParaRPr lang="en-US" sz="2000" dirty="0"/>
          </a:p>
          <a:p>
            <a:pPr marL="514350" indent="-514350">
              <a:buFont typeface="+mj-lt"/>
              <a:buAutoNum type="alphaUcPeriod"/>
            </a:pPr>
            <a:r>
              <a:rPr lang="en-US" sz="2000" dirty="0"/>
              <a:t>Provide dollar flat amount upon hire </a:t>
            </a:r>
          </a:p>
          <a:p>
            <a:pPr marL="514350" indent="-514350">
              <a:buFont typeface="+mj-lt"/>
              <a:buAutoNum type="alphaUcPeriod"/>
            </a:pPr>
            <a:endParaRPr lang="en-US" sz="2000" dirty="0"/>
          </a:p>
          <a:p>
            <a:pPr marL="514350" indent="-514350">
              <a:buFont typeface="+mj-lt"/>
              <a:buAutoNum type="alphaUcPeriod"/>
            </a:pPr>
            <a:r>
              <a:rPr lang="en-US" sz="2000" dirty="0"/>
              <a:t>Pay for a pre-employment house hunting trip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Pay with Purchase 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81475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New employee receives quotes from preferred moving companies found on Procurement Service Center (PSC) website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en-US" sz="2000" dirty="0"/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Quotes from the non-preferred vendor list is allowed but can add additional time and complexities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Quotes are submitted to the hiring department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The department creates a purchase order in the CU Marketplace to pay the moving company directly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The PSC will send Employee Services the final amounts for taxation purposes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78783" y="5898725"/>
            <a:ext cx="8224502" cy="1588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50" y="5979492"/>
            <a:ext cx="2714626" cy="7013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83" y="5986463"/>
            <a:ext cx="2806700" cy="7016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A. Pay with Purchase Order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8147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$10,000 or less:</a:t>
            </a:r>
            <a:r>
              <a:rPr lang="en-US" sz="2000" dirty="0"/>
              <a:t> Department creates a Purchase Requisition through the CU Marketplace. The department may also use the University Procurement Card (up to $5,000) with the preferred vendors.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Above $10,000: </a:t>
            </a:r>
            <a:r>
              <a:rPr lang="en-US" sz="2000" b="1" i="1" dirty="0"/>
              <a:t>Staff are encouraged to obtain more than one quote, although that is not required. </a:t>
            </a:r>
            <a:r>
              <a:rPr lang="en-US" sz="2000" dirty="0"/>
              <a:t>When entering the requisition, add the preferred quote as an External attachment and the second quote as Internal Attachment.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78783" y="5898725"/>
            <a:ext cx="8224502" cy="1588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50" y="5979492"/>
            <a:ext cx="2714626" cy="7013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83" y="5986463"/>
            <a:ext cx="2806700" cy="70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379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B. Reimburse with Receipts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81475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Employee pays out-of-pocket and must provide receipts to be reimbursed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Worksheet available from Employee Services (now all taxable) – form is kept in department files and is not sent to Employee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Reimbursement (amount from worksheet) is made through HCM using additional pay form and code MVT once the employee is active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Employee can still utilize the CU preferred vendors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78783" y="5898725"/>
            <a:ext cx="8224502" cy="1588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50" y="5979492"/>
            <a:ext cx="2714626" cy="7013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83" y="5986463"/>
            <a:ext cx="2806700" cy="70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50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C. Provide a Flat Dollar Amount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8147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Stated as a flat dollar amount in the offer letter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No additional money is given to employee or returned to CU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Department does not need to collect receipts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Payment made through HCM using additional pay form and code MVT once the employee is active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Employee can still utilize the CU preferred vendors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78783" y="5898725"/>
            <a:ext cx="8224502" cy="1588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50" y="5979492"/>
            <a:ext cx="2714626" cy="7013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83" y="5986463"/>
            <a:ext cx="2806700" cy="70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807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D. Pre-Employment House Hunting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81475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The department may pay for travel and lodging for a house hunting trip with departmental funds using CU procurement methods.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The total amount spent on employee house hunting travel must be recorded on Pre-Move House Hunting Taxable Expenses form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The Pre-Move House Hunting Taxable Expenses form is submitted to Employee Services for taxation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i="1" dirty="0"/>
              <a:t>The department may pay for travel expenses for on-site interviews and those are not taxable.</a:t>
            </a:r>
          </a:p>
          <a:p>
            <a:pPr marL="457200" lvl="1" indent="0">
              <a:buNone/>
            </a:pPr>
            <a:endParaRPr lang="en-US" sz="16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78783" y="5898725"/>
            <a:ext cx="8224502" cy="1588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50" y="5979492"/>
            <a:ext cx="2714626" cy="7013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83" y="5986463"/>
            <a:ext cx="2806700" cy="70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2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 Campus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814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The decision to provide relocation assistance is based on the department’s available funds, department philosophy and with IRS rules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78783" y="5898725"/>
            <a:ext cx="8224502" cy="1588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50" y="5979492"/>
            <a:ext cx="2714626" cy="7013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83" y="5986463"/>
            <a:ext cx="2806700" cy="70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665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 a Department Philosophy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81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000" b="1" dirty="0"/>
              <a:t>Start by answering these questions: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Do you have a preference of which relocation strategy to use?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Does the new employee have to pay back some or all of the relocation expense if they leave before one year?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Does the new employee have up to one-year to utilize the relocation expenses?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Do you offer relocation to all positions in the department?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What is the department budget to pay relocation?</a:t>
            </a:r>
          </a:p>
          <a:p>
            <a:pPr marL="0" indent="0">
              <a:buNone/>
            </a:pPr>
            <a:endParaRPr lang="en-US" sz="2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78783" y="5898725"/>
            <a:ext cx="8224502" cy="1588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50" y="5979492"/>
            <a:ext cx="2714626" cy="7013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83" y="5986463"/>
            <a:ext cx="2806700" cy="70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769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Office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81475"/>
          </a:xfrm>
        </p:spPr>
        <p:txBody>
          <a:bodyPr>
            <a:normAutofit fontScale="85000" lnSpcReduction="10000"/>
          </a:bodyPr>
          <a:lstStyle/>
          <a:p>
            <a:r>
              <a:rPr lang="en-US" sz="2000" b="1" dirty="0"/>
              <a:t>Procurement Service Center (find and create a PO for preferred vendors)</a:t>
            </a:r>
          </a:p>
          <a:p>
            <a:pPr lvl="1"/>
            <a:r>
              <a:rPr lang="en-US" sz="1800" dirty="0">
                <a:hlinkClick r:id="rId2"/>
              </a:rPr>
              <a:t>https://www.cu.edu/psc/procurement/commodities/how-buy-moving-services</a:t>
            </a:r>
            <a:endParaRPr lang="en-US" sz="1800" dirty="0"/>
          </a:p>
          <a:p>
            <a:pPr marL="0" indent="0">
              <a:buNone/>
            </a:pPr>
            <a:endParaRPr lang="en-US" sz="1600" dirty="0"/>
          </a:p>
          <a:p>
            <a:r>
              <a:rPr lang="en-US" sz="2000" b="1" dirty="0"/>
              <a:t>Employee Services (provides worksheet for taxation purposes)</a:t>
            </a:r>
          </a:p>
          <a:p>
            <a:pPr lvl="1"/>
            <a:r>
              <a:rPr lang="en-US" sz="1800" dirty="0">
                <a:hlinkClick r:id="rId3"/>
              </a:rPr>
              <a:t>https://www.cu.edu/docs/moving-expense-worksheets</a:t>
            </a:r>
            <a:endParaRPr lang="en-US" sz="1800" dirty="0"/>
          </a:p>
          <a:p>
            <a:pPr lvl="1"/>
            <a:endParaRPr lang="en-US" sz="1600" dirty="0"/>
          </a:p>
          <a:p>
            <a:r>
              <a:rPr lang="en-US" sz="2000" b="1" dirty="0"/>
              <a:t>Boulder HR Recruitment Team (negotiation of relocation expenses prior to offer)</a:t>
            </a:r>
          </a:p>
          <a:p>
            <a:pPr lvl="1"/>
            <a:r>
              <a:rPr lang="en-US" sz="1800" dirty="0">
                <a:hlinkClick r:id="rId4"/>
              </a:rPr>
              <a:t>https://www.colorado.edu/hr/managers-and-supervisors/hiring/making-offer</a:t>
            </a:r>
            <a:endParaRPr lang="en-US" sz="1800" dirty="0"/>
          </a:p>
          <a:p>
            <a:endParaRPr lang="en-US" sz="2000" dirty="0"/>
          </a:p>
          <a:p>
            <a:r>
              <a:rPr lang="en-US" sz="2000" b="1" dirty="0"/>
              <a:t>Boulder HR Compensation Team (processing reimbursement or additional pay)</a:t>
            </a:r>
          </a:p>
          <a:p>
            <a:pPr lvl="1"/>
            <a:r>
              <a:rPr lang="en-US" sz="1800" dirty="0">
                <a:hlinkClick r:id="rId5"/>
              </a:rPr>
              <a:t>https://www.colorado.edu/hr/managers-and-supervisors/compensation/temporary-additional-and-premium-pay</a:t>
            </a:r>
            <a:endParaRPr lang="en-US" sz="1800" dirty="0"/>
          </a:p>
          <a:p>
            <a:endParaRPr lang="en-US" sz="1900" b="1" dirty="0"/>
          </a:p>
          <a:p>
            <a:r>
              <a:rPr lang="en-US" sz="2000" b="1" dirty="0"/>
              <a:t>IRS Publication 521</a:t>
            </a:r>
          </a:p>
          <a:p>
            <a:pPr lvl="1"/>
            <a:r>
              <a:rPr lang="en-US" sz="1800" dirty="0">
                <a:hlinkClick r:id="rId6"/>
              </a:rPr>
              <a:t>https://www.irs.gov/publications/p521</a:t>
            </a:r>
            <a:endParaRPr lang="en-US" sz="18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78783" y="5898725"/>
            <a:ext cx="8224502" cy="1588"/>
          </a:xfrm>
          <a:prstGeom prst="line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Content Placeholder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950" y="5979492"/>
            <a:ext cx="2714626" cy="7013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83" y="5986463"/>
            <a:ext cx="2806700" cy="70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6496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3.1.3337"/>
  <p:tag name="PPTVERSION" val="14"/>
  <p:tag name="TPOS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563</Words>
  <Application>Microsoft Macintosh PowerPoint</Application>
  <PresentationFormat>On-screen Show (4:3)</PresentationFormat>
  <Paragraphs>79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Courier New</vt:lpstr>
      <vt:lpstr>Office Theme</vt:lpstr>
      <vt:lpstr>Relocation Expense Basics effective 1/1/2018</vt:lpstr>
      <vt:lpstr>A. Pay with Purchase Order</vt:lpstr>
      <vt:lpstr>A. Pay with Purchase Order (continued)</vt:lpstr>
      <vt:lpstr>B. Reimburse with Receipts</vt:lpstr>
      <vt:lpstr>C. Provide a Flat Dollar Amount</vt:lpstr>
      <vt:lpstr>D. Pre-Employment House Hunting</vt:lpstr>
      <vt:lpstr>No Campus Policy</vt:lpstr>
      <vt:lpstr>Develop a Department Philosophy</vt:lpstr>
      <vt:lpstr>Office Information</vt:lpstr>
    </vt:vector>
  </TitlesOfParts>
  <Company>University of Colorado</Company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University Communications</dc:creator>
  <cp:lastModifiedBy>Microsoft Office User</cp:lastModifiedBy>
  <cp:revision>12</cp:revision>
  <dcterms:created xsi:type="dcterms:W3CDTF">2011-01-12T21:11:48Z</dcterms:created>
  <dcterms:modified xsi:type="dcterms:W3CDTF">2018-05-24T21:38:35Z</dcterms:modified>
</cp:coreProperties>
</file>