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263" r:id="rId5"/>
    <p:sldId id="264" r:id="rId6"/>
    <p:sldId id="272" r:id="rId7"/>
    <p:sldId id="271" r:id="rId8"/>
    <p:sldId id="270" r:id="rId9"/>
    <p:sldId id="276" r:id="rId10"/>
    <p:sldId id="277" r:id="rId11"/>
    <p:sldId id="279" r:id="rId12"/>
    <p:sldId id="280" r:id="rId13"/>
    <p:sldId id="269" r:id="rId1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00" autoAdjust="0"/>
  </p:normalViewPr>
  <p:slideViewPr>
    <p:cSldViewPr snapToGrid="0" snapToObjects="1">
      <p:cViewPr>
        <p:scale>
          <a:sx n="100" d="100"/>
          <a:sy n="100" d="100"/>
        </p:scale>
        <p:origin x="-708" y="396"/>
      </p:cViewPr>
      <p:guideLst>
        <p:guide orient="horz" pos="2160"/>
        <p:guide pos="2880"/>
      </p:guideLst>
    </p:cSldViewPr>
  </p:slideViewPr>
  <p:outlineViewPr>
    <p:cViewPr>
      <p:scale>
        <a:sx n="33" d="100"/>
        <a:sy n="33" d="100"/>
      </p:scale>
      <p:origin x="0" y="7536"/>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D125D92-B0FA-47E3-A6B0-B00B6E0B1265}" type="datetimeFigureOut">
              <a:rPr lang="en-US" smtClean="0"/>
              <a:t>10/14/2014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9F9F373-4894-4634-94EC-3F9E097990DE}" type="slidenum">
              <a:rPr lang="en-US" smtClean="0"/>
              <a:t>‹#›</a:t>
            </a:fld>
            <a:endParaRPr lang="en-US" dirty="0"/>
          </a:p>
        </p:txBody>
      </p:sp>
    </p:spTree>
    <p:extLst>
      <p:ext uri="{BB962C8B-B14F-4D97-AF65-F5344CB8AC3E}">
        <p14:creationId xmlns:p14="http://schemas.microsoft.com/office/powerpoint/2010/main" val="2669670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8A1F0D3E-0865-4280-8A0A-81967ECFFDDA}" type="datetimeFigureOut">
              <a:rPr lang="en-US" smtClean="0"/>
              <a:t>10/14/2014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0A19AB9C-B78F-4AEA-9BA7-98C770B6C18D}" type="slidenum">
              <a:rPr lang="en-US" smtClean="0"/>
              <a:t>‹#›</a:t>
            </a:fld>
            <a:endParaRPr lang="en-US" dirty="0"/>
          </a:p>
        </p:txBody>
      </p:sp>
    </p:spTree>
    <p:extLst>
      <p:ext uri="{BB962C8B-B14F-4D97-AF65-F5344CB8AC3E}">
        <p14:creationId xmlns:p14="http://schemas.microsoft.com/office/powerpoint/2010/main" val="2627782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310BB5-E57E-4001-83F5-915C75C46427}" type="datetime1">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5C323E-C63F-E049-8F4E-DAFC759238C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F2EF4D-51D2-447E-BE13-B97E2D43C4D4}" type="datetime1">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5C323E-C63F-E049-8F4E-DAFC759238C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F52A53-5AF2-4941-973C-2BF7F727FB95}" type="datetime1">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5C323E-C63F-E049-8F4E-DAFC759238C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121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333500"/>
            <a:ext cx="8229600" cy="47926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224AF2-00E8-424A-9844-2EF92339D099}" type="datetime1">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5C323E-C63F-E049-8F4E-DAFC759238C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108A44-8C4F-4EA1-9A2C-301D8FB3BC8D}" type="datetime1">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5C323E-C63F-E049-8F4E-DAFC759238C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81F2DD-202B-4D9F-A56D-4A85C13B09CB}" type="datetime1">
              <a:rPr lang="en-US" smtClean="0"/>
              <a:t>10/14/2014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5C323E-C63F-E049-8F4E-DAFC759238C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631FCF-5819-4AF7-8E90-8C4E45DF7208}" type="datetime1">
              <a:rPr lang="en-US" smtClean="0"/>
              <a:t>10/14/2014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5C323E-C63F-E049-8F4E-DAFC759238C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AE4F50-EBD7-4741-86D0-C8B9D88DE2A2}" type="datetime1">
              <a:rPr lang="en-US" smtClean="0"/>
              <a:t>10/14/2014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5C323E-C63F-E049-8F4E-DAFC759238C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79D76E-C035-4305-B30A-C751CA552C6C}" type="datetime1">
              <a:rPr lang="en-US" smtClean="0"/>
              <a:t>10/14/2014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5C323E-C63F-E049-8F4E-DAFC759238C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FE7F5A-4C9E-469A-9CED-2F2D5FA3D80D}" type="datetime1">
              <a:rPr lang="en-US" smtClean="0"/>
              <a:t>10/14/2014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5C323E-C63F-E049-8F4E-DAFC759238C1}"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C939D5-42F4-4FC9-9E98-EEFE654DABCE}" type="datetime1">
              <a:rPr lang="en-US" smtClean="0"/>
              <a:t>10/14/2014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5C323E-C63F-E049-8F4E-DAFC759238C1}"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763587"/>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181100"/>
            <a:ext cx="8229600" cy="4945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78D213-49D6-417E-B5B0-56FB7C17042B}" type="datetime1">
              <a:rPr lang="en-US" smtClean="0"/>
              <a:t>10/14/2014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5C323E-C63F-E049-8F4E-DAFC759238C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478783" y="6070175"/>
            <a:ext cx="8224502" cy="1588"/>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pic>
        <p:nvPicPr>
          <p:cNvPr id="3" name="Picture 2" descr="FL master 1-27.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783" y="6101723"/>
            <a:ext cx="3009900" cy="617416"/>
          </a:xfrm>
          <a:prstGeom prst="rect">
            <a:avLst/>
          </a:prstGeom>
        </p:spPr>
      </p:pic>
      <p:sp>
        <p:nvSpPr>
          <p:cNvPr id="4" name="Title 1"/>
          <p:cNvSpPr>
            <a:spLocks noGrp="1"/>
          </p:cNvSpPr>
          <p:nvPr>
            <p:ph type="ctrTitle"/>
          </p:nvPr>
        </p:nvSpPr>
        <p:spPr>
          <a:xfrm>
            <a:off x="947057" y="2130425"/>
            <a:ext cx="7217229" cy="1470025"/>
          </a:xfrm>
          <a:solidFill>
            <a:schemeClr val="bg1">
              <a:lumMod val="85000"/>
            </a:schemeClr>
          </a:solidFill>
        </p:spPr>
        <p:txBody>
          <a:bodyPr>
            <a:normAutofit/>
          </a:bodyPr>
          <a:lstStyle/>
          <a:p>
            <a:pPr algn="r"/>
            <a:r>
              <a:rPr lang="en-US" sz="4000" dirty="0" smtClean="0"/>
              <a:t>University of Colorado</a:t>
            </a:r>
            <a:br>
              <a:rPr lang="en-US" sz="4000" dirty="0" smtClean="0"/>
            </a:br>
            <a:r>
              <a:rPr lang="en-US" sz="4000" dirty="0" smtClean="0"/>
              <a:t>University Information Systems</a:t>
            </a:r>
            <a:endParaRPr lang="en-US" sz="4000" dirty="0"/>
          </a:p>
        </p:txBody>
      </p:sp>
      <p:sp>
        <p:nvSpPr>
          <p:cNvPr id="6" name="Subtitle 2"/>
          <p:cNvSpPr>
            <a:spLocks noGrp="1"/>
          </p:cNvSpPr>
          <p:nvPr>
            <p:ph type="subTitle" idx="1"/>
          </p:nvPr>
        </p:nvSpPr>
        <p:spPr>
          <a:xfrm>
            <a:off x="1371600" y="3886200"/>
            <a:ext cx="6400800" cy="1752600"/>
          </a:xfrm>
        </p:spPr>
        <p:txBody>
          <a:bodyPr>
            <a:normAutofit fontScale="92500" lnSpcReduction="20000"/>
          </a:bodyPr>
          <a:lstStyle/>
          <a:p>
            <a:r>
              <a:rPr lang="en-US" sz="4800" dirty="0" smtClean="0"/>
              <a:t>Taleo Implementation</a:t>
            </a:r>
          </a:p>
          <a:p>
            <a:r>
              <a:rPr lang="en-US" sz="4800" dirty="0" smtClean="0"/>
              <a:t>Project Proposal</a:t>
            </a:r>
          </a:p>
          <a:p>
            <a:r>
              <a:rPr lang="en-US" sz="3000" smtClean="0"/>
              <a:t>February 2014</a:t>
            </a:r>
            <a:endParaRPr lang="en-US" sz="3000" dirty="0"/>
          </a:p>
          <a:p>
            <a:endParaRPr lang="en-US" sz="3000"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8369" y="1758042"/>
            <a:ext cx="1210728" cy="1224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2C5C323E-C63F-E049-8F4E-DAFC759238C1}" type="slidenum">
              <a:rPr lang="en-US" smtClean="0"/>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Analysis</a:t>
            </a:r>
            <a:endParaRPr lang="en-US" dirty="0"/>
          </a:p>
        </p:txBody>
      </p:sp>
      <p:sp>
        <p:nvSpPr>
          <p:cNvPr id="3" name="Content Placeholder 2"/>
          <p:cNvSpPr>
            <a:spLocks noGrp="1"/>
          </p:cNvSpPr>
          <p:nvPr>
            <p:ph idx="1"/>
          </p:nvPr>
        </p:nvSpPr>
        <p:spPr>
          <a:xfrm>
            <a:off x="457200" y="1333500"/>
            <a:ext cx="8229600" cy="5181600"/>
          </a:xfrm>
        </p:spPr>
        <p:txBody>
          <a:bodyPr>
            <a:normAutofit/>
          </a:bodyPr>
          <a:lstStyle/>
          <a:p>
            <a:pPr marL="0" indent="0">
              <a:buNone/>
            </a:pPr>
            <a:r>
              <a:rPr lang="en-US" sz="1800" i="1" u="sng" dirty="0" smtClean="0">
                <a:solidFill>
                  <a:schemeClr val="accent1">
                    <a:lumMod val="75000"/>
                  </a:schemeClr>
                </a:solidFill>
              </a:rPr>
              <a:t>Resource Needs </a:t>
            </a:r>
          </a:p>
          <a:p>
            <a:r>
              <a:rPr lang="en-US" sz="1800" dirty="0" smtClean="0"/>
              <a:t>UIS Application Development – HR Team</a:t>
            </a:r>
          </a:p>
          <a:p>
            <a:r>
              <a:rPr lang="en-US" sz="1800" dirty="0" smtClean="0"/>
              <a:t>UIS PMO</a:t>
            </a:r>
          </a:p>
          <a:p>
            <a:pPr lvl="1"/>
            <a:r>
              <a:rPr lang="en-US" sz="1400" dirty="0" smtClean="0"/>
              <a:t>Project Support</a:t>
            </a:r>
          </a:p>
          <a:p>
            <a:r>
              <a:rPr lang="en-US" sz="1800" dirty="0" smtClean="0"/>
              <a:t>Security – Oversight by Brad Judy</a:t>
            </a:r>
          </a:p>
          <a:p>
            <a:r>
              <a:rPr lang="en-US" sz="1800" dirty="0" smtClean="0"/>
              <a:t>Cross Apps  </a:t>
            </a:r>
            <a:endParaRPr lang="en-US" sz="1800" dirty="0"/>
          </a:p>
          <a:p>
            <a:pPr lvl="1"/>
            <a:r>
              <a:rPr lang="en-US" sz="1400" dirty="0" smtClean="0"/>
              <a:t>IdM</a:t>
            </a:r>
          </a:p>
          <a:p>
            <a:pPr lvl="1"/>
            <a:r>
              <a:rPr lang="en-US" sz="1400" dirty="0" smtClean="0"/>
              <a:t>IRM</a:t>
            </a:r>
          </a:p>
          <a:p>
            <a:pPr lvl="1"/>
            <a:r>
              <a:rPr lang="en-US" sz="1400" dirty="0" smtClean="0"/>
              <a:t>Integrations</a:t>
            </a:r>
          </a:p>
          <a:p>
            <a:r>
              <a:rPr lang="en-US" sz="1800" dirty="0" smtClean="0"/>
              <a:t>Oracle and tbd implementation partner</a:t>
            </a:r>
          </a:p>
          <a:p>
            <a:r>
              <a:rPr lang="en-US" sz="1800" dirty="0" smtClean="0"/>
              <a:t>Campus </a:t>
            </a:r>
            <a:r>
              <a:rPr lang="en-US" sz="1800" dirty="0"/>
              <a:t>HR </a:t>
            </a:r>
            <a:r>
              <a:rPr lang="en-US" sz="1800" dirty="0" smtClean="0"/>
              <a:t>designated core project team</a:t>
            </a:r>
          </a:p>
          <a:p>
            <a:r>
              <a:rPr lang="en-US" sz="1800" dirty="0"/>
              <a:t>D</a:t>
            </a:r>
            <a:r>
              <a:rPr lang="en-US" sz="1800" dirty="0" smtClean="0"/>
              <a:t>epartment </a:t>
            </a:r>
            <a:r>
              <a:rPr lang="en-US" sz="1800" dirty="0"/>
              <a:t>business </a:t>
            </a:r>
            <a:r>
              <a:rPr lang="en-US" sz="1800" dirty="0" smtClean="0"/>
              <a:t>partner working group </a:t>
            </a:r>
            <a:r>
              <a:rPr lang="en-US" sz="1800" dirty="0"/>
              <a:t>(DRL/PPL) </a:t>
            </a:r>
          </a:p>
          <a:p>
            <a:r>
              <a:rPr lang="en-US" sz="1800" dirty="0" smtClean="0"/>
              <a:t>ES </a:t>
            </a:r>
            <a:r>
              <a:rPr lang="en-US" sz="1800" dirty="0"/>
              <a:t>P</a:t>
            </a:r>
            <a:r>
              <a:rPr lang="en-US" sz="1800" dirty="0" smtClean="0"/>
              <a:t>roject Team </a:t>
            </a:r>
          </a:p>
          <a:p>
            <a:r>
              <a:rPr lang="en-US" sz="1800" dirty="0" smtClean="0"/>
              <a:t>ES Communications team – RyAnne Scott</a:t>
            </a:r>
          </a:p>
          <a:p>
            <a:r>
              <a:rPr lang="en-US" sz="1800" dirty="0" smtClean="0"/>
              <a:t>ES Learning and Development</a:t>
            </a:r>
          </a:p>
          <a:p>
            <a:endParaRPr lang="en-US" sz="1800" dirty="0" smtClean="0"/>
          </a:p>
          <a:p>
            <a:pPr lvl="0"/>
            <a:endParaRPr lang="en-US" sz="1800" i="1" u="sng" dirty="0" smtClean="0">
              <a:solidFill>
                <a:srgbClr val="4F81BD">
                  <a:lumMod val="75000"/>
                </a:srgbClr>
              </a:solidFill>
            </a:endParaRPr>
          </a:p>
          <a:p>
            <a:endParaRPr lang="en-US" sz="1600" dirty="0" smtClean="0"/>
          </a:p>
          <a:p>
            <a:pPr marL="0" indent="0">
              <a:buNone/>
            </a:pPr>
            <a:endParaRPr lang="en-US" sz="1800" dirty="0"/>
          </a:p>
          <a:p>
            <a:endParaRPr lang="en-US" sz="1800" dirty="0"/>
          </a:p>
        </p:txBody>
      </p:sp>
      <p:sp>
        <p:nvSpPr>
          <p:cNvPr id="4" name="Slide Number Placeholder 3"/>
          <p:cNvSpPr>
            <a:spLocks noGrp="1"/>
          </p:cNvSpPr>
          <p:nvPr>
            <p:ph type="sldNum" sz="quarter" idx="12"/>
          </p:nvPr>
        </p:nvSpPr>
        <p:spPr/>
        <p:txBody>
          <a:bodyPr/>
          <a:lstStyle/>
          <a:p>
            <a:fld id="{2C5C323E-C63F-E049-8F4E-DAFC759238C1}" type="slidenum">
              <a:rPr lang="en-US" smtClean="0"/>
              <a:t>10</a:t>
            </a:fld>
            <a:endParaRPr lang="en-US" dirty="0"/>
          </a:p>
        </p:txBody>
      </p:sp>
    </p:spTree>
    <p:extLst>
      <p:ext uri="{BB962C8B-B14F-4D97-AF65-F5344CB8AC3E}">
        <p14:creationId xmlns:p14="http://schemas.microsoft.com/office/powerpoint/2010/main" val="1765793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Taleo Implementation - Overview</a:t>
            </a:r>
            <a:endParaRPr lang="en-US" dirty="0"/>
          </a:p>
        </p:txBody>
      </p:sp>
      <p:sp>
        <p:nvSpPr>
          <p:cNvPr id="3" name="Content Placeholder 2"/>
          <p:cNvSpPr>
            <a:spLocks noGrp="1"/>
          </p:cNvSpPr>
          <p:nvPr>
            <p:ph idx="1"/>
          </p:nvPr>
        </p:nvSpPr>
        <p:spPr>
          <a:xfrm>
            <a:off x="457200" y="1200150"/>
            <a:ext cx="8382000" cy="5156200"/>
          </a:xfrm>
        </p:spPr>
        <p:txBody>
          <a:bodyPr>
            <a:normAutofit fontScale="62500" lnSpcReduction="20000"/>
          </a:bodyPr>
          <a:lstStyle/>
          <a:p>
            <a:pPr marL="0" indent="0">
              <a:buNone/>
            </a:pPr>
            <a:r>
              <a:rPr lang="en-US" sz="2100" i="1" u="sng" dirty="0" smtClean="0">
                <a:solidFill>
                  <a:schemeClr val="accent1">
                    <a:lumMod val="75000"/>
                  </a:schemeClr>
                </a:solidFill>
              </a:rPr>
              <a:t>Project Objectives</a:t>
            </a:r>
          </a:p>
          <a:p>
            <a:r>
              <a:rPr lang="en-US" sz="2100" dirty="0" smtClean="0"/>
              <a:t>The current on‐line recruitment tool (PeopleAdmin) is used to support the majority of University Staff, Classified Staff, Research Faculty, and Regular Faculty hires across all campuses.  Due to the software changes delivered as part of the PeopleAdmin Upgrade last spring, the system offers reduced functionality, has created numerous integration and reporting issues, requires increased manual effort and does not meet our business needs.  Additionally, we have found the vendor unresponsive.  This has impaired the University’s ability to maintain a strategic focus on recruiting.   </a:t>
            </a:r>
          </a:p>
          <a:p>
            <a:endParaRPr lang="en-US" sz="2100" dirty="0" smtClean="0"/>
          </a:p>
          <a:p>
            <a:r>
              <a:rPr lang="en-US" sz="2100" dirty="0" smtClean="0"/>
              <a:t>Based on campus HR feedback and evaluation we have determined that PeopleAdmin should be replaced with  a best-in-class recruiting solution that integrates with HCM</a:t>
            </a:r>
          </a:p>
          <a:p>
            <a:pPr marL="0" indent="0">
              <a:buNone/>
            </a:pPr>
            <a:endParaRPr lang="en-US" sz="2100" dirty="0" smtClean="0"/>
          </a:p>
          <a:p>
            <a:r>
              <a:rPr lang="en-US" sz="2100" dirty="0" smtClean="0"/>
              <a:t>The timing of this project will align with the HCM 9.2 Upgrade.</a:t>
            </a:r>
          </a:p>
          <a:p>
            <a:pPr marL="0" indent="0">
              <a:buNone/>
            </a:pPr>
            <a:endParaRPr lang="en-US" sz="2100" dirty="0" smtClean="0"/>
          </a:p>
          <a:p>
            <a:pPr marL="0" indent="0">
              <a:buNone/>
            </a:pPr>
            <a:r>
              <a:rPr lang="en-US" sz="2100" i="1" u="sng" dirty="0" smtClean="0">
                <a:solidFill>
                  <a:schemeClr val="accent1">
                    <a:lumMod val="75000"/>
                  </a:schemeClr>
                </a:solidFill>
              </a:rPr>
              <a:t>Ownership</a:t>
            </a:r>
          </a:p>
          <a:p>
            <a:r>
              <a:rPr lang="en-US" sz="2100" dirty="0" smtClean="0"/>
              <a:t>Primary Stakeholders: Campus HR Offices and departmental users</a:t>
            </a:r>
          </a:p>
          <a:p>
            <a:pPr marL="0" indent="0">
              <a:buNone/>
            </a:pPr>
            <a:endParaRPr lang="en-US" sz="2100" dirty="0" smtClean="0"/>
          </a:p>
          <a:p>
            <a:pPr marL="0" indent="0">
              <a:buNone/>
            </a:pPr>
            <a:r>
              <a:rPr lang="en-US" sz="2100" i="1" u="sng" dirty="0" smtClean="0">
                <a:solidFill>
                  <a:schemeClr val="accent1">
                    <a:lumMod val="75000"/>
                  </a:schemeClr>
                </a:solidFill>
              </a:rPr>
              <a:t>Project Scope </a:t>
            </a:r>
          </a:p>
          <a:p>
            <a:pPr marL="0" indent="0">
              <a:buNone/>
            </a:pPr>
            <a:r>
              <a:rPr lang="en-US" sz="2100" dirty="0" smtClean="0"/>
              <a:t>Includes:</a:t>
            </a:r>
          </a:p>
          <a:p>
            <a:pPr lvl="0"/>
            <a:r>
              <a:rPr lang="en-US" sz="2100" dirty="0" smtClean="0"/>
              <a:t>Replacing current functionality in PA and adding desired/required functionality</a:t>
            </a:r>
          </a:p>
          <a:p>
            <a:pPr lvl="0"/>
            <a:r>
              <a:rPr lang="en-US" sz="2100" dirty="0" smtClean="0"/>
              <a:t>Replace current PA integrations</a:t>
            </a:r>
          </a:p>
          <a:p>
            <a:pPr lvl="0"/>
            <a:r>
              <a:rPr lang="en-US" sz="2100" dirty="0" smtClean="0"/>
              <a:t>Add integration for recommendation letter attachments </a:t>
            </a:r>
          </a:p>
          <a:p>
            <a:pPr lvl="0"/>
            <a:r>
              <a:rPr lang="en-US" sz="2100" dirty="0" smtClean="0"/>
              <a:t>Mobile capabilities</a:t>
            </a:r>
          </a:p>
          <a:p>
            <a:pPr lvl="0"/>
            <a:r>
              <a:rPr lang="en-US" sz="2100" dirty="0" smtClean="0"/>
              <a:t>Improvements in bulk candidate disbursement and email notification</a:t>
            </a:r>
          </a:p>
          <a:p>
            <a:pPr lvl="0"/>
            <a:r>
              <a:rPr lang="en-US" sz="2100" dirty="0" smtClean="0"/>
              <a:t>Utilize delivered reporting capabilities</a:t>
            </a:r>
          </a:p>
          <a:p>
            <a:pPr lvl="0"/>
            <a:r>
              <a:rPr lang="en-US" sz="2100" dirty="0" smtClean="0"/>
              <a:t>Third party delivered integrations: LinkedIn, HireRight, HireVue and SkillSurvey</a:t>
            </a:r>
          </a:p>
          <a:p>
            <a:pPr lvl="0"/>
            <a:r>
              <a:rPr lang="en-US" sz="2100" dirty="0" smtClean="0"/>
              <a:t>Utilize delivered Taleo Connect Client integration tool</a:t>
            </a:r>
          </a:p>
          <a:p>
            <a:pPr marL="0" indent="0">
              <a:buNone/>
            </a:pPr>
            <a:endParaRPr lang="en-US" sz="1800" i="1" u="sng" dirty="0" smtClean="0">
              <a:solidFill>
                <a:schemeClr val="accent1">
                  <a:lumMod val="75000"/>
                </a:schemeClr>
              </a:solidFill>
            </a:endParaRPr>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i="1" u="sng" dirty="0" smtClean="0">
              <a:solidFill>
                <a:schemeClr val="accent1">
                  <a:lumMod val="75000"/>
                </a:schemeClr>
              </a:solidFill>
            </a:endParaRPr>
          </a:p>
        </p:txBody>
      </p:sp>
      <p:sp>
        <p:nvSpPr>
          <p:cNvPr id="4" name="Slide Number Placeholder 3"/>
          <p:cNvSpPr>
            <a:spLocks noGrp="1"/>
          </p:cNvSpPr>
          <p:nvPr>
            <p:ph type="sldNum" sz="quarter" idx="12"/>
          </p:nvPr>
        </p:nvSpPr>
        <p:spPr/>
        <p:txBody>
          <a:bodyPr/>
          <a:lstStyle/>
          <a:p>
            <a:fld id="{2C5C323E-C63F-E049-8F4E-DAFC759238C1}" type="slidenum">
              <a:rPr lang="en-US" smtClean="0"/>
              <a:t>2</a:t>
            </a:fld>
            <a:endParaRPr lang="en-US" dirty="0"/>
          </a:p>
        </p:txBody>
      </p:sp>
    </p:spTree>
    <p:extLst>
      <p:ext uri="{BB962C8B-B14F-4D97-AF65-F5344CB8AC3E}">
        <p14:creationId xmlns:p14="http://schemas.microsoft.com/office/powerpoint/2010/main" val="464928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Taleo Implementation – Tool Analysis</a:t>
            </a:r>
            <a:endParaRPr lang="en-US" dirty="0"/>
          </a:p>
        </p:txBody>
      </p:sp>
      <p:sp>
        <p:nvSpPr>
          <p:cNvPr id="3" name="Content Placeholder 2"/>
          <p:cNvSpPr>
            <a:spLocks noGrp="1"/>
          </p:cNvSpPr>
          <p:nvPr>
            <p:ph idx="1"/>
          </p:nvPr>
        </p:nvSpPr>
        <p:spPr/>
        <p:txBody>
          <a:bodyPr>
            <a:normAutofit/>
          </a:bodyPr>
          <a:lstStyle/>
          <a:p>
            <a:r>
              <a:rPr lang="en-US" sz="1800" dirty="0" smtClean="0"/>
              <a:t>Hosted onsite demos of Taleo and PeopleSoft eRecruit</a:t>
            </a:r>
          </a:p>
          <a:p>
            <a:r>
              <a:rPr lang="en-US" sz="1800" dirty="0" smtClean="0"/>
              <a:t>Conducted phone calls with universities currently using both solutions</a:t>
            </a:r>
          </a:p>
          <a:p>
            <a:r>
              <a:rPr lang="en-US" sz="1800" dirty="0" smtClean="0"/>
              <a:t>Review recruiting process in depth in Taleo via WebEx</a:t>
            </a:r>
          </a:p>
          <a:p>
            <a:r>
              <a:rPr lang="en-US" sz="1800" dirty="0" smtClean="0"/>
              <a:t>Examined multiple resources including online videos, Oracle roadmaps and technical functionality</a:t>
            </a:r>
          </a:p>
          <a:p>
            <a:r>
              <a:rPr lang="en-US" sz="1800" dirty="0" smtClean="0"/>
              <a:t>Assessed cloud versus on premise and held a demo with UIS technical team members including security</a:t>
            </a:r>
            <a:endParaRPr lang="en-US" sz="1800" dirty="0"/>
          </a:p>
        </p:txBody>
      </p:sp>
      <p:sp>
        <p:nvSpPr>
          <p:cNvPr id="4" name="Slide Number Placeholder 3"/>
          <p:cNvSpPr>
            <a:spLocks noGrp="1"/>
          </p:cNvSpPr>
          <p:nvPr>
            <p:ph type="sldNum" sz="quarter" idx="12"/>
          </p:nvPr>
        </p:nvSpPr>
        <p:spPr/>
        <p:txBody>
          <a:bodyPr/>
          <a:lstStyle/>
          <a:p>
            <a:fld id="{2C5C323E-C63F-E049-8F4E-DAFC759238C1}" type="slidenum">
              <a:rPr lang="en-US" smtClean="0"/>
              <a:t>3</a:t>
            </a:fld>
            <a:endParaRPr lang="en-US" dirty="0"/>
          </a:p>
        </p:txBody>
      </p:sp>
    </p:spTree>
    <p:extLst>
      <p:ext uri="{BB962C8B-B14F-4D97-AF65-F5344CB8AC3E}">
        <p14:creationId xmlns:p14="http://schemas.microsoft.com/office/powerpoint/2010/main" val="4173429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Required System Features</a:t>
            </a:r>
            <a:endParaRPr lang="en-US" dirty="0"/>
          </a:p>
        </p:txBody>
      </p:sp>
      <p:sp>
        <p:nvSpPr>
          <p:cNvPr id="3" name="Content Placeholder 2"/>
          <p:cNvSpPr>
            <a:spLocks noGrp="1"/>
          </p:cNvSpPr>
          <p:nvPr>
            <p:ph idx="1"/>
          </p:nvPr>
        </p:nvSpPr>
        <p:spPr>
          <a:xfrm>
            <a:off x="457200" y="990600"/>
            <a:ext cx="8382000" cy="4792663"/>
          </a:xfrm>
        </p:spPr>
        <p:txBody>
          <a:bodyPr>
            <a:normAutofit/>
          </a:bodyPr>
          <a:lstStyle/>
          <a:p>
            <a:pPr marL="0" indent="0">
              <a:buNone/>
            </a:pPr>
            <a:endParaRPr lang="en-US" sz="1800" dirty="0"/>
          </a:p>
          <a:p>
            <a:endParaRPr lang="en-US" sz="1800" dirty="0" smtClean="0"/>
          </a:p>
          <a:p>
            <a:pPr marL="0" indent="0">
              <a:buNone/>
            </a:pPr>
            <a:endParaRPr lang="en-US" sz="1800" dirty="0" smtClean="0"/>
          </a:p>
          <a:p>
            <a:pPr marL="0" indent="0">
              <a:buNone/>
            </a:pPr>
            <a:endParaRPr lang="en-US" sz="1800" dirty="0"/>
          </a:p>
          <a:p>
            <a:endParaRPr lang="en-US" sz="1600" dirty="0" smtClean="0"/>
          </a:p>
          <a:p>
            <a:pPr marL="0" indent="0">
              <a:buNone/>
            </a:pPr>
            <a:endParaRPr lang="en-US" sz="1800" dirty="0"/>
          </a:p>
          <a:p>
            <a:endParaRPr lang="en-US" sz="1800" dirty="0"/>
          </a:p>
        </p:txBody>
      </p:sp>
      <p:sp>
        <p:nvSpPr>
          <p:cNvPr id="4" name="Slide Number Placeholder 3"/>
          <p:cNvSpPr>
            <a:spLocks noGrp="1"/>
          </p:cNvSpPr>
          <p:nvPr>
            <p:ph type="sldNum" sz="quarter" idx="12"/>
          </p:nvPr>
        </p:nvSpPr>
        <p:spPr/>
        <p:txBody>
          <a:bodyPr/>
          <a:lstStyle/>
          <a:p>
            <a:fld id="{2C5C323E-C63F-E049-8F4E-DAFC759238C1}" type="slidenum">
              <a:rPr lang="en-US" smtClean="0"/>
              <a:t>4</a:t>
            </a:fld>
            <a:endParaRPr lang="en-US" dirty="0"/>
          </a:p>
        </p:txBody>
      </p:sp>
      <p:sp>
        <p:nvSpPr>
          <p:cNvPr id="6" name="Content Placeholder 3"/>
          <p:cNvSpPr txBox="1">
            <a:spLocks/>
          </p:cNvSpPr>
          <p:nvPr/>
        </p:nvSpPr>
        <p:spPr>
          <a:xfrm>
            <a:off x="457200" y="1219200"/>
            <a:ext cx="8458200" cy="52578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0">
              <a:buFont typeface="Arial"/>
              <a:buNone/>
            </a:pPr>
            <a:endParaRPr lang="en-US" sz="3700" b="1" dirty="0" smtClean="0"/>
          </a:p>
          <a:p>
            <a:pPr marL="0" indent="0">
              <a:buFont typeface="Arial"/>
              <a:buNone/>
            </a:pPr>
            <a:r>
              <a:rPr lang="en-US" sz="5200" dirty="0" smtClean="0"/>
              <a:t>The Applicant Tracking System (ATS) application should be a full-feature applicant tracking/recruiting system with all the functionality of the best-in-class ATS. The ATS must also include the following features: </a:t>
            </a:r>
          </a:p>
          <a:p>
            <a:pPr marL="0" indent="0">
              <a:buFont typeface="Arial"/>
              <a:buNone/>
            </a:pPr>
            <a:endParaRPr lang="en-US" sz="4800" b="1" dirty="0" smtClean="0"/>
          </a:p>
          <a:p>
            <a:r>
              <a:rPr lang="en-US" sz="5200" dirty="0" smtClean="0"/>
              <a:t>Provides pre-screening questions which can be open-ended or close-ended, including a question bank to identify minimum and preferred qualifications</a:t>
            </a:r>
            <a:endParaRPr lang="en-US" sz="5200" b="1" dirty="0" smtClean="0"/>
          </a:p>
          <a:p>
            <a:r>
              <a:rPr lang="en-US" sz="5200" dirty="0" smtClean="0"/>
              <a:t>Creates new postings from previous job descriptions or customizable templates</a:t>
            </a:r>
            <a:endParaRPr lang="en-US" sz="5200" b="1" dirty="0" smtClean="0"/>
          </a:p>
          <a:p>
            <a:r>
              <a:rPr lang="en-US" sz="5200" dirty="0" smtClean="0"/>
              <a:t>Manages applications, resumes, and other applicant documents and allows for bulk applicant disposition changes</a:t>
            </a:r>
            <a:endParaRPr lang="en-US" sz="5200" b="1" dirty="0" smtClean="0"/>
          </a:p>
          <a:p>
            <a:r>
              <a:rPr lang="en-US" sz="5200" dirty="0" smtClean="0"/>
              <a:t>Provides standard and custom automated applicant communication for individuals or in bulk</a:t>
            </a:r>
            <a:endParaRPr lang="en-US" sz="5200" b="1" dirty="0" smtClean="0"/>
          </a:p>
          <a:p>
            <a:r>
              <a:rPr lang="en-US" sz="5200" dirty="0" smtClean="0"/>
              <a:t>Provides a highly customizable public facing brand-able website that can be managed by university administrators</a:t>
            </a:r>
            <a:endParaRPr lang="en-US" sz="5200" b="1" dirty="0" smtClean="0"/>
          </a:p>
          <a:p>
            <a:r>
              <a:rPr lang="en-US" sz="5200" dirty="0" smtClean="0"/>
              <a:t>Provides highly configurable candidate selection workflow capabilities</a:t>
            </a:r>
            <a:endParaRPr lang="en-US" sz="5200" b="1" dirty="0" smtClean="0"/>
          </a:p>
          <a:p>
            <a:r>
              <a:rPr lang="en-US" sz="5200" dirty="0" smtClean="0"/>
              <a:t>Integration with social media resources and social media sourcing</a:t>
            </a:r>
            <a:endParaRPr lang="en-US" sz="5200" b="1" dirty="0" smtClean="0"/>
          </a:p>
          <a:p>
            <a:r>
              <a:rPr lang="en-US" sz="5200" dirty="0" smtClean="0"/>
              <a:t>Integration with job board posting services and job board sourcing</a:t>
            </a:r>
            <a:endParaRPr lang="en-US" sz="5200" b="1" dirty="0" smtClean="0"/>
          </a:p>
          <a:p>
            <a:r>
              <a:rPr lang="en-US" sz="5200" dirty="0" smtClean="0"/>
              <a:t>Integration with background check applications and various third party vendors</a:t>
            </a:r>
            <a:endParaRPr lang="en-US" sz="5200" b="1" dirty="0" smtClean="0"/>
          </a:p>
          <a:p>
            <a:r>
              <a:rPr lang="en-US" sz="5200" dirty="0" smtClean="0"/>
              <a:t>Ability to match internal and external applicants to open job postings</a:t>
            </a:r>
            <a:endParaRPr lang="en-US" sz="5200" b="1" dirty="0" smtClean="0"/>
          </a:p>
          <a:p>
            <a:r>
              <a:rPr lang="en-US" sz="5200" dirty="0" smtClean="0"/>
              <a:t>Robust reporting and analytics. Enabling system users with sufficient access levels to sort, query, run and fine-tune ad hoc and customizable reports</a:t>
            </a:r>
            <a:endParaRPr lang="en-US" sz="5200" b="1" dirty="0" smtClean="0"/>
          </a:p>
          <a:p>
            <a:r>
              <a:rPr lang="en-US" sz="5200" dirty="0" smtClean="0"/>
              <a:t>Provides mobile platform</a:t>
            </a:r>
            <a:endParaRPr lang="en-US" sz="5200" b="1" dirty="0" smtClean="0"/>
          </a:p>
          <a:p>
            <a:r>
              <a:rPr lang="en-US" sz="5200" dirty="0" smtClean="0"/>
              <a:t>Intuitive user interface for candidates and administrators</a:t>
            </a:r>
            <a:endParaRPr lang="en-US" sz="5200" b="1" dirty="0" smtClean="0"/>
          </a:p>
          <a:p>
            <a:r>
              <a:rPr lang="en-US" sz="5200" dirty="0" smtClean="0"/>
              <a:t>Ability to easily integrate with PeopleSoft HCM</a:t>
            </a:r>
            <a:endParaRPr lang="en-US" sz="5200" b="1" dirty="0" smtClean="0"/>
          </a:p>
          <a:p>
            <a:r>
              <a:rPr lang="en-US" sz="5200" dirty="0" smtClean="0"/>
              <a:t>Provides ability to export records in bulk for storage in other databases</a:t>
            </a:r>
            <a:endParaRPr lang="en-US" sz="5200" b="1" dirty="0" smtClean="0"/>
          </a:p>
          <a:p>
            <a:r>
              <a:rPr lang="en-US" sz="5200" dirty="0" smtClean="0"/>
              <a:t>Provides fine-grained permissions to set access levels for administrative personnel and approvers</a:t>
            </a:r>
            <a:endParaRPr lang="en-US" sz="5200" b="1" dirty="0" smtClean="0"/>
          </a:p>
          <a:p>
            <a:r>
              <a:rPr lang="en-US" sz="5200" dirty="0" smtClean="0"/>
              <a:t>Provides a “dashboard” or switchboard screen that lists all tasks and list status</a:t>
            </a:r>
            <a:endParaRPr lang="en-US" sz="5200" b="1" dirty="0" smtClean="0"/>
          </a:p>
          <a:p>
            <a:endParaRPr lang="en-US" dirty="0"/>
          </a:p>
        </p:txBody>
      </p:sp>
    </p:spTree>
    <p:extLst>
      <p:ext uri="{BB962C8B-B14F-4D97-AF65-F5344CB8AC3E}">
        <p14:creationId xmlns:p14="http://schemas.microsoft.com/office/powerpoint/2010/main" val="2656402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Taleo Assessment Data</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1800" i="1" u="sng" dirty="0" smtClean="0">
                <a:solidFill>
                  <a:schemeClr val="accent1">
                    <a:lumMod val="75000"/>
                  </a:schemeClr>
                </a:solidFill>
              </a:rPr>
              <a:t>Discussions on Taleo and PS eRecruit with existing university customers</a:t>
            </a:r>
          </a:p>
          <a:p>
            <a:pPr marL="0" indent="0">
              <a:buNone/>
            </a:pPr>
            <a:r>
              <a:rPr lang="en-US" sz="1800" dirty="0" smtClean="0"/>
              <a:t>University of Oklahoma – replacing PeopleAdmin with Taleo in 2014; completed review of various recruiting tools and determined Taleo best meets their requirements.</a:t>
            </a:r>
          </a:p>
          <a:p>
            <a:pPr marL="0" indent="0">
              <a:buNone/>
            </a:pPr>
            <a:endParaRPr lang="en-US" sz="1800" dirty="0" smtClean="0"/>
          </a:p>
          <a:p>
            <a:pPr marL="0" indent="0">
              <a:buNone/>
            </a:pPr>
            <a:r>
              <a:rPr lang="en-US" sz="1800" dirty="0" smtClean="0"/>
              <a:t>University of Texas Medical Branch – upgraded HCM in 2013 and attempted to continue use of eRecruit in PeopleSoft although they have been faced with a high level of frustration and a long list of required customizations;  Lee </a:t>
            </a:r>
            <a:r>
              <a:rPr lang="en-US" sz="1800" dirty="0"/>
              <a:t>Webster, Director of Talent Acquisition and Recruitment </a:t>
            </a:r>
            <a:r>
              <a:rPr lang="en-US" sz="1800" dirty="0" smtClean="0"/>
              <a:t>“You must convince your leadership that Taleo is the right solution, eRecruit would have been effective in 1994.”</a:t>
            </a:r>
          </a:p>
          <a:p>
            <a:pPr marL="0" indent="0">
              <a:buNone/>
            </a:pPr>
            <a:endParaRPr lang="en-US" sz="1800" dirty="0" smtClean="0"/>
          </a:p>
          <a:p>
            <a:pPr marL="0" indent="0">
              <a:buNone/>
            </a:pPr>
            <a:r>
              <a:rPr lang="en-US" sz="1800" dirty="0" smtClean="0"/>
              <a:t>University of Missouri – uses HCM 9.1 and eRecruit; frustrations surrounding the number of required customizations as well as system issues regarding email notifications, improper placement of buttons, not intuitive to system users or applicants.</a:t>
            </a:r>
          </a:p>
          <a:p>
            <a:pPr marL="0" indent="0">
              <a:buNone/>
            </a:pPr>
            <a:endParaRPr lang="en-US" sz="1800" dirty="0"/>
          </a:p>
          <a:p>
            <a:pPr marL="0" indent="0">
              <a:buNone/>
            </a:pPr>
            <a:r>
              <a:rPr lang="en-US" sz="1800" dirty="0" smtClean="0"/>
              <a:t>Stanford University – uses Taleo and PS CS/HR 9.0; uses for non academic campus hires; reports no browser or cache issues or maintenance or downtime issues, resume parsing works very well, as does moving bulk candidates and integration with LinkedIn.</a:t>
            </a:r>
            <a:endParaRPr lang="en-US" sz="1800" dirty="0"/>
          </a:p>
          <a:p>
            <a:pPr marL="0" indent="0">
              <a:buNone/>
            </a:pPr>
            <a:endParaRPr lang="en-US" sz="1800" dirty="0" smtClean="0"/>
          </a:p>
          <a:p>
            <a:endParaRPr lang="en-US" sz="1600" dirty="0" smtClean="0"/>
          </a:p>
          <a:p>
            <a:pPr marL="0" indent="0">
              <a:buNone/>
            </a:pPr>
            <a:endParaRPr lang="en-US" sz="1800" dirty="0"/>
          </a:p>
          <a:p>
            <a:endParaRPr lang="en-US" sz="1800" dirty="0"/>
          </a:p>
        </p:txBody>
      </p:sp>
      <p:sp>
        <p:nvSpPr>
          <p:cNvPr id="4" name="Slide Number Placeholder 3"/>
          <p:cNvSpPr>
            <a:spLocks noGrp="1"/>
          </p:cNvSpPr>
          <p:nvPr>
            <p:ph type="sldNum" sz="quarter" idx="12"/>
          </p:nvPr>
        </p:nvSpPr>
        <p:spPr/>
        <p:txBody>
          <a:bodyPr/>
          <a:lstStyle/>
          <a:p>
            <a:fld id="{2C5C323E-C63F-E049-8F4E-DAFC759238C1}" type="slidenum">
              <a:rPr lang="en-US" smtClean="0"/>
              <a:t>5</a:t>
            </a:fld>
            <a:endParaRPr lang="en-US" dirty="0"/>
          </a:p>
        </p:txBody>
      </p:sp>
    </p:spTree>
    <p:extLst>
      <p:ext uri="{BB962C8B-B14F-4D97-AF65-F5344CB8AC3E}">
        <p14:creationId xmlns:p14="http://schemas.microsoft.com/office/powerpoint/2010/main" val="2571224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8079" r="-760" b="44510"/>
          <a:stretch/>
        </p:blipFill>
        <p:spPr bwMode="auto">
          <a:xfrm>
            <a:off x="228600" y="1009650"/>
            <a:ext cx="8046051" cy="547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33375" y="361950"/>
            <a:ext cx="8181975" cy="461665"/>
          </a:xfrm>
          <a:prstGeom prst="rect">
            <a:avLst/>
          </a:prstGeom>
          <a:noFill/>
        </p:spPr>
        <p:txBody>
          <a:bodyPr wrap="square" rtlCol="0">
            <a:spAutoFit/>
          </a:bodyPr>
          <a:lstStyle/>
          <a:p>
            <a:r>
              <a:rPr lang="en-US" sz="2400" dirty="0" smtClean="0"/>
              <a:t>Recruitment Tool Comparison</a:t>
            </a:r>
            <a:endParaRPr lang="en-US" sz="2400" dirty="0"/>
          </a:p>
        </p:txBody>
      </p:sp>
    </p:spTree>
    <p:extLst>
      <p:ext uri="{BB962C8B-B14F-4D97-AF65-F5344CB8AC3E}">
        <p14:creationId xmlns:p14="http://schemas.microsoft.com/office/powerpoint/2010/main" val="1481795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425" y="768350"/>
            <a:ext cx="8439150" cy="532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81000"/>
            <a:ext cx="400050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2645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5C323E-C63F-E049-8F4E-DAFC759238C1}" type="slidenum">
              <a:rPr lang="en-US" smtClean="0"/>
              <a:t>8</a:t>
            </a:fld>
            <a:endParaRPr lang="en-US" dirty="0"/>
          </a:p>
        </p:txBody>
      </p:sp>
      <p:sp>
        <p:nvSpPr>
          <p:cNvPr id="3" name="Rectangle 2"/>
          <p:cNvSpPr/>
          <p:nvPr/>
        </p:nvSpPr>
        <p:spPr>
          <a:xfrm>
            <a:off x="1085850" y="1122819"/>
            <a:ext cx="6581775" cy="5909310"/>
          </a:xfrm>
          <a:prstGeom prst="rect">
            <a:avLst/>
          </a:prstGeom>
        </p:spPr>
        <p:txBody>
          <a:bodyPr wrap="square">
            <a:spAutoFit/>
          </a:bodyPr>
          <a:lstStyle/>
          <a:p>
            <a:endParaRPr lang="en-US" dirty="0"/>
          </a:p>
          <a:p>
            <a:pPr marL="285750" lvl="0" indent="-285750">
              <a:buFont typeface="Arial" pitchFamily="34" charset="0"/>
              <a:buChar char="•"/>
            </a:pPr>
            <a:endParaRPr lang="en-US" dirty="0" smtClean="0"/>
          </a:p>
          <a:p>
            <a:pPr lvl="0"/>
            <a:r>
              <a:rPr lang="en-US" dirty="0" smtClean="0"/>
              <a:t>Based on the analysis of requirements and comparison of the two solutions, the team determined Taleo is the best fit for our strategic recruiting needs.  Taleo will provide the following:</a:t>
            </a:r>
            <a:endParaRPr lang="en-US" dirty="0"/>
          </a:p>
          <a:p>
            <a:pPr marL="285750" lvl="0" indent="-285750">
              <a:buFont typeface="Arial" pitchFamily="34" charset="0"/>
              <a:buChar char="•"/>
            </a:pPr>
            <a:endParaRPr lang="en-US" dirty="0" smtClean="0"/>
          </a:p>
          <a:p>
            <a:pPr marL="285750" lvl="0" indent="-285750">
              <a:buFont typeface="Arial" pitchFamily="34" charset="0"/>
              <a:buChar char="•"/>
            </a:pPr>
            <a:r>
              <a:rPr lang="en-US" dirty="0" smtClean="0"/>
              <a:t>Security </a:t>
            </a:r>
            <a:r>
              <a:rPr lang="en-US" dirty="0"/>
              <a:t>permissions come from HCM</a:t>
            </a:r>
          </a:p>
          <a:p>
            <a:pPr marL="285750" lvl="0" indent="-285750">
              <a:buFont typeface="Arial" pitchFamily="34" charset="0"/>
              <a:buChar char="•"/>
            </a:pPr>
            <a:r>
              <a:rPr lang="en-US" dirty="0"/>
              <a:t>Workflow approvals tied to position and recruitment are intended to remain in HCM</a:t>
            </a:r>
          </a:p>
          <a:p>
            <a:pPr marL="285750" lvl="0" indent="-285750">
              <a:buFont typeface="Arial" pitchFamily="34" charset="0"/>
              <a:buChar char="•"/>
            </a:pPr>
            <a:r>
              <a:rPr lang="en-US" dirty="0"/>
              <a:t>Workflow approvals tied to hiring will take place in Taleo Onboarding Module</a:t>
            </a:r>
          </a:p>
          <a:p>
            <a:pPr marL="285750" lvl="0" indent="-285750">
              <a:buFont typeface="Arial" pitchFamily="34" charset="0"/>
              <a:buChar char="•"/>
            </a:pPr>
            <a:r>
              <a:rPr lang="en-US" dirty="0"/>
              <a:t>Current campus recruiting business processes will be applied to Taleo</a:t>
            </a:r>
          </a:p>
          <a:p>
            <a:pPr marL="285750" lvl="0" indent="-285750">
              <a:buFont typeface="Arial" pitchFamily="34" charset="0"/>
              <a:buChar char="•"/>
            </a:pPr>
            <a:r>
              <a:rPr lang="en-US" dirty="0"/>
              <a:t>Campus resources available when required</a:t>
            </a:r>
          </a:p>
          <a:p>
            <a:pPr marL="285750" lvl="0" indent="-285750">
              <a:buFont typeface="Arial" pitchFamily="34" charset="0"/>
              <a:buChar char="•"/>
            </a:pPr>
            <a:r>
              <a:rPr lang="en-US" dirty="0"/>
              <a:t>Project related resources available when required</a:t>
            </a:r>
          </a:p>
          <a:p>
            <a:pPr marL="285750" lvl="0" indent="-285750">
              <a:buFont typeface="Arial" pitchFamily="34" charset="0"/>
              <a:buChar char="•"/>
            </a:pPr>
            <a:r>
              <a:rPr lang="en-US" dirty="0"/>
              <a:t>Development work and impact on timeline will be assessed at the conclusion of fit/gap</a:t>
            </a:r>
          </a:p>
          <a:p>
            <a:pPr marL="285750" lvl="0" indent="-285750">
              <a:buFont typeface="Arial" pitchFamily="34" charset="0"/>
              <a:buChar char="•"/>
            </a:pPr>
            <a:r>
              <a:rPr lang="en-US" dirty="0"/>
              <a:t>End user training will be developed and delivered by ES in partnership with Campus HR Offices</a:t>
            </a:r>
          </a:p>
          <a:p>
            <a:endParaRPr lang="en-US" i="1" u="sng" dirty="0">
              <a:solidFill>
                <a:schemeClr val="accent1">
                  <a:lumMod val="75000"/>
                </a:schemeClr>
              </a:solidFill>
            </a:endParaRPr>
          </a:p>
          <a:p>
            <a:endParaRPr lang="en-US" i="1" u="sng" dirty="0">
              <a:solidFill>
                <a:schemeClr val="accent1">
                  <a:lumMod val="75000"/>
                </a:schemeClr>
              </a:solidFill>
            </a:endParaRPr>
          </a:p>
        </p:txBody>
      </p:sp>
      <p:sp>
        <p:nvSpPr>
          <p:cNvPr id="4" name="TextBox 3"/>
          <p:cNvSpPr txBox="1"/>
          <p:nvPr/>
        </p:nvSpPr>
        <p:spPr>
          <a:xfrm>
            <a:off x="1238250" y="523875"/>
            <a:ext cx="6496050" cy="954107"/>
          </a:xfrm>
          <a:prstGeom prst="rect">
            <a:avLst/>
          </a:prstGeom>
          <a:noFill/>
        </p:spPr>
        <p:txBody>
          <a:bodyPr wrap="square" rtlCol="0">
            <a:spAutoFit/>
          </a:bodyPr>
          <a:lstStyle/>
          <a:p>
            <a:r>
              <a:rPr lang="en-US" sz="2800" dirty="0"/>
              <a:t>Taleo Implementation - </a:t>
            </a:r>
            <a:r>
              <a:rPr lang="en-US" sz="2800" dirty="0" smtClean="0"/>
              <a:t>Decision </a:t>
            </a:r>
            <a:endParaRPr lang="en-US" sz="2800" dirty="0"/>
          </a:p>
          <a:p>
            <a:endParaRPr lang="en-US" sz="2800" dirty="0" smtClean="0"/>
          </a:p>
        </p:txBody>
      </p:sp>
    </p:spTree>
    <p:extLst>
      <p:ext uri="{BB962C8B-B14F-4D97-AF65-F5344CB8AC3E}">
        <p14:creationId xmlns:p14="http://schemas.microsoft.com/office/powerpoint/2010/main" val="3668092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5C323E-C63F-E049-8F4E-DAFC759238C1}" type="slidenum">
              <a:rPr lang="en-US" smtClean="0"/>
              <a:t>9</a:t>
            </a:fld>
            <a:endParaRPr lang="en-US" dirty="0"/>
          </a:p>
        </p:txBody>
      </p:sp>
      <p:sp>
        <p:nvSpPr>
          <p:cNvPr id="3" name="Rectangle 2"/>
          <p:cNvSpPr/>
          <p:nvPr/>
        </p:nvSpPr>
        <p:spPr>
          <a:xfrm>
            <a:off x="1085850" y="1122819"/>
            <a:ext cx="6581775" cy="4524315"/>
          </a:xfrm>
          <a:prstGeom prst="rect">
            <a:avLst/>
          </a:prstGeom>
        </p:spPr>
        <p:txBody>
          <a:bodyPr wrap="square">
            <a:spAutoFit/>
          </a:bodyPr>
          <a:lstStyle/>
          <a:p>
            <a:endParaRPr lang="en-US" dirty="0"/>
          </a:p>
          <a:p>
            <a:pPr marL="285750" lvl="0" indent="-285750">
              <a:buFont typeface="Arial" pitchFamily="34" charset="0"/>
              <a:buChar char="•"/>
            </a:pPr>
            <a:r>
              <a:rPr lang="en-US" dirty="0" smtClean="0"/>
              <a:t>Security </a:t>
            </a:r>
            <a:r>
              <a:rPr lang="en-US" dirty="0"/>
              <a:t>permissions come from HCM</a:t>
            </a:r>
          </a:p>
          <a:p>
            <a:pPr marL="285750" lvl="0" indent="-285750">
              <a:buFont typeface="Arial" pitchFamily="34" charset="0"/>
              <a:buChar char="•"/>
            </a:pPr>
            <a:r>
              <a:rPr lang="en-US" dirty="0"/>
              <a:t>Workflow approvals tied to position and recruitment are intended to remain in HCM</a:t>
            </a:r>
          </a:p>
          <a:p>
            <a:pPr marL="285750" lvl="0" indent="-285750">
              <a:buFont typeface="Arial" pitchFamily="34" charset="0"/>
              <a:buChar char="•"/>
            </a:pPr>
            <a:r>
              <a:rPr lang="en-US" dirty="0"/>
              <a:t>Workflow approvals tied to hiring will take place in Taleo Onboarding Module</a:t>
            </a:r>
          </a:p>
          <a:p>
            <a:pPr marL="285750" lvl="0" indent="-285750">
              <a:buFont typeface="Arial" pitchFamily="34" charset="0"/>
              <a:buChar char="•"/>
            </a:pPr>
            <a:r>
              <a:rPr lang="en-US" dirty="0"/>
              <a:t>Current campus recruiting business processes will be applied to Taleo</a:t>
            </a:r>
          </a:p>
          <a:p>
            <a:pPr marL="285750" lvl="0" indent="-285750">
              <a:buFont typeface="Arial" pitchFamily="34" charset="0"/>
              <a:buChar char="•"/>
            </a:pPr>
            <a:r>
              <a:rPr lang="en-US" dirty="0"/>
              <a:t>Campus resources available when required</a:t>
            </a:r>
          </a:p>
          <a:p>
            <a:pPr marL="285750" lvl="0" indent="-285750">
              <a:buFont typeface="Arial" pitchFamily="34" charset="0"/>
              <a:buChar char="•"/>
            </a:pPr>
            <a:r>
              <a:rPr lang="en-US" dirty="0"/>
              <a:t>Project related resources available when required</a:t>
            </a:r>
          </a:p>
          <a:p>
            <a:pPr marL="285750" lvl="0" indent="-285750">
              <a:buFont typeface="Arial" pitchFamily="34" charset="0"/>
              <a:buChar char="•"/>
            </a:pPr>
            <a:r>
              <a:rPr lang="en-US" dirty="0"/>
              <a:t>Development work and impact on timeline will be assessed at the conclusion of fit/gap</a:t>
            </a:r>
          </a:p>
          <a:p>
            <a:pPr marL="285750" lvl="0" indent="-285750">
              <a:buFont typeface="Arial" pitchFamily="34" charset="0"/>
              <a:buChar char="•"/>
            </a:pPr>
            <a:r>
              <a:rPr lang="en-US" dirty="0"/>
              <a:t>End user training will be developed and delivered by ES in partnership with Campus HR Offices</a:t>
            </a:r>
          </a:p>
          <a:p>
            <a:endParaRPr lang="en-US" i="1" u="sng" dirty="0">
              <a:solidFill>
                <a:schemeClr val="accent1">
                  <a:lumMod val="75000"/>
                </a:schemeClr>
              </a:solidFill>
            </a:endParaRPr>
          </a:p>
          <a:p>
            <a:endParaRPr lang="en-US" i="1" u="sng" dirty="0">
              <a:solidFill>
                <a:schemeClr val="accent1">
                  <a:lumMod val="75000"/>
                </a:schemeClr>
              </a:solidFill>
            </a:endParaRPr>
          </a:p>
        </p:txBody>
      </p:sp>
      <p:sp>
        <p:nvSpPr>
          <p:cNvPr id="4" name="TextBox 3"/>
          <p:cNvSpPr txBox="1"/>
          <p:nvPr/>
        </p:nvSpPr>
        <p:spPr>
          <a:xfrm>
            <a:off x="1238250" y="523875"/>
            <a:ext cx="6496050" cy="954107"/>
          </a:xfrm>
          <a:prstGeom prst="rect">
            <a:avLst/>
          </a:prstGeom>
          <a:noFill/>
        </p:spPr>
        <p:txBody>
          <a:bodyPr wrap="square" rtlCol="0">
            <a:spAutoFit/>
          </a:bodyPr>
          <a:lstStyle/>
          <a:p>
            <a:r>
              <a:rPr lang="en-US" sz="2800" dirty="0"/>
              <a:t>Taleo Implementation - </a:t>
            </a:r>
            <a:r>
              <a:rPr lang="en-US" sz="2800" dirty="0" smtClean="0"/>
              <a:t>Assumptions </a:t>
            </a:r>
            <a:endParaRPr lang="en-US" sz="2800" dirty="0"/>
          </a:p>
          <a:p>
            <a:endParaRPr lang="en-US" sz="2800" dirty="0"/>
          </a:p>
        </p:txBody>
      </p:sp>
    </p:spTree>
    <p:extLst>
      <p:ext uri="{BB962C8B-B14F-4D97-AF65-F5344CB8AC3E}">
        <p14:creationId xmlns:p14="http://schemas.microsoft.com/office/powerpoint/2010/main" val="3582949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F2734842C5CA4E804C62EA201B0EC6" ma:contentTypeVersion="1" ma:contentTypeDescription="Create a new document." ma:contentTypeScope="" ma:versionID="858257e89f7892ae9038186f592a0202">
  <xsd:schema xmlns:xsd="http://www.w3.org/2001/XMLSchema" xmlns:p="http://schemas.microsoft.com/office/2006/metadata/properties" xmlns:ns2="2b263226-fe0e-400d-b56c-1ccf4981abcd" targetNamespace="http://schemas.microsoft.com/office/2006/metadata/properties" ma:root="true" ma:fieldsID="39c9c7b76c8582dd0e6c27b09e2a0e06" ns2:_="">
    <xsd:import namespace="2b263226-fe0e-400d-b56c-1ccf4981abcd"/>
    <xsd:element name="properties">
      <xsd:complexType>
        <xsd:sequence>
          <xsd:element name="documentManagement">
            <xsd:complexType>
              <xsd:all>
                <xsd:element ref="ns2:UIS_x0020_Owner" minOccurs="0"/>
              </xsd:all>
            </xsd:complexType>
          </xsd:element>
        </xsd:sequence>
      </xsd:complexType>
    </xsd:element>
  </xsd:schema>
  <xsd:schema xmlns:xsd="http://www.w3.org/2001/XMLSchema" xmlns:dms="http://schemas.microsoft.com/office/2006/documentManagement/types" targetNamespace="2b263226-fe0e-400d-b56c-1ccf4981abcd" elementFormDefault="qualified">
    <xsd:import namespace="http://schemas.microsoft.com/office/2006/documentManagement/types"/>
    <xsd:element name="UIS_x0020_Owner" ma:index="8" nillable="true" ma:displayName="UIS Owner" ma:internalName="UIS_x0020_Owne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UIS_x0020_Owner xmlns="2b263226-fe0e-400d-b56c-1ccf4981abc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E68647-11AE-4D8F-BE77-3A6666EBDC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263226-fe0e-400d-b56c-1ccf4981abcd"/>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2929B71-7BB7-4E6F-9836-1CB947AA60B2}">
  <ds:schemaRefs>
    <ds:schemaRef ds:uri="http://schemas.openxmlformats.org/package/2006/metadata/core-properties"/>
    <ds:schemaRef ds:uri="http://purl.org/dc/dcmitype/"/>
    <ds:schemaRef ds:uri="http://purl.org/dc/terms/"/>
    <ds:schemaRef ds:uri="http://schemas.microsoft.com/office/2006/metadata/properties"/>
    <ds:schemaRef ds:uri="http://purl.org/dc/elements/1.1/"/>
    <ds:schemaRef ds:uri="http://www.w3.org/XML/1998/namespace"/>
    <ds:schemaRef ds:uri="http://schemas.microsoft.com/office/2006/documentManagement/types"/>
    <ds:schemaRef ds:uri="2b263226-fe0e-400d-b56c-1ccf4981abcd"/>
  </ds:schemaRefs>
</ds:datastoreItem>
</file>

<file path=customXml/itemProps3.xml><?xml version="1.0" encoding="utf-8"?>
<ds:datastoreItem xmlns:ds="http://schemas.openxmlformats.org/officeDocument/2006/customXml" ds:itemID="{F04AF897-1E12-4C84-BC28-163788DBF9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2451</TotalTime>
  <Words>971</Words>
  <Application>Microsoft Office PowerPoint</Application>
  <PresentationFormat>On-screen Show (4:3)</PresentationFormat>
  <Paragraphs>124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University of Colorado University Information Systems</vt:lpstr>
      <vt:lpstr>Taleo Implementation - Overview</vt:lpstr>
      <vt:lpstr>Taleo Implementation – Tool Analysis</vt:lpstr>
      <vt:lpstr>Required System Features</vt:lpstr>
      <vt:lpstr>Taleo Assessment Data</vt:lpstr>
      <vt:lpstr>PowerPoint Presentation</vt:lpstr>
      <vt:lpstr>PowerPoint Presentation</vt:lpstr>
      <vt:lpstr>PowerPoint Presentation</vt:lpstr>
      <vt:lpstr>PowerPoint Presentation</vt:lpstr>
      <vt:lpstr>Resource Analysis</vt:lpstr>
    </vt:vector>
  </TitlesOfParts>
  <Company>University of Colorado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Communications</dc:creator>
  <cp:lastModifiedBy>Carolyn Kidd Proctor</cp:lastModifiedBy>
  <cp:revision>106</cp:revision>
  <cp:lastPrinted>2014-03-03T15:58:25Z</cp:lastPrinted>
  <dcterms:created xsi:type="dcterms:W3CDTF">2011-01-12T21:11:48Z</dcterms:created>
  <dcterms:modified xsi:type="dcterms:W3CDTF">2014-10-14T21:30:25Z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0x01010040F2734842C5CA4E804C62EA201B0EC6</vt:lpwstr>
  </property>
</Properties>
</file>